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53"/>
  </p:notesMasterIdLst>
  <p:handoutMasterIdLst>
    <p:handoutMasterId r:id="rId54"/>
  </p:handoutMasterIdLst>
  <p:sldIdLst>
    <p:sldId id="391" r:id="rId2"/>
    <p:sldId id="294" r:id="rId3"/>
    <p:sldId id="392" r:id="rId4"/>
    <p:sldId id="383" r:id="rId5"/>
    <p:sldId id="384" r:id="rId6"/>
    <p:sldId id="385" r:id="rId7"/>
    <p:sldId id="386" r:id="rId8"/>
    <p:sldId id="390" r:id="rId9"/>
    <p:sldId id="296" r:id="rId10"/>
    <p:sldId id="298" r:id="rId11"/>
    <p:sldId id="373" r:id="rId12"/>
    <p:sldId id="299" r:id="rId13"/>
    <p:sldId id="300" r:id="rId14"/>
    <p:sldId id="301" r:id="rId15"/>
    <p:sldId id="302" r:id="rId16"/>
    <p:sldId id="305" r:id="rId17"/>
    <p:sldId id="343" r:id="rId18"/>
    <p:sldId id="344" r:id="rId19"/>
    <p:sldId id="371" r:id="rId20"/>
    <p:sldId id="345" r:id="rId21"/>
    <p:sldId id="347" r:id="rId22"/>
    <p:sldId id="348" r:id="rId23"/>
    <p:sldId id="349" r:id="rId24"/>
    <p:sldId id="350" r:id="rId25"/>
    <p:sldId id="380" r:id="rId26"/>
    <p:sldId id="381" r:id="rId27"/>
    <p:sldId id="357" r:id="rId28"/>
    <p:sldId id="358" r:id="rId29"/>
    <p:sldId id="359" r:id="rId30"/>
    <p:sldId id="365" r:id="rId31"/>
    <p:sldId id="368" r:id="rId32"/>
    <p:sldId id="369" r:id="rId33"/>
    <p:sldId id="416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  <p:sldId id="403" r:id="rId44"/>
    <p:sldId id="404" r:id="rId45"/>
    <p:sldId id="405" r:id="rId46"/>
    <p:sldId id="406" r:id="rId47"/>
    <p:sldId id="407" r:id="rId48"/>
    <p:sldId id="408" r:id="rId49"/>
    <p:sldId id="412" r:id="rId50"/>
    <p:sldId id="413" r:id="rId51"/>
    <p:sldId id="415" r:id="rId5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C00000"/>
    <a:srgbClr val="FFC8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1829" autoAdjust="0"/>
  </p:normalViewPr>
  <p:slideViewPr>
    <p:cSldViewPr snapToGrid="0" snapToObjects="1"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120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l">
              <a:defRPr sz="1300"/>
            </a:lvl1pPr>
          </a:lstStyle>
          <a:p>
            <a:endParaRPr lang="en-US" dirty="0">
              <a:latin typeface="Gotham Book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r">
              <a:defRPr sz="1300"/>
            </a:lvl1pPr>
          </a:lstStyle>
          <a:p>
            <a:fld id="{327445BC-FE28-3247-9150-D9DA9AF148EC}" type="datetimeFigureOut">
              <a:rPr lang="en-US" smtClean="0">
                <a:latin typeface="Gotham Book"/>
              </a:rPr>
              <a:pPr/>
              <a:t>5/28/2014</a:t>
            </a:fld>
            <a:endParaRPr lang="en-US" dirty="0">
              <a:latin typeface="Gotham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l">
              <a:defRPr sz="1300"/>
            </a:lvl1pPr>
          </a:lstStyle>
          <a:p>
            <a:endParaRPr lang="en-US" dirty="0">
              <a:latin typeface="Gotham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r">
              <a:defRPr sz="1300"/>
            </a:lvl1pPr>
          </a:lstStyle>
          <a:p>
            <a:fld id="{A0EB9FF0-BC86-C543-A760-A2EAC3E4A09D}" type="slidenum">
              <a:rPr lang="en-US" smtClean="0">
                <a:latin typeface="Gotham Book"/>
              </a:rPr>
              <a:pPr/>
              <a:t>‹#›</a:t>
            </a:fld>
            <a:endParaRPr lang="en-US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703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79425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4" y="1"/>
            <a:ext cx="3170238" cy="479425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200"/>
            </a:lvl1pPr>
          </a:lstStyle>
          <a:p>
            <a:fld id="{18263399-B0BF-4728-94C7-28810686B4BB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5" rIns="91428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560889"/>
            <a:ext cx="5851525" cy="4319587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9"/>
            <a:ext cx="3170238" cy="479425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4" y="9120189"/>
            <a:ext cx="3170238" cy="479425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200"/>
            </a:lvl1pPr>
          </a:lstStyle>
          <a:p>
            <a:fld id="{9600008C-E6C8-434A-A7DB-718DE2BFDF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028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Gretchen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Gretchen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FC174-5922-48CE-B519-1DB422C56E9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FC174-5922-48CE-B519-1DB422C56E9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101F4-08A5-41F8-891A-694AC33D324D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0950A-EE1E-4117-95D5-A7361033ABA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141" y="4559997"/>
            <a:ext cx="5364921" cy="4321031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BB66C-2803-4643-8808-87758B8FCC25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D9A9A-DCD9-44E9-94E5-6089850D73F4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1AAFE-9A03-480B-AD01-9C6735ED9A20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9F26B-8952-4E98-A3B0-B6DCCEA6CBFC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CF878-C1AB-4596-AD90-FAE20E8C9295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141" y="4559997"/>
            <a:ext cx="5364921" cy="4321031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008C-E6C8-434A-A7DB-718DE2BFDF6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70706" y="1116244"/>
            <a:ext cx="803921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Gotham Book"/>
                <a:cs typeface="Gotham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70706" y="1858028"/>
            <a:ext cx="8039210" cy="358107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 b="0" i="0">
                <a:solidFill>
                  <a:schemeClr val="accent6">
                    <a:lumMod val="10000"/>
                  </a:schemeClr>
                </a:solidFill>
                <a:latin typeface="Gotham Book"/>
                <a:cs typeface="Gotham Book"/>
              </a:defRPr>
            </a:lvl1pPr>
            <a:lvl2pPr marL="800100" indent="-342900">
              <a:buFont typeface="Arial"/>
              <a:buChar char="•"/>
              <a:defRPr sz="2200" b="0" i="0">
                <a:solidFill>
                  <a:schemeClr val="accent6">
                    <a:lumMod val="10000"/>
                  </a:schemeClr>
                </a:solidFill>
                <a:latin typeface="Gotham Book"/>
                <a:cs typeface="Gotham Book"/>
              </a:defRPr>
            </a:lvl2pPr>
            <a:lvl3pPr marL="1257300" indent="-342900">
              <a:buFont typeface="Arial"/>
              <a:buChar char="•"/>
              <a:defRPr sz="2200" b="0" i="0">
                <a:solidFill>
                  <a:schemeClr val="accent6">
                    <a:lumMod val="10000"/>
                  </a:schemeClr>
                </a:solidFill>
                <a:latin typeface="Gotham Book"/>
                <a:cs typeface="Gotham Book"/>
              </a:defRPr>
            </a:lvl3pPr>
            <a:lvl4pPr marL="1714500" indent="-342900">
              <a:buFont typeface="Arial"/>
              <a:buChar char="•"/>
              <a:defRPr sz="2200" b="0" i="0">
                <a:solidFill>
                  <a:schemeClr val="accent6">
                    <a:lumMod val="10000"/>
                  </a:schemeClr>
                </a:solidFill>
                <a:latin typeface="Gotham Book"/>
                <a:cs typeface="Gotham Book"/>
              </a:defRPr>
            </a:lvl4pPr>
            <a:lvl5pPr marL="2171700" indent="-342900">
              <a:buFont typeface="Arial"/>
              <a:buChar char="•"/>
              <a:defRPr sz="2200" b="0" i="0">
                <a:solidFill>
                  <a:schemeClr val="accent6">
                    <a:lumMod val="10000"/>
                  </a:schemeClr>
                </a:solidFill>
                <a:latin typeface="Gotham Book"/>
                <a:cs typeface="Gotham 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70706" y="292807"/>
            <a:ext cx="803921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0" i="0">
                <a:latin typeface="Gotham Bold"/>
                <a:cs typeface="Gotham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105" y="6317314"/>
            <a:ext cx="45409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0D34E23-CEDC-2B4B-9A1A-6D8263A3DE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Mintel_Glossy_Tag_Left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5010" y="29379"/>
            <a:ext cx="968990" cy="561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50826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62269"/>
            <a:ext cx="5074745" cy="439069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10000"/>
                  </a:schemeClr>
                </a:solidFill>
                <a:latin typeface="Gotham Book"/>
                <a:cs typeface="Gotham Book"/>
              </a:defRPr>
            </a:lvl1pPr>
            <a:lvl2pPr>
              <a:defRPr sz="2000">
                <a:solidFill>
                  <a:schemeClr val="accent6">
                    <a:lumMod val="10000"/>
                  </a:schemeClr>
                </a:solidFill>
                <a:latin typeface="Gotham Book"/>
                <a:cs typeface="Gotham Book"/>
              </a:defRPr>
            </a:lvl2pPr>
            <a:lvl3pPr>
              <a:defRPr sz="1800">
                <a:solidFill>
                  <a:schemeClr val="accent6">
                    <a:lumMod val="10000"/>
                  </a:schemeClr>
                </a:solidFill>
                <a:latin typeface="Gotham Book"/>
                <a:cs typeface="Gotham Book"/>
              </a:defRPr>
            </a:lvl3pPr>
            <a:lvl4pPr>
              <a:defRPr sz="1600">
                <a:solidFill>
                  <a:schemeClr val="accent6">
                    <a:lumMod val="10000"/>
                  </a:schemeClr>
                </a:solidFill>
                <a:latin typeface="Gotham Book"/>
                <a:cs typeface="Gotham Book"/>
              </a:defRPr>
            </a:lvl4pPr>
            <a:lvl5pPr>
              <a:defRPr sz="1600">
                <a:solidFill>
                  <a:schemeClr val="accent6">
                    <a:lumMod val="10000"/>
                  </a:schemeClr>
                </a:solidFill>
                <a:latin typeface="Gotham Book"/>
                <a:cs typeface="Gotham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105" y="6310312"/>
            <a:ext cx="45409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0D34E23-CEDC-2B4B-9A1A-6D8263A3DE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70706" y="310324"/>
            <a:ext cx="803921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0" i="0">
                <a:latin typeface="Gotham Bold"/>
                <a:cs typeface="Gotham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5833241" y="1162269"/>
            <a:ext cx="2697656" cy="2104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accent6">
                    <a:lumMod val="10000"/>
                  </a:schemeClr>
                </a:solidFill>
                <a:latin typeface="Gotham Book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87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88424"/>
            <a:ext cx="41878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latin typeface="Gotham Book"/>
                <a:cs typeface="Gotham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8186"/>
            <a:ext cx="4040188" cy="381602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10000"/>
                  </a:schemeClr>
                </a:solidFill>
                <a:latin typeface="Gotham Book"/>
              </a:defRPr>
            </a:lvl1pPr>
            <a:lvl2pPr>
              <a:defRPr sz="2000">
                <a:solidFill>
                  <a:schemeClr val="accent6">
                    <a:lumMod val="10000"/>
                  </a:schemeClr>
                </a:solidFill>
                <a:latin typeface="Gotham Book"/>
              </a:defRPr>
            </a:lvl2pPr>
            <a:lvl3pPr>
              <a:defRPr sz="1800">
                <a:solidFill>
                  <a:schemeClr val="accent6">
                    <a:lumMod val="10000"/>
                  </a:schemeClr>
                </a:solidFill>
                <a:latin typeface="Gotham Book"/>
              </a:defRPr>
            </a:lvl3pPr>
            <a:lvl4pPr>
              <a:defRPr sz="1600">
                <a:solidFill>
                  <a:schemeClr val="accent6">
                    <a:lumMod val="10000"/>
                  </a:schemeClr>
                </a:solidFill>
                <a:latin typeface="Gotham Book"/>
              </a:defRPr>
            </a:lvl4pPr>
            <a:lvl5pPr>
              <a:defRPr sz="1600">
                <a:solidFill>
                  <a:schemeClr val="accent6">
                    <a:lumMod val="10000"/>
                  </a:schemeClr>
                </a:solidFill>
                <a:latin typeface="Gotham 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88424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C00000"/>
                </a:solidFill>
                <a:latin typeface="Gotham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28186"/>
            <a:ext cx="4041775" cy="381602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10000"/>
                  </a:schemeClr>
                </a:solidFill>
                <a:latin typeface="Gotham Book"/>
              </a:defRPr>
            </a:lvl1pPr>
            <a:lvl2pPr>
              <a:defRPr sz="2000">
                <a:solidFill>
                  <a:schemeClr val="accent6">
                    <a:lumMod val="10000"/>
                  </a:schemeClr>
                </a:solidFill>
                <a:latin typeface="Gotham Book"/>
              </a:defRPr>
            </a:lvl2pPr>
            <a:lvl3pPr>
              <a:defRPr sz="1800">
                <a:solidFill>
                  <a:schemeClr val="accent6">
                    <a:lumMod val="10000"/>
                  </a:schemeClr>
                </a:solidFill>
                <a:latin typeface="Gotham Book"/>
              </a:defRPr>
            </a:lvl3pPr>
            <a:lvl4pPr>
              <a:defRPr sz="1600">
                <a:solidFill>
                  <a:schemeClr val="accent6">
                    <a:lumMod val="10000"/>
                  </a:schemeClr>
                </a:solidFill>
                <a:latin typeface="Gotham Book"/>
              </a:defRPr>
            </a:lvl4pPr>
            <a:lvl5pPr>
              <a:defRPr sz="1600">
                <a:solidFill>
                  <a:schemeClr val="accent6">
                    <a:lumMod val="10000"/>
                  </a:schemeClr>
                </a:solidFill>
                <a:latin typeface="Gotham 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3105" y="6310312"/>
            <a:ext cx="45409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0D34E23-CEDC-2B4B-9A1A-6D8263A3DE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199" y="231497"/>
            <a:ext cx="803921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0" i="0">
                <a:latin typeface="Gotham Bold"/>
                <a:cs typeface="Gotham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xmlns="" val="3418293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70706" y="266531"/>
            <a:ext cx="803921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0" i="0">
                <a:latin typeface="Gotham Bold"/>
                <a:cs typeface="Gotham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0" y="6315786"/>
            <a:ext cx="4959487" cy="423068"/>
          </a:xfrm>
          <a:prstGeom prst="rect">
            <a:avLst/>
          </a:prstGeom>
        </p:spPr>
        <p:txBody>
          <a:bodyPr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0" i="0" dirty="0" smtClean="0">
              <a:solidFill>
                <a:srgbClr val="FFFFFF"/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7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1475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200" b="1">
                <a:latin typeface="Gotham Book"/>
                <a:cs typeface="Gotham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80428"/>
            <a:ext cx="5111750" cy="459385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10000"/>
                  </a:schemeClr>
                </a:solidFill>
                <a:latin typeface="Gotham Book"/>
                <a:cs typeface="Gotham Book"/>
              </a:defRPr>
            </a:lvl1pPr>
            <a:lvl2pPr>
              <a:defRPr sz="2000">
                <a:solidFill>
                  <a:schemeClr val="accent6">
                    <a:lumMod val="10000"/>
                  </a:schemeClr>
                </a:solidFill>
                <a:latin typeface="Gotham Book"/>
                <a:cs typeface="Gotham Book"/>
              </a:defRPr>
            </a:lvl2pPr>
            <a:lvl3pPr>
              <a:defRPr sz="1800">
                <a:solidFill>
                  <a:schemeClr val="accent6">
                    <a:lumMod val="10000"/>
                  </a:schemeClr>
                </a:solidFill>
                <a:latin typeface="Gotham Book"/>
                <a:cs typeface="Gotham Book"/>
              </a:defRPr>
            </a:lvl3pPr>
            <a:lvl4pPr>
              <a:defRPr sz="1600">
                <a:solidFill>
                  <a:schemeClr val="accent6">
                    <a:lumMod val="10000"/>
                  </a:schemeClr>
                </a:solidFill>
                <a:latin typeface="Gotham Book"/>
                <a:cs typeface="Gotham Book"/>
              </a:defRPr>
            </a:lvl4pPr>
            <a:lvl5pPr>
              <a:defRPr sz="1600">
                <a:solidFill>
                  <a:schemeClr val="accent6">
                    <a:lumMod val="10000"/>
                  </a:schemeClr>
                </a:solidFill>
                <a:latin typeface="Gotham Book"/>
                <a:cs typeface="Gotham Book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41378"/>
            <a:ext cx="3008313" cy="3732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10000"/>
                  </a:schemeClr>
                </a:solidFill>
                <a:latin typeface="Gotham Book"/>
                <a:cs typeface="Gotham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105" y="6310312"/>
            <a:ext cx="45409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0D34E23-CEDC-2B4B-9A1A-6D8263A3DE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231713"/>
            <a:ext cx="803921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0" i="0">
                <a:latin typeface="Gotham Bold"/>
                <a:cs typeface="Gotham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xmlns="" val="1307410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55045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Gotham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55063"/>
            <a:ext cx="5486400" cy="3437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10000"/>
                  </a:schemeClr>
                </a:solidFill>
                <a:latin typeface="Gotham Book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21783"/>
            <a:ext cx="5486400" cy="6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otham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105" y="6310312"/>
            <a:ext cx="45409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0D34E23-CEDC-2B4B-9A1A-6D8263A3DE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70706" y="108876"/>
            <a:ext cx="803921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0" i="0">
                <a:latin typeface="Gotham Bold"/>
                <a:cs typeface="Gotham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xmlns="" val="67102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19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104900"/>
            <a:ext cx="7696200" cy="5097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23875" y="6211888"/>
            <a:ext cx="18478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19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19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104900"/>
            <a:ext cx="3771900" cy="50974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104900"/>
            <a:ext cx="3771900" cy="50974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105" y="5837238"/>
            <a:ext cx="454095" cy="365125"/>
          </a:xfrm>
        </p:spPr>
        <p:txBody>
          <a:bodyPr/>
          <a:lstStyle/>
          <a:p>
            <a:fld id="{F0D34E23-CEDC-2B4B-9A1A-6D8263A3DE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05" y="6027551"/>
            <a:ext cx="9144000" cy="8304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otham Book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105" y="6307027"/>
            <a:ext cx="45409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  <a:latin typeface="Gotham Book"/>
              </a:defRPr>
            </a:lvl1pPr>
          </a:lstStyle>
          <a:p>
            <a:fld id="{F0D34E23-CEDC-2B4B-9A1A-6D8263A3DE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457200" y="6333304"/>
            <a:ext cx="2293363" cy="423068"/>
          </a:xfrm>
          <a:prstGeom prst="rect">
            <a:avLst/>
          </a:prstGeom>
        </p:spPr>
        <p:txBody>
          <a:bodyPr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i="0" dirty="0" smtClean="0">
                <a:solidFill>
                  <a:srgbClr val="FFFFFF"/>
                </a:solidFill>
                <a:latin typeface="Gotham Book"/>
                <a:cs typeface="Gotham Book"/>
              </a:rPr>
              <a:t>WEBINARS@WORK</a:t>
            </a:r>
          </a:p>
        </p:txBody>
      </p:sp>
      <p:pic>
        <p:nvPicPr>
          <p:cNvPr id="4" name="Picture 3" descr="SF_LOGO_RED_YELLOW_BG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3863" y="6146641"/>
            <a:ext cx="1103586" cy="609731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2812913" y="6315786"/>
            <a:ext cx="4959487" cy="423068"/>
          </a:xfrm>
          <a:prstGeom prst="rect">
            <a:avLst/>
          </a:prstGeom>
        </p:spPr>
        <p:txBody>
          <a:bodyPr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0" dirty="0" smtClean="0">
                <a:solidFill>
                  <a:srgbClr val="FFFFFF"/>
                </a:solidFill>
                <a:latin typeface="Gotham Book"/>
                <a:cs typeface="Gotham Book"/>
              </a:rPr>
              <a:t>State</a:t>
            </a:r>
            <a:r>
              <a:rPr lang="en-US" sz="1400" b="0" i="0" baseline="0" dirty="0" smtClean="0">
                <a:solidFill>
                  <a:srgbClr val="FFFFFF"/>
                </a:solidFill>
                <a:latin typeface="Gotham Book"/>
                <a:cs typeface="Gotham Book"/>
              </a:rPr>
              <a:t> of the Specialty Food Industry 2014</a:t>
            </a:r>
            <a:endParaRPr lang="en-US" sz="1400" b="0" i="0" dirty="0" smtClean="0">
              <a:solidFill>
                <a:srgbClr val="FFFFFF"/>
              </a:solidFill>
              <a:latin typeface="Gotham Book"/>
              <a:cs typeface="Gotham Book"/>
            </a:endParaRPr>
          </a:p>
        </p:txBody>
      </p:sp>
      <p:pic>
        <p:nvPicPr>
          <p:cNvPr id="9" name="Picture 8" descr="Mintel_Glossy_Tag_Left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5010" y="29379"/>
            <a:ext cx="968990" cy="561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7430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pecialtyfood.com/news-trends/featured-articles/sofi-awards/sticky-toffee-pudding-company-sticky-toffee-pudding/" TargetMode="External"/><Relationship Id="rId5" Type="http://schemas.openxmlformats.org/officeDocument/2006/relationships/image" Target="../media/image43.jpeg"/><Relationship Id="rId10" Type="http://schemas.openxmlformats.org/officeDocument/2006/relationships/image" Target="../media/image47.png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ecialtyfood.com/" TargetMode="External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wmf"/><Relationship Id="rId10" Type="http://schemas.openxmlformats.org/officeDocument/2006/relationships/image" Target="../media/image23.jpeg"/><Relationship Id="rId4" Type="http://schemas.openxmlformats.org/officeDocument/2006/relationships/image" Target="../media/image54.wmf"/><Relationship Id="rId9" Type="http://schemas.openxmlformats.org/officeDocument/2006/relationships/hyperlink" Target="mailto:rtanner@specialtyfood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A_PPTBackground_RV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6069724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378372"/>
            <a:ext cx="6038193" cy="1623849"/>
          </a:xfrm>
          <a:prstGeom prst="rect">
            <a:avLst/>
          </a:prstGeom>
        </p:spPr>
        <p:txBody>
          <a:bodyPr anchor="t" anchorCtr="0"/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Gotham Bold"/>
                <a:ea typeface="MS PGothic" charset="0"/>
                <a:cs typeface="Gotham Bold"/>
              </a:rPr>
              <a:t>The Specialty Food Industry: Opportunity Abounds </a:t>
            </a:r>
            <a:endParaRPr lang="en-US" sz="1800" dirty="0">
              <a:solidFill>
                <a:schemeClr val="bg1"/>
              </a:solidFill>
              <a:latin typeface="Gotham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0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162269"/>
            <a:ext cx="8000316" cy="4390697"/>
          </a:xfrm>
        </p:spPr>
        <p:txBody>
          <a:bodyPr/>
          <a:lstStyle/>
          <a:p>
            <a:r>
              <a:rPr lang="en-US" dirty="0" smtClean="0"/>
              <a:t>Cheese and cheese alternatives are the biggest category, at nearly $4 billion</a:t>
            </a:r>
          </a:p>
          <a:p>
            <a:endParaRPr lang="en-US" dirty="0" smtClean="0"/>
          </a:p>
          <a:p>
            <a:r>
              <a:rPr lang="en-US" dirty="0" smtClean="0"/>
              <a:t>Fastest growing categories are Nut and Seed Butters (+51.6%), Eggs (+35.9%) and Frozen Desserts (+28.2%)</a:t>
            </a:r>
          </a:p>
          <a:p>
            <a:endParaRPr lang="en-US" dirty="0" smtClean="0"/>
          </a:p>
          <a:p>
            <a:r>
              <a:rPr lang="en-US" dirty="0" smtClean="0"/>
              <a:t>Mainstream supermarkets account for nearly two-thirds of sales, but their share is slipping</a:t>
            </a:r>
          </a:p>
          <a:p>
            <a:endParaRPr lang="en-US" dirty="0" smtClean="0"/>
          </a:p>
          <a:p>
            <a:r>
              <a:rPr lang="en-US" dirty="0" smtClean="0"/>
              <a:t>Sales at specialty food stores are booming, up 42.4% between 2011 and 2013</a:t>
            </a:r>
          </a:p>
          <a:p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Study Highlights - 5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>
          <a:xfrm>
            <a:off x="570706" y="310323"/>
            <a:ext cx="7863610" cy="917975"/>
          </a:xfrm>
        </p:spPr>
        <p:txBody>
          <a:bodyPr/>
          <a:lstStyle/>
          <a:p>
            <a:r>
              <a:rPr lang="en-US" dirty="0" smtClean="0"/>
              <a:t>What was your biggest success in 2013?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56581" y="1050878"/>
            <a:ext cx="2677234" cy="23083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Retailer: “Creating a workspace that is fun for my employees who seek to be the best they can be.”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103" y="4817661"/>
            <a:ext cx="4667528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Retailer: “Opening a craft beer </a:t>
            </a:r>
            <a:r>
              <a:rPr lang="en-US" sz="2400" b="1" dirty="0" err="1" smtClean="0">
                <a:solidFill>
                  <a:schemeClr val="bg1"/>
                </a:solidFill>
              </a:rPr>
              <a:t>gastropub</a:t>
            </a:r>
            <a:r>
              <a:rPr lang="en-US" sz="2400" b="1" dirty="0" smtClean="0">
                <a:solidFill>
                  <a:schemeClr val="bg1"/>
                </a:solidFill>
              </a:rPr>
              <a:t>!”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536" y="3536622"/>
            <a:ext cx="3004780" cy="230832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Manufacturer:  “Selling to a major retailer who has national sales and put our product in almost every store.”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8297" y="3359202"/>
            <a:ext cx="2784145" cy="1200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Broker: “New distribution on existing lines.”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274" y="1589375"/>
            <a:ext cx="3671248" cy="15696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Manufacturer: “Doubling our sales through distributors and trade shows.”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Size of the Specialty Food Market</a:t>
            </a:r>
            <a:endParaRPr lang="en-US" sz="2800" dirty="0"/>
          </a:p>
        </p:txBody>
      </p:sp>
      <p:pic>
        <p:nvPicPr>
          <p:cNvPr id="8" name="Content Placeholder 7" descr="Slide9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740804"/>
            <a:ext cx="9144000" cy="3563597"/>
          </a:xfrm>
        </p:spPr>
      </p:pic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Total Sales of Specialty Foods</a:t>
            </a:r>
            <a:endParaRPr lang="en-US" sz="2800" dirty="0"/>
          </a:p>
        </p:txBody>
      </p:sp>
      <p:pic>
        <p:nvPicPr>
          <p:cNvPr id="8" name="Content Placeholder 7" descr="Slide10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283039"/>
            <a:ext cx="9144000" cy="4322306"/>
          </a:xfrm>
        </p:spPr>
      </p:pic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Largest Segments</a:t>
            </a:r>
            <a:endParaRPr lang="en-US" sz="2800" dirty="0"/>
          </a:p>
        </p:txBody>
      </p:sp>
      <p:pic>
        <p:nvPicPr>
          <p:cNvPr id="5" name="Picture 4" descr="Slid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0060"/>
            <a:ext cx="9144000" cy="3497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Slide12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432131"/>
            <a:ext cx="9162747" cy="3972381"/>
          </a:xfrm>
        </p:spPr>
      </p:pic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Fastest Growing Segments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Specialty Segments with Highest Share</a:t>
            </a:r>
            <a:endParaRPr lang="en-US" sz="2800" dirty="0"/>
          </a:p>
        </p:txBody>
      </p:sp>
      <p:pic>
        <p:nvPicPr>
          <p:cNvPr id="7" name="Picture 6" descr="Slide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192"/>
            <a:ext cx="9144000" cy="4115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Specialty Food Total Share of Market</a:t>
            </a:r>
            <a:endParaRPr lang="en-US" sz="2800" dirty="0"/>
          </a:p>
        </p:txBody>
      </p:sp>
      <p:pic>
        <p:nvPicPr>
          <p:cNvPr id="4" name="Picture 3" descr="Slide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91" y="1378423"/>
            <a:ext cx="4677073" cy="4028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Average Annual Sales by Supplier Type</a:t>
            </a:r>
            <a:endParaRPr lang="en-US" sz="2800" dirty="0"/>
          </a:p>
        </p:txBody>
      </p:sp>
      <p:pic>
        <p:nvPicPr>
          <p:cNvPr id="4" name="Picture 3" descr="Slide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58" y="1160060"/>
            <a:ext cx="7737252" cy="4798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>
          <a:xfrm>
            <a:off x="570705" y="310323"/>
            <a:ext cx="8382227" cy="1231873"/>
          </a:xfrm>
        </p:spPr>
        <p:txBody>
          <a:bodyPr/>
          <a:lstStyle/>
          <a:p>
            <a:r>
              <a:rPr lang="en-US" dirty="0" smtClean="0"/>
              <a:t>Manufacturers: What are you planning to do differently in 2014?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2125" y="4028617"/>
            <a:ext cx="4067033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“Harness social media appropriately”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2124" y="2047164"/>
            <a:ext cx="4067033" cy="120032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“Launch new products that deliver on different need states and usage occasions”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706" y="2047163"/>
            <a:ext cx="3782706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“More effort into selling and diversifying channels”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704" y="3659285"/>
            <a:ext cx="3782707" cy="120032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“Introduction of a less boutique, more mainstream variety”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ntel_Glossy_Tag_Lef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5010" y="29379"/>
            <a:ext cx="968990" cy="5618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162269"/>
            <a:ext cx="6569122" cy="4390697"/>
          </a:xfrm>
        </p:spPr>
        <p:txBody>
          <a:bodyPr/>
          <a:lstStyle/>
          <a:p>
            <a:r>
              <a:rPr lang="en-US" dirty="0" smtClean="0"/>
              <a:t>Today’s Topics</a:t>
            </a:r>
          </a:p>
          <a:p>
            <a:pPr lvl="1"/>
            <a:r>
              <a:rPr lang="en-US" dirty="0" smtClean="0"/>
              <a:t>Trends and Industry Drivers</a:t>
            </a:r>
          </a:p>
          <a:p>
            <a:pPr lvl="1"/>
            <a:r>
              <a:rPr lang="en-US" dirty="0" smtClean="0"/>
              <a:t>Study Highlights</a:t>
            </a:r>
          </a:p>
          <a:p>
            <a:pPr lvl="1"/>
            <a:r>
              <a:rPr lang="en-US" dirty="0" smtClean="0"/>
              <a:t>Category Analysis</a:t>
            </a:r>
          </a:p>
          <a:p>
            <a:pPr lvl="1"/>
            <a:r>
              <a:rPr lang="en-US" dirty="0" smtClean="0"/>
              <a:t>Supply Chain</a:t>
            </a:r>
          </a:p>
          <a:p>
            <a:pPr lvl="1"/>
            <a:r>
              <a:rPr lang="en-US" dirty="0" smtClean="0"/>
              <a:t>Retail Landscape</a:t>
            </a:r>
          </a:p>
          <a:p>
            <a:pPr lvl="1"/>
            <a:r>
              <a:rPr lang="en-US" dirty="0" smtClean="0"/>
              <a:t>Future of the Industry</a:t>
            </a:r>
          </a:p>
          <a:p>
            <a:pPr lvl="1"/>
            <a:r>
              <a:rPr lang="en-US" dirty="0" smtClean="0"/>
              <a:t>Q&amp;A</a:t>
            </a:r>
          </a:p>
          <a:p>
            <a:endParaRPr lang="en-US" dirty="0" smtClean="0"/>
          </a:p>
          <a:p>
            <a:r>
              <a:rPr lang="en-US" dirty="0" smtClean="0"/>
              <a:t>Speaker:</a:t>
            </a:r>
          </a:p>
          <a:p>
            <a:pPr lvl="1"/>
            <a:r>
              <a:rPr lang="en-US" dirty="0" smtClean="0"/>
              <a:t>Ron Tanner, Specialty Food Association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Framework for Today</a:t>
            </a:r>
            <a:endParaRPr lang="en-US" sz="2800" dirty="0"/>
          </a:p>
        </p:txBody>
      </p:sp>
      <p:pic>
        <p:nvPicPr>
          <p:cNvPr id="5" name="Picture 8" descr="RTANNER HEADSH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8722" y="764279"/>
            <a:ext cx="1575886" cy="2154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Specialty Food Manufacturers</a:t>
            </a:r>
            <a:endParaRPr lang="en-US" sz="2800" dirty="0"/>
          </a:p>
        </p:txBody>
      </p:sp>
      <p:pic>
        <p:nvPicPr>
          <p:cNvPr id="4" name="Picture 3" descr="Slide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032" y="1036873"/>
            <a:ext cx="5076967" cy="4874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9" y="1542197"/>
            <a:ext cx="360983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otham Book" pitchFamily="50" charset="0"/>
                <a:cs typeface="Gotham Book" pitchFamily="50" charset="0"/>
              </a:rPr>
              <a:t>Average Annual Sales:</a:t>
            </a:r>
          </a:p>
          <a:p>
            <a:r>
              <a:rPr lang="en-US" sz="2800" b="1" dirty="0" smtClean="0">
                <a:latin typeface="Gotham Book" pitchFamily="50" charset="0"/>
                <a:cs typeface="Gotham Book" pitchFamily="50" charset="0"/>
              </a:rPr>
              <a:t>	$1,904,400</a:t>
            </a:r>
          </a:p>
          <a:p>
            <a:endParaRPr lang="en-US" sz="2800" b="1" dirty="0" smtClean="0">
              <a:latin typeface="Gotham Book" pitchFamily="50" charset="0"/>
              <a:cs typeface="Gotham Book" pitchFamily="50" charset="0"/>
            </a:endParaRPr>
          </a:p>
          <a:p>
            <a:r>
              <a:rPr lang="en-US" sz="2800" b="1" dirty="0" smtClean="0">
                <a:latin typeface="Gotham Book" pitchFamily="50" charset="0"/>
                <a:cs typeface="Gotham Book" pitchFamily="50" charset="0"/>
              </a:rPr>
              <a:t>Average # of </a:t>
            </a:r>
            <a:br>
              <a:rPr lang="en-US" sz="2800" b="1" dirty="0" smtClean="0">
                <a:latin typeface="Gotham Book" pitchFamily="50" charset="0"/>
                <a:cs typeface="Gotham Book" pitchFamily="50" charset="0"/>
              </a:rPr>
            </a:br>
            <a:r>
              <a:rPr lang="en-US" sz="2800" b="1" dirty="0" smtClean="0">
                <a:latin typeface="Gotham Book" pitchFamily="50" charset="0"/>
                <a:cs typeface="Gotham Book" pitchFamily="50" charset="0"/>
              </a:rPr>
              <a:t>SKUs: 41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Manufacturer Sales by Channel</a:t>
            </a:r>
            <a:endParaRPr lang="en-US" sz="2800" dirty="0"/>
          </a:p>
        </p:txBody>
      </p:sp>
      <p:pic>
        <p:nvPicPr>
          <p:cNvPr id="5" name="Picture 4" descr="Slide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036" y="1006265"/>
            <a:ext cx="6000685" cy="49646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Manufacturer Expenses by Type</a:t>
            </a:r>
            <a:endParaRPr lang="en-US" sz="2800" dirty="0"/>
          </a:p>
        </p:txBody>
      </p:sp>
      <p:pic>
        <p:nvPicPr>
          <p:cNvPr id="5" name="Picture 4" descr="Slide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9309"/>
            <a:ext cx="9144000" cy="49654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Influential Product Claims</a:t>
            </a:r>
            <a:endParaRPr lang="en-US" sz="2800" dirty="0"/>
          </a:p>
        </p:txBody>
      </p:sp>
      <p:pic>
        <p:nvPicPr>
          <p:cNvPr id="5" name="Picture 4" descr="Slide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12" y="1116919"/>
            <a:ext cx="7006816" cy="4885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Specialty Food Innovation Plans for 2014</a:t>
            </a:r>
            <a:endParaRPr lang="en-US" sz="2800" dirty="0"/>
          </a:p>
        </p:txBody>
      </p:sp>
      <p:pic>
        <p:nvPicPr>
          <p:cNvPr id="5" name="Picture 4" descr="Slide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54" y="1018369"/>
            <a:ext cx="4885900" cy="4952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>
          <a:xfrm>
            <a:off x="435476" y="310323"/>
            <a:ext cx="8573295" cy="1736840"/>
          </a:xfrm>
        </p:spPr>
        <p:txBody>
          <a:bodyPr/>
          <a:lstStyle/>
          <a:p>
            <a:r>
              <a:rPr lang="en-US" dirty="0" smtClean="0"/>
              <a:t>Retailers: What is your biggest gripe about the specialty food industry?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2125" y="4074783"/>
            <a:ext cx="4067033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“Foods that are not fancy or specialty.”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2125" y="2470245"/>
            <a:ext cx="4067033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“Putting sell dates on products that don’t really need them.”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706" y="2265528"/>
            <a:ext cx="3782706" cy="1200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“Specialty foods sold in mass-market accounts, like Wal-Mart and Target.”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704" y="4074783"/>
            <a:ext cx="3782707" cy="83099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“A lack of loyalty to core retailers from suppliers.”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>
          <a:xfrm>
            <a:off x="570705" y="310323"/>
            <a:ext cx="8382227" cy="1231873"/>
          </a:xfrm>
        </p:spPr>
        <p:txBody>
          <a:bodyPr/>
          <a:lstStyle/>
          <a:p>
            <a:r>
              <a:rPr lang="en-US" dirty="0" smtClean="0"/>
              <a:t>Retailers: What are the emerging trends in specialty foods?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2124" y="4074783"/>
            <a:ext cx="4067033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“No GMO; prepared food made with less than 5 ingredients.”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2124" y="2210938"/>
            <a:ext cx="4067033" cy="120032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“Simplicity. Local.”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706" y="2047163"/>
            <a:ext cx="3782706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“More customers buying ingredients to make a finished product rather than pre-packaged items.”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0706" y="4074783"/>
            <a:ext cx="3782707" cy="120032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“Bacon everything, craft chocolate making, hipster packaging.”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Specialty Food Retailers</a:t>
            </a:r>
            <a:endParaRPr lang="en-US" sz="2800" dirty="0"/>
          </a:p>
        </p:txBody>
      </p:sp>
      <p:pic>
        <p:nvPicPr>
          <p:cNvPr id="4" name="Picture 3" descr="Slide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613" y="1555845"/>
            <a:ext cx="4248387" cy="4374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9" y="1130567"/>
            <a:ext cx="360983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otham Book" pitchFamily="50" charset="0"/>
                <a:cs typeface="Gotham Book" pitchFamily="50" charset="0"/>
              </a:rPr>
              <a:t>Average Annual Sales:</a:t>
            </a:r>
          </a:p>
          <a:p>
            <a:r>
              <a:rPr lang="en-US" sz="2800" b="1" dirty="0" smtClean="0">
                <a:latin typeface="Gotham Book" pitchFamily="50" charset="0"/>
                <a:cs typeface="Gotham Book" pitchFamily="50" charset="0"/>
              </a:rPr>
              <a:t>	$4.97 Million</a:t>
            </a:r>
          </a:p>
          <a:p>
            <a:endParaRPr lang="en-US" sz="2800" b="1" dirty="0" smtClean="0">
              <a:latin typeface="Gotham Book" pitchFamily="50" charset="0"/>
              <a:cs typeface="Gotham Book" pitchFamily="50" charset="0"/>
            </a:endParaRPr>
          </a:p>
          <a:p>
            <a:r>
              <a:rPr lang="en-US" sz="2800" b="1" dirty="0" smtClean="0">
                <a:latin typeface="Gotham Book" pitchFamily="50" charset="0"/>
                <a:cs typeface="Gotham Book" pitchFamily="50" charset="0"/>
              </a:rPr>
              <a:t>Average Sales per Square Foot: 	$1,045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Key Store Stats</a:t>
            </a:r>
            <a:endParaRPr lang="en-US" sz="2800" dirty="0"/>
          </a:p>
        </p:txBody>
      </p:sp>
      <p:pic>
        <p:nvPicPr>
          <p:cNvPr id="4" name="Picture 3" descr="Slide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0616"/>
            <a:ext cx="9144000" cy="3816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Percentage of Sales by Department</a:t>
            </a:r>
            <a:endParaRPr lang="en-US" sz="2800" dirty="0"/>
          </a:p>
        </p:txBody>
      </p:sp>
      <p:pic>
        <p:nvPicPr>
          <p:cNvPr id="4" name="Picture 3" descr="Slide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467" y="959327"/>
            <a:ext cx="6360153" cy="5079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162269"/>
            <a:ext cx="8000316" cy="4774507"/>
          </a:xfrm>
        </p:spPr>
        <p:txBody>
          <a:bodyPr/>
          <a:lstStyle/>
          <a:p>
            <a:r>
              <a:rPr lang="en-US" sz="2000" dirty="0" smtClean="0"/>
              <a:t>Published each Spring with groundbreaking research from</a:t>
            </a:r>
          </a:p>
          <a:p>
            <a:pPr lvl="1"/>
            <a:r>
              <a:rPr lang="en-US" sz="1800" dirty="0" smtClean="0"/>
              <a:t>Specialty Food Association</a:t>
            </a:r>
          </a:p>
          <a:p>
            <a:pPr lvl="1"/>
            <a:r>
              <a:rPr lang="en-US" sz="1800" dirty="0" smtClean="0"/>
              <a:t>Mintel International Group</a:t>
            </a:r>
          </a:p>
          <a:p>
            <a:pPr lvl="1"/>
            <a:r>
              <a:rPr lang="en-US" sz="1800" dirty="0" smtClean="0"/>
              <a:t>SPINS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Summary Format</a:t>
            </a:r>
          </a:p>
          <a:p>
            <a:pPr lvl="1"/>
            <a:r>
              <a:rPr lang="en-US" sz="1800" dirty="0" smtClean="0"/>
              <a:t>Published in Specialty Food Magazine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Full report available </a:t>
            </a:r>
          </a:p>
          <a:p>
            <a:pPr lvl="1"/>
            <a:r>
              <a:rPr lang="en-US" sz="1800" dirty="0" smtClean="0"/>
              <a:t>Association Members via specialtyfood.com</a:t>
            </a:r>
          </a:p>
          <a:p>
            <a:pPr lvl="1"/>
            <a:r>
              <a:rPr lang="en-US" sz="1800" dirty="0" smtClean="0"/>
              <a:t>Non-Members – contact Mintel directly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The State of the Industry Report</a:t>
            </a:r>
            <a:endParaRPr lang="en-US" sz="2800" dirty="0"/>
          </a:p>
        </p:txBody>
      </p:sp>
      <p:pic>
        <p:nvPicPr>
          <p:cNvPr id="5" name="Picture 4" descr="Mintel_Glossy_Tag_Lef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331" y="1677005"/>
            <a:ext cx="3314585" cy="15575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Retailer Viewpoint: Natural/Ethical Claims</a:t>
            </a:r>
            <a:endParaRPr lang="en-US" sz="2800" dirty="0"/>
          </a:p>
        </p:txBody>
      </p:sp>
      <p:pic>
        <p:nvPicPr>
          <p:cNvPr id="5" name="Picture 4" descr="Slide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824" y="1031146"/>
            <a:ext cx="4475311" cy="5021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Retailer Viewpoint: Emerging Cuisines</a:t>
            </a:r>
            <a:endParaRPr lang="en-US" sz="2800" dirty="0"/>
          </a:p>
        </p:txBody>
      </p:sp>
      <p:pic>
        <p:nvPicPr>
          <p:cNvPr id="3" name="Picture 2" descr="Slide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711" y="1120750"/>
            <a:ext cx="4120092" cy="49320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70706" y="1162269"/>
            <a:ext cx="8204804" cy="4390697"/>
          </a:xfrm>
        </p:spPr>
        <p:txBody>
          <a:bodyPr/>
          <a:lstStyle/>
          <a:p>
            <a:r>
              <a:rPr lang="en-US" dirty="0" smtClean="0"/>
              <a:t>Specialty foods continued to grow in 2013, although at a slightly slower rate than in 2011 and 2012</a:t>
            </a:r>
          </a:p>
          <a:p>
            <a:r>
              <a:rPr lang="en-US" dirty="0" smtClean="0"/>
              <a:t>Specialty food stores and natural food stores are capturing market share at the expense of supermarkets</a:t>
            </a:r>
          </a:p>
          <a:p>
            <a:r>
              <a:rPr lang="en-US" dirty="0" smtClean="0"/>
              <a:t>Local is an important product attribute now and will continue to be for the next three years</a:t>
            </a:r>
          </a:p>
          <a:p>
            <a:r>
              <a:rPr lang="en-US" dirty="0" smtClean="0"/>
              <a:t>2014 looks like another promising year as all segments of the trade strive to improve their businesses</a:t>
            </a:r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In Conclusion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A_PPTBackground_RV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6069724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idx="4294967295"/>
          </p:nvPr>
        </p:nvSpPr>
        <p:spPr>
          <a:xfrm>
            <a:off x="283780" y="744483"/>
            <a:ext cx="5365530" cy="902138"/>
          </a:xfrm>
          <a:prstGeom prst="rect">
            <a:avLst/>
          </a:prstGeom>
        </p:spPr>
        <p:txBody>
          <a:bodyPr anchor="t" anchorCtr="0"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Gotham Book"/>
              </a:rPr>
              <a:t>Opportunity Abounds: The Specialty  Food Association Is Here to Help </a:t>
            </a:r>
            <a:endParaRPr lang="en-US" sz="2800" b="1" dirty="0">
              <a:solidFill>
                <a:schemeClr val="bg1"/>
              </a:solidFill>
              <a:latin typeface="Gotham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875" y="6211888"/>
            <a:ext cx="18478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0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731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effectLst/>
                <a:latin typeface="Gotham Bold" pitchFamily="50" charset="0"/>
                <a:cs typeface="Gotham Bold" pitchFamily="50" charset="0"/>
              </a:rPr>
              <a:t>What You Should Know About the                           Specialty Food Association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5640" y="1219200"/>
            <a:ext cx="5928360" cy="45720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Not-for-profit trade association established in 1952 with 3,075 member companies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Producers of the Fancy Food Shows, </a:t>
            </a:r>
            <a:r>
              <a:rPr lang="en-US" sz="1800" dirty="0" err="1" smtClean="0"/>
              <a:t>sofi</a:t>
            </a:r>
            <a:r>
              <a:rPr lang="en-US" sz="1800" dirty="0" smtClean="0">
                <a:cs typeface="Arial" charset="0"/>
              </a:rPr>
              <a:t>™</a:t>
            </a:r>
            <a:r>
              <a:rPr lang="en-US" sz="1800" dirty="0" smtClean="0"/>
              <a:t> Awards,  </a:t>
            </a:r>
            <a:r>
              <a:rPr lang="en-US" sz="1800" i="1" dirty="0" smtClean="0"/>
              <a:t>Specialty Food Magazine</a:t>
            </a:r>
            <a:r>
              <a:rPr lang="en-US" sz="1800" dirty="0" smtClean="0"/>
              <a:t> and specialtyfood.com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Our vision: To be recognized as the innovative hub of the global food and beverage marketplace</a:t>
            </a:r>
          </a:p>
          <a:p>
            <a:pPr lvl="1" eaLnBrk="1" hangingPunct="1"/>
            <a:endParaRPr lang="en-US" sz="1600" dirty="0" smtClean="0"/>
          </a:p>
          <a:p>
            <a:pPr lvl="1" eaLnBrk="1" hangingPunct="1"/>
            <a:r>
              <a:rPr lang="en-US" sz="1600" dirty="0" smtClean="0"/>
              <a:t>Consumers come to us for new ideas &amp; products that enhance their eating experiences</a:t>
            </a:r>
          </a:p>
          <a:p>
            <a:pPr lvl="1" eaLnBrk="1" hangingPunct="1"/>
            <a:endParaRPr lang="en-US" sz="1600" dirty="0" smtClean="0"/>
          </a:p>
          <a:p>
            <a:pPr lvl="1" eaLnBrk="1" hangingPunct="1"/>
            <a:r>
              <a:rPr lang="en-US" sz="1600" dirty="0" smtClean="0"/>
              <a:t>Buyers depend on us for new innovations</a:t>
            </a:r>
          </a:p>
          <a:p>
            <a:pPr lvl="1" eaLnBrk="1" hangingPunct="1"/>
            <a:endParaRPr lang="en-US" sz="1600" dirty="0" smtClean="0"/>
          </a:p>
          <a:p>
            <a:pPr lvl="1" eaLnBrk="1" hangingPunct="1"/>
            <a:r>
              <a:rPr lang="en-US" sz="1600" dirty="0" smtClean="0"/>
              <a:t>Members want us to anticipate their needs and help make them successful</a:t>
            </a:r>
          </a:p>
          <a:p>
            <a:pPr lvl="1" eaLnBrk="1" hangingPunct="1"/>
            <a:endParaRPr lang="en-US" sz="1600" dirty="0" smtClean="0"/>
          </a:p>
        </p:txBody>
      </p:sp>
      <p:pic>
        <p:nvPicPr>
          <p:cNvPr id="6" name="Picture 5" descr="SFA_LOGO_RED_YELLOW_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252" y="1339597"/>
            <a:ext cx="2746248" cy="1517904"/>
          </a:xfrm>
          <a:prstGeom prst="rect">
            <a:avLst/>
          </a:prstGeom>
        </p:spPr>
      </p:pic>
      <p:pic>
        <p:nvPicPr>
          <p:cNvPr id="7" name="Picture 6" descr="FFS_logo_NoSea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579" y="3601212"/>
            <a:ext cx="1901952" cy="18806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731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effectLst/>
                <a:latin typeface="Gotham Bold" pitchFamily="50" charset="0"/>
                <a:cs typeface="Gotham Bold" pitchFamily="50" charset="0"/>
              </a:rPr>
              <a:t>Association History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5640" y="1219200"/>
            <a:ext cx="5928360" cy="45720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Established in 1952 by 12 New York City importers as a legislative body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Inaugural Fancy Food Show was presented at the Hotel Astor in New York City in 1955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Primarily an Association of importers through the 1960s, 1970s, 1980s</a:t>
            </a:r>
          </a:p>
          <a:p>
            <a:pPr eaLnBrk="1" hangingPunct="1"/>
            <a:endParaRPr lang="en-US" sz="1800" dirty="0" smtClean="0"/>
          </a:p>
          <a:p>
            <a:r>
              <a:rPr lang="en-US" sz="1800" dirty="0" smtClean="0"/>
              <a:t>Now represents all segments, although more than 85% of members are specialty food manufacturers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600" dirty="0" smtClean="0"/>
          </a:p>
        </p:txBody>
      </p:sp>
      <p:pic>
        <p:nvPicPr>
          <p:cNvPr id="6" name="Picture 5" descr="SFA_LOGO_RED_YELLOW_B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252" y="1339597"/>
            <a:ext cx="2746248" cy="1517904"/>
          </a:xfrm>
          <a:prstGeom prst="rect">
            <a:avLst/>
          </a:prstGeom>
        </p:spPr>
      </p:pic>
      <p:pic>
        <p:nvPicPr>
          <p:cNvPr id="7" name="Picture 6" descr="FFS_logo_NoSea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579" y="3601212"/>
            <a:ext cx="1901952" cy="18806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effectLst/>
                <a:latin typeface="Gotham Bold" pitchFamily="50" charset="0"/>
                <a:cs typeface="Gotham Bold" pitchFamily="50" charset="0"/>
              </a:rPr>
              <a:t>Specialty Foods are Defined by                               Quality, Innovation,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1400" y="1318261"/>
            <a:ext cx="7696200" cy="417576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en-US" sz="2400" b="1" dirty="0" smtClean="0"/>
              <a:t>Specialty Foods</a:t>
            </a:r>
            <a:r>
              <a:rPr lang="en-US" sz="2400" dirty="0" smtClean="0"/>
              <a:t> are </a:t>
            </a:r>
            <a:r>
              <a:rPr lang="en-US" sz="2400" i="1" dirty="0" smtClean="0"/>
              <a:t>foods and beverages that exemplify </a:t>
            </a:r>
            <a:r>
              <a:rPr lang="en-US" sz="2400" i="1" dirty="0" smtClean="0">
                <a:solidFill>
                  <a:schemeClr val="accent1"/>
                </a:solidFill>
              </a:rPr>
              <a:t>quality, innovation and/or style </a:t>
            </a:r>
            <a:r>
              <a:rPr lang="en-US" sz="2400" i="1" dirty="0" smtClean="0"/>
              <a:t>in their category. </a:t>
            </a:r>
          </a:p>
          <a:p>
            <a:pPr marL="0" indent="0" eaLnBrk="1" hangingPunct="1"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en-US" sz="2400" i="1" dirty="0" smtClean="0"/>
              <a:t>Their specialty nature derives from some or all of the following characteristics: their </a:t>
            </a:r>
            <a:r>
              <a:rPr lang="en-US" sz="2400" i="1" dirty="0" smtClean="0">
                <a:solidFill>
                  <a:schemeClr val="accent1"/>
                </a:solidFill>
              </a:rPr>
              <a:t>originality, authenticity, ethnic or cultural origin, specific processing, ingredients, limited supply, distinctive use, extraordinary packaging or specific channel of distribution or sale. </a:t>
            </a:r>
          </a:p>
          <a:p>
            <a:pPr marL="0" indent="0" eaLnBrk="1" hangingPunct="1"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en-US" sz="2400" i="1" dirty="0" smtClean="0"/>
              <a:t>By virtue of their differentiation in their categories, such products maintain a </a:t>
            </a:r>
            <a:r>
              <a:rPr lang="en-US" sz="2400" i="1" dirty="0" smtClean="0">
                <a:solidFill>
                  <a:schemeClr val="accent1"/>
                </a:solidFill>
              </a:rPr>
              <a:t>high perceived value </a:t>
            </a:r>
            <a:r>
              <a:rPr lang="en-US" sz="2400" i="1" dirty="0" smtClean="0"/>
              <a:t>and often command a </a:t>
            </a:r>
            <a:r>
              <a:rPr lang="en-US" sz="2400" i="1" dirty="0" smtClean="0">
                <a:solidFill>
                  <a:schemeClr val="accent1"/>
                </a:solidFill>
              </a:rPr>
              <a:t>premium price</a:t>
            </a:r>
            <a:r>
              <a:rPr lang="en-US" sz="2400" i="1" dirty="0" smtClean="0"/>
              <a:t>.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5659" y="984391"/>
            <a:ext cx="3024657" cy="1904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96238" cy="6096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effectLst/>
                <a:latin typeface="Gotham Bold" pitchFamily="50" charset="0"/>
                <a:cs typeface="Gotham Bold" pitchFamily="50" charset="0"/>
              </a:rPr>
              <a:t>Be Part of the Community of the               Specialty Food Association	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2350" y="1771649"/>
            <a:ext cx="5581650" cy="4397375"/>
          </a:xfrm>
        </p:spPr>
        <p:txBody>
          <a:bodyPr/>
          <a:lstStyle/>
          <a:p>
            <a:pPr eaLnBrk="1" hangingPunct="1"/>
            <a:r>
              <a:rPr lang="en-US" sz="2200" dirty="0" smtClean="0"/>
              <a:t>Showcase your products and network with buyers and peers at the Fancy Food Shows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sz="2200" dirty="0" smtClean="0"/>
              <a:t>Connect with other members to learn from your peers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sz="2200" dirty="0" smtClean="0"/>
              <a:t>Have your voice heard on legislative and regulatory issues that affect your business </a:t>
            </a:r>
            <a:br>
              <a:rPr lang="en-US" sz="2200" dirty="0" smtClean="0"/>
            </a:br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</p:txBody>
      </p:sp>
      <p:pic>
        <p:nvPicPr>
          <p:cNvPr id="7173" name="Picture 5" descr="C:\Users\llozada\AppData\Local\Microsoft\Windows\Temporary Internet Files\Content.IE5\0YDVXBPX\sofi_Showcase_W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09335" y="3029802"/>
            <a:ext cx="1900590" cy="2850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:\~MEMBERSHIP AND EXHIBITIONS\Operations\Show Photos\3 Summer\2010 Summer\2010 Choice Pictures\10-632-0_1724.JPG"/>
          <p:cNvPicPr>
            <a:picLocks noGrp="1"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295400"/>
            <a:ext cx="9144000" cy="731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-1295400"/>
            <a:ext cx="9144000" cy="1117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SAMap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-3572"/>
          <a:stretch>
            <a:fillRect/>
          </a:stretch>
        </p:blipFill>
        <p:spPr bwMode="auto">
          <a:xfrm>
            <a:off x="4168775" y="1855788"/>
            <a:ext cx="489743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7670800" cy="609600"/>
          </a:xfrm>
        </p:spPr>
        <p:txBody>
          <a:bodyPr/>
          <a:lstStyle/>
          <a:p>
            <a:pPr algn="l"/>
            <a:r>
              <a:rPr lang="en-US" sz="2800" dirty="0" smtClean="0">
                <a:effectLst/>
                <a:latin typeface="Gotham Bold" pitchFamily="50" charset="0"/>
                <a:cs typeface="Gotham Bold" pitchFamily="50" charset="0"/>
              </a:rPr>
              <a:t>The Fancy Food Shows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875" y="6211888"/>
            <a:ext cx="18478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FFS_logo_NoSea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99413" y="2728227"/>
            <a:ext cx="1066800" cy="1054833"/>
          </a:xfrm>
          <a:prstGeom prst="rect">
            <a:avLst/>
          </a:prstGeom>
        </p:spPr>
      </p:pic>
      <p:pic>
        <p:nvPicPr>
          <p:cNvPr id="11" name="Picture 10" descr="FFS_logo_NoSea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8775" y="2975877"/>
            <a:ext cx="1066800" cy="1054833"/>
          </a:xfrm>
          <a:prstGeom prst="rect">
            <a:avLst/>
          </a:prstGeom>
        </p:spPr>
      </p:pic>
      <p:pic>
        <p:nvPicPr>
          <p:cNvPr id="23554" name="Picture 2" descr="http://www.specialtyfood.com/media/uploads/plugins/text/8403046176_5bc16be7d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001" y="2065985"/>
            <a:ext cx="3803799" cy="2533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32012" y="1162269"/>
            <a:ext cx="8377904" cy="4390697"/>
          </a:xfrm>
        </p:spPr>
        <p:txBody>
          <a:bodyPr/>
          <a:lstStyle/>
          <a:p>
            <a:r>
              <a:rPr lang="en-US" dirty="0" smtClean="0"/>
              <a:t>The specialty food industry</a:t>
            </a:r>
            <a:r>
              <a:rPr lang="en-US" dirty="0"/>
              <a:t> </a:t>
            </a:r>
            <a:r>
              <a:rPr lang="en-US" dirty="0" smtClean="0"/>
              <a:t>is one of the very few that thrived during the recession. As the economy stabilizes, the industry will expand by conquering new channels, redefining upscale, and redefining “better for you at a price you can afford.”</a:t>
            </a:r>
            <a:endParaRPr lang="en-US" b="1" dirty="0" smtClean="0"/>
          </a:p>
          <a:p>
            <a:r>
              <a:rPr lang="en-US" dirty="0"/>
              <a:t>T</a:t>
            </a:r>
            <a:r>
              <a:rPr lang="en-US" dirty="0" smtClean="0"/>
              <a:t>he demand for safer, healthier food continues, creating business for those who can grow consumer trust.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Trends &amp; Industry Drivers - 1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dirty="0" smtClean="0">
                <a:effectLst/>
                <a:latin typeface="Gotham Bold" pitchFamily="50" charset="0"/>
                <a:cs typeface="Gotham Bold" pitchFamily="50" charset="0"/>
              </a:rPr>
              <a:t>The Fancy Food Shows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711200"/>
            <a:ext cx="5029200" cy="51863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US" sz="2000" dirty="0" smtClean="0"/>
              <a:t>North America's premier showcase for specialty-gourmet, natural and organic, foods, snacks and beverages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Some of the best known global brands were launched at The Fancy Food Shows, including Walker‘s Shortbread, Ben &amp; Jerry's, Vitamin Water, Mrs. Fields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Drawing over 35,000 buyers annually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Buying teams serving every major channel attend including Supermarkets, Mass Merchants, Foodservice, Natural &amp; Organic, Gift and Specialty Retail</a:t>
            </a:r>
          </a:p>
          <a:p>
            <a:pPr eaLnBrk="1" hangingPunct="1"/>
            <a:endParaRPr lang="en-US" sz="2000" dirty="0" smtClean="0"/>
          </a:p>
          <a:p>
            <a:pPr eaLnBrk="1" hangingPunct="1">
              <a:buFontTx/>
              <a:buNone/>
            </a:pPr>
            <a:endParaRPr lang="en-US" sz="1600" dirty="0" smtClean="0"/>
          </a:p>
        </p:txBody>
      </p:sp>
      <p:pic>
        <p:nvPicPr>
          <p:cNvPr id="8197" name="Picture 5" descr="C:\Users\llozada\AppData\Local\Microsoft\Windows\Temporary Internet Files\Content.IE5\HP3WMR8P\Show_Opens_W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00318" y="1286048"/>
            <a:ext cx="3543682" cy="2362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Users\llozada\AppData\Local\Microsoft\Windows\Temporary Internet Files\Content.IE5\KT3OV73W\NASFT_President_Ann_Daw_W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90463" y="3689447"/>
            <a:ext cx="3526241" cy="235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89520" cy="609600"/>
          </a:xfrm>
        </p:spPr>
        <p:txBody>
          <a:bodyPr/>
          <a:lstStyle/>
          <a:p>
            <a:pPr algn="l"/>
            <a:r>
              <a:rPr lang="en-US" sz="2800" dirty="0" smtClean="0">
                <a:effectLst/>
                <a:latin typeface="Gotham Bold" pitchFamily="50" charset="0"/>
                <a:cs typeface="Gotham Bold" pitchFamily="50" charset="0"/>
              </a:rPr>
              <a:t>The Fancy Food Show Also Offers…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18025" y="928688"/>
            <a:ext cx="43799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Opportunities for Connecting to the Industry</a:t>
            </a:r>
          </a:p>
          <a:p>
            <a:endParaRPr lang="en-US" dirty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Business </a:t>
            </a:r>
            <a:r>
              <a:rPr lang="en-US" dirty="0"/>
              <a:t>Builders 1 to 1: Retailer, Distributor and Broker Interview Sessions to connect buyers and sellers BEFORE the Show floor opens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US" sz="1100" dirty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Private </a:t>
            </a:r>
            <a:r>
              <a:rPr lang="en-US" dirty="0"/>
              <a:t>Interview Sessions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US" sz="1100" dirty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dirty="0"/>
              <a:t>Learn from industry experts in more than </a:t>
            </a:r>
            <a:r>
              <a:rPr lang="en-US" dirty="0" smtClean="0"/>
              <a:t>           20 </a:t>
            </a:r>
            <a:r>
              <a:rPr lang="en-US" dirty="0"/>
              <a:t>educational </a:t>
            </a:r>
            <a:r>
              <a:rPr lang="en-US" dirty="0" smtClean="0"/>
              <a:t>seminars</a:t>
            </a:r>
            <a:endParaRPr lang="en-US" dirty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US" sz="1200" dirty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Exciting </a:t>
            </a:r>
            <a:r>
              <a:rPr lang="en-US" dirty="0"/>
              <a:t>keynote speakers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US" dirty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dirty="0"/>
              <a:t>Lively networking events</a:t>
            </a:r>
          </a:p>
        </p:txBody>
      </p:sp>
      <p:pic>
        <p:nvPicPr>
          <p:cNvPr id="6" name="Picture 2" descr="S:\~MEMBERSHIP AND EXHIBITIONS\Operations\Show Photos\3 Summer\2010 Summer\2010 Choice Pictures\10-632-0_1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63738"/>
            <a:ext cx="3956050" cy="2293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3875" y="6211888"/>
            <a:ext cx="18478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3875" y="1971675"/>
            <a:ext cx="8035925" cy="417671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i="1" dirty="0" smtClean="0"/>
              <a:t>A value-added program designed to give Fancy Food Show Exhibitors the opportunity to meet key buyers in a private, one-on-one professional setting</a:t>
            </a:r>
          </a:p>
          <a:p>
            <a:pPr marL="0" indent="0" eaLnBrk="1" hangingPunct="1">
              <a:buFontTx/>
              <a:buNone/>
            </a:pPr>
            <a:endParaRPr lang="en-US" sz="1000" i="1" dirty="0" smtClean="0"/>
          </a:p>
          <a:p>
            <a:pPr lvl="1" eaLnBrk="1" hangingPunct="1"/>
            <a:r>
              <a:rPr lang="en-US" sz="2000" dirty="0" smtClean="0"/>
              <a:t>Distributor</a:t>
            </a:r>
          </a:p>
          <a:p>
            <a:pPr lvl="1" eaLnBrk="1" hangingPunct="1"/>
            <a:r>
              <a:rPr lang="en-US" sz="2000" dirty="0" smtClean="0"/>
              <a:t>Broker</a:t>
            </a:r>
          </a:p>
          <a:p>
            <a:pPr lvl="1" eaLnBrk="1" hangingPunct="1"/>
            <a:r>
              <a:rPr lang="en-US" sz="2000" dirty="0" smtClean="0"/>
              <a:t>Retailer/Foodservice</a:t>
            </a:r>
          </a:p>
          <a:p>
            <a:pPr lvl="1" eaLnBrk="1" hangingPunct="1">
              <a:buNone/>
            </a:pPr>
            <a:endParaRPr lang="en-US" sz="2000" dirty="0" smtClean="0"/>
          </a:p>
        </p:txBody>
      </p:sp>
      <p:pic>
        <p:nvPicPr>
          <p:cNvPr id="9221" name="Picture 7" descr="04-632-0_30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638" y="3054350"/>
            <a:ext cx="3884612" cy="27765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dirty="0" smtClean="0">
                <a:effectLst/>
                <a:latin typeface="Gotham Bold" pitchFamily="50" charset="0"/>
                <a:cs typeface="Gotham Bold" pitchFamily="50" charset="0"/>
              </a:rPr>
              <a:t>Opportunities Abound…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875" y="6211888"/>
            <a:ext cx="18478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KeyBuyer_BB1to1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225" y="499491"/>
            <a:ext cx="4981575" cy="1511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8"/>
          <p:cNvSpPr>
            <a:spLocks noGrp="1"/>
          </p:cNvSpPr>
          <p:nvPr>
            <p:ph idx="1"/>
          </p:nvPr>
        </p:nvSpPr>
        <p:spPr>
          <a:xfrm>
            <a:off x="4313238" y="1270828"/>
            <a:ext cx="4608512" cy="4606097"/>
          </a:xfrm>
        </p:spPr>
        <p:txBody>
          <a:bodyPr/>
          <a:lstStyle/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2000" dirty="0" smtClean="0"/>
              <a:t>Classes begin Saturday, before the Show floor opens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endParaRPr lang="en-US" sz="1200" dirty="0" smtClean="0"/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2000" dirty="0" smtClean="0"/>
              <a:t>30+ subject matter experts speaking at 20+ sessions for each Show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endParaRPr lang="en-US" sz="1200" dirty="0" smtClean="0"/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2000" dirty="0" smtClean="0"/>
              <a:t>Reaching over 2,500 people annually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endParaRPr lang="en-US" sz="1200" dirty="0" smtClean="0"/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en-US" sz="2000" dirty="0" smtClean="0"/>
              <a:t>Programming typically includes</a:t>
            </a:r>
          </a:p>
          <a:p>
            <a:pPr lvl="1">
              <a:buClr>
                <a:srgbClr val="C00000"/>
              </a:buClr>
            </a:pPr>
            <a:r>
              <a:rPr lang="en-US" sz="1600" dirty="0" smtClean="0"/>
              <a:t>Start-Up Sunday package</a:t>
            </a:r>
          </a:p>
          <a:p>
            <a:pPr lvl="1">
              <a:buClr>
                <a:srgbClr val="C00000"/>
              </a:buClr>
            </a:pPr>
            <a:r>
              <a:rPr lang="en-US" sz="1600" dirty="0" smtClean="0"/>
              <a:t>Individual sessions on                                        branding, marketing,                                   social media, trends and                                                        other  timely business topics</a:t>
            </a:r>
          </a:p>
          <a:p>
            <a:pPr lvl="1"/>
            <a:endParaRPr lang="en-US" sz="2000" dirty="0" smtClean="0"/>
          </a:p>
          <a:p>
            <a:pPr>
              <a:buClr>
                <a:srgbClr val="004E00"/>
              </a:buClr>
            </a:pPr>
            <a:endParaRPr lang="en-US" dirty="0" smtClean="0"/>
          </a:p>
        </p:txBody>
      </p:sp>
      <p:pic>
        <p:nvPicPr>
          <p:cNvPr id="6" name="Picture 10" descr="09-632-0_161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2012" y="1270828"/>
            <a:ext cx="4001068" cy="2666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02613" cy="609600"/>
          </a:xfrm>
        </p:spPr>
        <p:txBody>
          <a:bodyPr/>
          <a:lstStyle/>
          <a:p>
            <a:pPr eaLnBrk="1" hangingPunct="1"/>
            <a:r>
              <a:rPr lang="en-US" sz="2800" b="0" dirty="0" smtClean="0">
                <a:effectLst/>
                <a:latin typeface="Gotham Bold" pitchFamily="50" charset="0"/>
                <a:cs typeface="Gotham Bold" pitchFamily="50" charset="0"/>
              </a:rPr>
              <a:t>Educating the Specialty Food Industry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875" y="6211888"/>
            <a:ext cx="18478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410" name="Picture 2" descr="http://www.specialtyfood.com/media/uploads/plugins/text/Edu-pr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75" y="4234464"/>
            <a:ext cx="2266950" cy="1507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r>
              <a:rPr lang="en-US" sz="2800" kern="0" dirty="0">
                <a:latin typeface="Gotham Bold" pitchFamily="50" charset="0"/>
                <a:ea typeface="+mj-ea"/>
                <a:cs typeface="Gotham Bold" pitchFamily="50" charset="0"/>
              </a:rPr>
              <a:t>Giving Back: Food Donations</a:t>
            </a: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300038" y="838201"/>
            <a:ext cx="4791075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Specialty Food Association </a:t>
            </a:r>
            <a:r>
              <a:rPr lang="en-US" sz="2400" dirty="0">
                <a:solidFill>
                  <a:schemeClr val="accent1"/>
                </a:solidFill>
              </a:rPr>
              <a:t>Gives Back to the Food Community with Donations Like:</a:t>
            </a:r>
          </a:p>
          <a:p>
            <a:endParaRPr lang="en-US" sz="2400" dirty="0">
              <a:solidFill>
                <a:srgbClr val="16744A"/>
              </a:solidFill>
            </a:endParaRPr>
          </a:p>
          <a:p>
            <a:r>
              <a:rPr lang="en-US" dirty="0"/>
              <a:t>Working with food banks at Show: for example </a:t>
            </a:r>
            <a:r>
              <a:rPr lang="en-US" dirty="0" smtClean="0"/>
              <a:t>–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200,000 </a:t>
            </a:r>
            <a:r>
              <a:rPr lang="en-US" dirty="0"/>
              <a:t>pounds of food donated to City </a:t>
            </a:r>
            <a:r>
              <a:rPr lang="en-US" dirty="0" smtClean="0"/>
              <a:t>Harvest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$30,000 </a:t>
            </a:r>
            <a:r>
              <a:rPr lang="en-US" dirty="0"/>
              <a:t>donation to </a:t>
            </a:r>
            <a:r>
              <a:rPr lang="en-US" dirty="0" smtClean="0"/>
              <a:t>City Harvest in association with the Summer Fancy Food Show 2013</a:t>
            </a:r>
            <a:endParaRPr lang="en-US" dirty="0"/>
          </a:p>
        </p:txBody>
      </p:sp>
      <p:pic>
        <p:nvPicPr>
          <p:cNvPr id="43010" name="Picture 2" descr="C:\Users\llozada\AppData\Local\Microsoft\Windows\Temporary Internet Files\Content.IE5\0YDVXBPX\Food_Rescue_W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3075" y="609600"/>
            <a:ext cx="2752725" cy="2130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food dona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57788" y="3178970"/>
            <a:ext cx="3509962" cy="263366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6838" y="4346854"/>
            <a:ext cx="2524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3875" y="6211888"/>
            <a:ext cx="18478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Gotham Bold" pitchFamily="50" charset="0"/>
                <a:cs typeface="Gotham Bold" pitchFamily="50" charset="0"/>
              </a:rPr>
              <a:t>Fancy Food Show Receives Extensive </a:t>
            </a:r>
            <a:r>
              <a:rPr lang="en-US" sz="2800" dirty="0" smtClean="0">
                <a:latin typeface="Gotham Bold" pitchFamily="50" charset="0"/>
                <a:cs typeface="Gotham Bold" pitchFamily="50" charset="0"/>
              </a:rPr>
              <a:t>                      Press </a:t>
            </a:r>
            <a:r>
              <a:rPr lang="en-US" sz="2800" dirty="0">
                <a:latin typeface="Gotham Bold" pitchFamily="50" charset="0"/>
                <a:cs typeface="Gotham Bold" pitchFamily="50" charset="0"/>
              </a:rPr>
              <a:t>Coverage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142875" y="990601"/>
            <a:ext cx="89249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>
            <a:spAutoFit/>
          </a:bodyPr>
          <a:lstStyle/>
          <a:p>
            <a:pPr marL="800100" lvl="2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b="1" dirty="0"/>
              <a:t>Television</a:t>
            </a:r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dirty="0"/>
              <a:t>Good Morning America </a:t>
            </a:r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dirty="0"/>
              <a:t>Voice of America TV</a:t>
            </a:r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dirty="0"/>
              <a:t>Fox </a:t>
            </a:r>
            <a:r>
              <a:rPr lang="en-US" sz="2400" dirty="0" smtClean="0"/>
              <a:t>News</a:t>
            </a:r>
          </a:p>
          <a:p>
            <a:pPr marL="685800" lvl="1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b="1" dirty="0" smtClean="0"/>
              <a:t>Consumer </a:t>
            </a:r>
            <a:r>
              <a:rPr lang="en-US" sz="2400" b="1" dirty="0"/>
              <a:t>Websites &amp; Magazines</a:t>
            </a:r>
            <a:endParaRPr lang="en-US" sz="2400" dirty="0"/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i="1" dirty="0"/>
              <a:t>Real Simple</a:t>
            </a:r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i="1" dirty="0" err="1"/>
              <a:t>InStyle</a:t>
            </a:r>
            <a:endParaRPr lang="en-US" sz="2400" i="1" dirty="0"/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i="1" dirty="0"/>
              <a:t>Food Arts</a:t>
            </a:r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i="1" dirty="0"/>
              <a:t>Food &amp; Wine</a:t>
            </a:r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i="1" dirty="0"/>
              <a:t>O, The Oprah Magazine</a:t>
            </a:r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i="1" dirty="0"/>
              <a:t>About.com</a:t>
            </a:r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i="1" dirty="0"/>
              <a:t>Prevention.com</a:t>
            </a:r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dirty="0"/>
              <a:t>CNBC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b="1" dirty="0"/>
              <a:t>Newspapers/Trade Press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i="1" dirty="0"/>
              <a:t>Washington Post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i="1" dirty="0"/>
              <a:t>Houston Chronicle </a:t>
            </a:r>
            <a:endParaRPr lang="en-US" sz="2000" dirty="0"/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i="1" dirty="0"/>
              <a:t>Gourmet Retailer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i="1" dirty="0"/>
              <a:t>Gourmet News</a:t>
            </a:r>
          </a:p>
          <a:p>
            <a:pPr marL="1143000" lvl="2" indent="-228600" algn="l">
              <a:spcBef>
                <a:spcPct val="2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en-US" sz="2400" i="1" dirty="0"/>
              <a:t>Virginian Pilot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~MEMBERSHIP AND EXHIBITIONS\Operations\Show Photos\3 Summer\2010 Summer\2010 Choice Pictures\10-632-0_14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0064" y="77553"/>
            <a:ext cx="3429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blog.friendseat.com/wp-content/uploads/2011/05/Jos%C3%A9-Andr%C3%A9s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45054" y="3574581"/>
            <a:ext cx="3398946" cy="2496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2647400" y="4173505"/>
            <a:ext cx="313427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2,200 plus entries in 32 categories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More than 100 million consumer impressions </a:t>
            </a:r>
          </a:p>
          <a:p>
            <a:pPr lvl="1"/>
            <a:endParaRPr lang="en-US" dirty="0"/>
          </a:p>
        </p:txBody>
      </p:sp>
      <p:pic>
        <p:nvPicPr>
          <p:cNvPr id="9" name="Picture 14" descr="Effie’s Homemade, LLC: Effie’s Oatcakes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19118" y="2468328"/>
            <a:ext cx="834449" cy="1115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Sticky_Toffee_Pudding140x18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105580" y="2468328"/>
            <a:ext cx="835221" cy="1115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Rozendal_Hibiscus_Vinegar140x18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91201" y="2458804"/>
            <a:ext cx="835333" cy="1115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2800" dirty="0" err="1" smtClean="0">
                <a:latin typeface="Gotham Bold" pitchFamily="50" charset="0"/>
                <a:cs typeface="Gotham Bold" pitchFamily="50" charset="0"/>
              </a:rPr>
              <a:t>sofi</a:t>
            </a:r>
            <a:r>
              <a:rPr lang="en-US" sz="2800" dirty="0" smtClean="0">
                <a:latin typeface="Gotham Bold" pitchFamily="50" charset="0"/>
                <a:cs typeface="Gotham Bold" pitchFamily="50" charset="0"/>
              </a:rPr>
              <a:t> Awards</a:t>
            </a:r>
          </a:p>
        </p:txBody>
      </p:sp>
      <p:pic>
        <p:nvPicPr>
          <p:cNvPr id="13" name="Picture 12" descr="sofi_Awards_1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8418" y="1071265"/>
            <a:ext cx="2685132" cy="310224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09600"/>
            <a:ext cx="2656925" cy="5221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77200" cy="609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latin typeface="Gotham Bold" pitchFamily="50" charset="0"/>
                <a:cs typeface="Gotham Bold" pitchFamily="50" charset="0"/>
              </a:rPr>
              <a:t>Education Programs Beyond Show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7975" y="809625"/>
            <a:ext cx="8331200" cy="5097463"/>
          </a:xfrm>
        </p:spPr>
        <p:txBody>
          <a:bodyPr/>
          <a:lstStyle/>
          <a:p>
            <a:pPr lvl="1" eaLnBrk="1" hangingPunct="1"/>
            <a:r>
              <a:rPr lang="en-US" sz="1600" dirty="0" smtClean="0"/>
              <a:t>On Site: </a:t>
            </a:r>
          </a:p>
          <a:p>
            <a:pPr lvl="2" eaLnBrk="1" hangingPunct="1"/>
            <a:r>
              <a:rPr lang="en-US" sz="1600" dirty="0" smtClean="0"/>
              <a:t>50+ sessions a year including workshops, seminars, tours and special events</a:t>
            </a:r>
          </a:p>
          <a:p>
            <a:pPr lvl="1" eaLnBrk="1" hangingPunct="1"/>
            <a:endParaRPr lang="en-US" sz="1600" dirty="0" smtClean="0"/>
          </a:p>
          <a:p>
            <a:pPr lvl="1" eaLnBrk="1" hangingPunct="1"/>
            <a:r>
              <a:rPr lang="en-US" sz="1600" dirty="0" smtClean="0"/>
              <a:t>Online: </a:t>
            </a:r>
          </a:p>
          <a:p>
            <a:pPr lvl="2" eaLnBrk="1" hangingPunct="1"/>
            <a:r>
              <a:rPr lang="en-US" sz="1600" dirty="0" smtClean="0"/>
              <a:t>Programs including reference guides, research summaries, guides to industry standards and more</a:t>
            </a:r>
          </a:p>
          <a:p>
            <a:pPr lvl="2" eaLnBrk="1" hangingPunct="1"/>
            <a:r>
              <a:rPr lang="en-US" sz="1600" dirty="0" err="1" smtClean="0"/>
              <a:t>webinars@work</a:t>
            </a:r>
            <a:r>
              <a:rPr lang="en-US" sz="1600" dirty="0" smtClean="0"/>
              <a:t> – monthly webinar series also archived for instant replay</a:t>
            </a:r>
          </a:p>
          <a:p>
            <a:pPr lvl="2" eaLnBrk="1" hangingPunct="1"/>
            <a:r>
              <a:rPr lang="en-US" sz="1600" dirty="0" smtClean="0"/>
              <a:t>Recordings of onsite sessions for members and others who can not attend Show or are too busy to take classes</a:t>
            </a:r>
          </a:p>
          <a:p>
            <a:pPr lvl="2" eaLnBrk="1" hangingPunct="1"/>
            <a:endParaRPr lang="en-US" sz="1600" dirty="0" smtClean="0"/>
          </a:p>
          <a:p>
            <a:pPr lvl="1" eaLnBrk="1" hangingPunct="1"/>
            <a:r>
              <a:rPr lang="en-US" sz="1600" dirty="0" smtClean="0"/>
              <a:t>On the Road:</a:t>
            </a:r>
          </a:p>
          <a:p>
            <a:pPr lvl="2" eaLnBrk="1" hangingPunct="1"/>
            <a:r>
              <a:rPr lang="en-US" sz="1600" dirty="0" smtClean="0"/>
              <a:t>Education on the move</a:t>
            </a:r>
          </a:p>
          <a:p>
            <a:pPr lvl="2" eaLnBrk="1" hangingPunct="1"/>
            <a:r>
              <a:rPr lang="en-US" sz="1600" dirty="0" smtClean="0"/>
              <a:t>Go to Market conferences</a:t>
            </a:r>
          </a:p>
          <a:p>
            <a:pPr lvl="2" eaLnBrk="1" hangingPunct="1"/>
            <a:r>
              <a:rPr lang="en-US" sz="1600" dirty="0" smtClean="0"/>
              <a:t>Microfinance sessions</a:t>
            </a:r>
          </a:p>
          <a:p>
            <a:pPr lvl="1" eaLnBrk="1" hangingPunct="1"/>
            <a:endParaRPr lang="en-US" sz="1600" dirty="0" smtClean="0"/>
          </a:p>
          <a:p>
            <a:pPr lvl="1" eaLnBrk="1" hangingPunct="1"/>
            <a:r>
              <a:rPr lang="en-US" sz="1600" dirty="0" smtClean="0"/>
              <a:t>Always Member-driven content and topics </a:t>
            </a:r>
          </a:p>
          <a:p>
            <a:pPr marL="0" indent="0" eaLnBrk="1" hangingPunct="1"/>
            <a:endParaRPr lang="en-US" sz="1600" dirty="0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44840" y="3316404"/>
            <a:ext cx="3357327" cy="2286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3875" y="6211888"/>
            <a:ext cx="18478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dirty="0" smtClean="0">
                <a:effectLst/>
                <a:latin typeface="Gotham Bold" pitchFamily="50" charset="0"/>
                <a:cs typeface="Gotham Bold" pitchFamily="50" charset="0"/>
              </a:rPr>
              <a:t>Member Candidate Program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6675" y="889000"/>
            <a:ext cx="6334125" cy="50974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solidFill>
                  <a:schemeClr val="accent1"/>
                </a:solidFill>
              </a:rPr>
              <a:t>For those who are not quite ready for Exhibiting Membership; provides support needed to succeed and grow a fledgling business</a:t>
            </a:r>
          </a:p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>
              <a:buFontTx/>
              <a:buNone/>
            </a:pPr>
            <a:r>
              <a:rPr lang="en-US" sz="1600" b="1" dirty="0" smtClean="0"/>
              <a:t>Benefits include: </a:t>
            </a:r>
          </a:p>
          <a:p>
            <a:pPr lvl="1" eaLnBrk="1" hangingPunct="1"/>
            <a:r>
              <a:rPr lang="en-US" sz="1600" dirty="0" smtClean="0"/>
              <a:t>Participation in a “New Brands on the Shelf” display at select Fancy Food Shows</a:t>
            </a:r>
          </a:p>
          <a:p>
            <a:pPr lvl="1" eaLnBrk="1" hangingPunct="1"/>
            <a:r>
              <a:rPr lang="en-US" sz="1600" dirty="0" smtClean="0"/>
              <a:t>Assistance from a dedicated Specialty Food Association staff person</a:t>
            </a:r>
          </a:p>
          <a:p>
            <a:pPr lvl="1" eaLnBrk="1" hangingPunct="1"/>
            <a:r>
              <a:rPr lang="en-US" sz="1600" dirty="0" smtClean="0"/>
              <a:t>Opportunity to network with other Member Candidates</a:t>
            </a:r>
          </a:p>
          <a:p>
            <a:pPr eaLnBrk="1" hangingPunct="1">
              <a:buFontTx/>
              <a:buNone/>
            </a:pPr>
            <a:endParaRPr lang="en-US" sz="1600" b="1" dirty="0" smtClean="0"/>
          </a:p>
          <a:p>
            <a:pPr eaLnBrk="1" hangingPunct="1">
              <a:buFontTx/>
              <a:buNone/>
            </a:pPr>
            <a:r>
              <a:rPr lang="en-US" sz="1600" b="1" dirty="0" smtClean="0"/>
              <a:t>Qualifications</a:t>
            </a:r>
          </a:p>
          <a:p>
            <a:pPr lvl="1" eaLnBrk="1" hangingPunct="1"/>
            <a:r>
              <a:rPr lang="en-US" sz="1600" dirty="0" smtClean="0"/>
              <a:t>Be in business for less than one year and/or</a:t>
            </a:r>
          </a:p>
          <a:p>
            <a:pPr lvl="1" eaLnBrk="1" hangingPunct="1"/>
            <a:r>
              <a:rPr lang="en-US" sz="1600" dirty="0" smtClean="0"/>
              <a:t>Have fewer than five retail accounts</a:t>
            </a:r>
          </a:p>
          <a:p>
            <a:pPr lvl="1" eaLnBrk="1" hangingPunct="1"/>
            <a:r>
              <a:rPr lang="en-US" sz="1600" dirty="0" smtClean="0"/>
              <a:t>Currently have a finished product for resale, meeting labeling criteria (co. name, ingredients, origin)</a:t>
            </a:r>
          </a:p>
          <a:p>
            <a:pPr lvl="1" eaLnBrk="1" hangingPunct="1">
              <a:buFont typeface="Times" pitchFamily="18" charset="0"/>
              <a:buNone/>
            </a:pPr>
            <a:r>
              <a:rPr lang="en-US" sz="1600" dirty="0" smtClean="0"/>
              <a:t>	</a:t>
            </a:r>
          </a:p>
          <a:p>
            <a:pPr eaLnBrk="1" hangingPunct="1"/>
            <a:endParaRPr lang="en-US" sz="1600" dirty="0" smtClean="0"/>
          </a:p>
        </p:txBody>
      </p:sp>
      <p:pic>
        <p:nvPicPr>
          <p:cNvPr id="4" name="Picture 4" descr="C:\Users\llozada\AppData\Local\Microsoft\Windows\Temporary Internet Files\Content.IE5\KT3OV73W\New_Brands_Pavilion_W12 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-206492" y="1719970"/>
            <a:ext cx="3195707" cy="2130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latin typeface="Gotham Bold" pitchFamily="50" charset="0"/>
                <a:cs typeface="Gotham Bold" pitchFamily="50" charset="0"/>
              </a:rPr>
              <a:t>Industry Research 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1" y="785813"/>
            <a:ext cx="7448550" cy="54784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1" dirty="0" smtClean="0"/>
              <a:t>Research</a:t>
            </a:r>
          </a:p>
          <a:p>
            <a:pPr marL="0" indent="0" eaLnBrk="1" hangingPunct="1">
              <a:buFontTx/>
              <a:buNone/>
            </a:pPr>
            <a:endParaRPr lang="en-US" sz="1200" dirty="0" smtClean="0"/>
          </a:p>
          <a:p>
            <a:pPr marL="0" indent="0" eaLnBrk="1" hangingPunct="1">
              <a:buFontTx/>
              <a:buNone/>
            </a:pPr>
            <a:r>
              <a:rPr lang="en-US" sz="1800" i="1" dirty="0" smtClean="0">
                <a:solidFill>
                  <a:schemeClr val="accent1"/>
                </a:solidFill>
              </a:rPr>
              <a:t>Annual benchmarking studies:</a:t>
            </a:r>
          </a:p>
          <a:p>
            <a:pPr marL="0" indent="0" eaLnBrk="1" hangingPunct="1">
              <a:buFontTx/>
              <a:buNone/>
            </a:pPr>
            <a:endParaRPr lang="en-US" sz="1800" dirty="0" smtClean="0"/>
          </a:p>
          <a:p>
            <a:pPr marL="0" indent="0" eaLnBrk="1" hangingPunct="1">
              <a:buFontTx/>
              <a:buChar char="•"/>
            </a:pPr>
            <a:r>
              <a:rPr lang="en-US" sz="1600" dirty="0" smtClean="0"/>
              <a:t> State of the Specialty Food Industry</a:t>
            </a:r>
          </a:p>
          <a:p>
            <a:pPr marL="0" indent="0" eaLnBrk="1" hangingPunct="1">
              <a:buFontTx/>
              <a:buChar char="•"/>
            </a:pPr>
            <a:endParaRPr lang="en-US" sz="1600" dirty="0" smtClean="0"/>
          </a:p>
          <a:p>
            <a:pPr marL="0" indent="0" eaLnBrk="1" hangingPunct="1">
              <a:buFontTx/>
              <a:buNone/>
            </a:pPr>
            <a:r>
              <a:rPr lang="en-US" sz="1400" dirty="0" smtClean="0">
                <a:solidFill>
                  <a:schemeClr val="accent1"/>
                </a:solidFill>
              </a:rPr>
              <a:t>- The definitive industry report from </a:t>
            </a:r>
            <a:r>
              <a:rPr lang="en-US" sz="1400" dirty="0" err="1" smtClean="0">
                <a:solidFill>
                  <a:schemeClr val="accent1"/>
                </a:solidFill>
              </a:rPr>
              <a:t>Mintel</a:t>
            </a:r>
            <a:r>
              <a:rPr lang="en-US" sz="1400" dirty="0" smtClean="0">
                <a:solidFill>
                  <a:schemeClr val="accent1"/>
                </a:solidFill>
              </a:rPr>
              <a:t> &amp; SPINS</a:t>
            </a:r>
          </a:p>
          <a:p>
            <a:pPr marL="0" indent="0" eaLnBrk="1" hangingPunct="1">
              <a:buFontTx/>
              <a:buChar char="-"/>
            </a:pPr>
            <a:r>
              <a:rPr lang="en-US" sz="1400" dirty="0" smtClean="0">
                <a:solidFill>
                  <a:schemeClr val="accent1"/>
                </a:solidFill>
              </a:rPr>
              <a:t> Tracks sales of specialty foods through supermarkets, natural food stores and specialty food stores</a:t>
            </a:r>
          </a:p>
          <a:p>
            <a:pPr marL="0" indent="0" eaLnBrk="1" hangingPunct="1">
              <a:buFontTx/>
              <a:buNone/>
            </a:pPr>
            <a:r>
              <a:rPr lang="en-US" sz="1400" dirty="0" smtClean="0"/>
              <a:t> </a:t>
            </a:r>
          </a:p>
          <a:p>
            <a:pPr marL="0" indent="0" eaLnBrk="1" hangingPunct="1">
              <a:buFontTx/>
              <a:buChar char="•"/>
            </a:pPr>
            <a:r>
              <a:rPr lang="en-US" sz="1600" dirty="0" smtClean="0"/>
              <a:t> Today’s Specialty Food Consumer</a:t>
            </a:r>
          </a:p>
          <a:p>
            <a:pPr marL="0" indent="0" eaLnBrk="1" hangingPunct="1">
              <a:buFontTx/>
              <a:buChar char="-"/>
            </a:pPr>
            <a:endParaRPr lang="en-US" sz="1400" dirty="0" smtClean="0">
              <a:solidFill>
                <a:srgbClr val="16744A"/>
              </a:solidFill>
            </a:endParaRPr>
          </a:p>
          <a:p>
            <a:pPr marL="0" indent="0" eaLnBrk="1" hangingPunct="1">
              <a:buFontTx/>
              <a:buChar char="-"/>
            </a:pPr>
            <a:r>
              <a:rPr lang="en-US" sz="1400" dirty="0" smtClean="0">
                <a:solidFill>
                  <a:schemeClr val="accent1"/>
                </a:solidFill>
              </a:rPr>
              <a:t> Identifies &amp; portrays the specialty food  shopper</a:t>
            </a:r>
          </a:p>
          <a:p>
            <a:pPr marL="0" indent="0" eaLnBrk="1" hangingPunct="1">
              <a:buFontTx/>
              <a:buChar char="-"/>
            </a:pPr>
            <a:r>
              <a:rPr lang="en-US" sz="1400" dirty="0" smtClean="0">
                <a:solidFill>
                  <a:schemeClr val="accent1"/>
                </a:solidFill>
              </a:rPr>
              <a:t> Who the specialty food consumer is</a:t>
            </a:r>
          </a:p>
          <a:p>
            <a:pPr marL="0" indent="0" eaLnBrk="1" hangingPunct="1">
              <a:buFontTx/>
              <a:buChar char="-"/>
            </a:pPr>
            <a:r>
              <a:rPr lang="en-US" sz="1400" dirty="0" smtClean="0">
                <a:solidFill>
                  <a:schemeClr val="accent1"/>
                </a:solidFill>
              </a:rPr>
              <a:t> What product categories they purchase</a:t>
            </a:r>
          </a:p>
          <a:p>
            <a:pPr marL="0" indent="0" eaLnBrk="1" hangingPunct="1">
              <a:buFontTx/>
              <a:buChar char="-"/>
            </a:pPr>
            <a:r>
              <a:rPr lang="en-US" sz="1400" dirty="0" smtClean="0">
                <a:solidFill>
                  <a:schemeClr val="accent1"/>
                </a:solidFill>
              </a:rPr>
              <a:t> Demographic and lifestyle preferences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875" y="6211888"/>
            <a:ext cx="18478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3146" y="625366"/>
            <a:ext cx="2270234" cy="208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162269"/>
            <a:ext cx="8000316" cy="4390697"/>
          </a:xfrm>
        </p:spPr>
        <p:txBody>
          <a:bodyPr/>
          <a:lstStyle/>
          <a:p>
            <a:r>
              <a:rPr lang="en-US" dirty="0" smtClean="0"/>
              <a:t>There are good examples of using social media to promote specialty foods, but for smaller industry participants, the one thing that the big companies can’t copy is personal customer service. </a:t>
            </a:r>
          </a:p>
          <a:p>
            <a:r>
              <a:rPr lang="en-US" dirty="0" smtClean="0"/>
              <a:t>On the to-do list: subscription services (mail or home-delivered), food service, convenience stores, online delivery</a:t>
            </a:r>
          </a:p>
          <a:p>
            <a:r>
              <a:rPr lang="en-US" dirty="0" smtClean="0"/>
              <a:t>Defining or supporting claims for all natural, sustainable, and non-GMO</a:t>
            </a:r>
          </a:p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Trends &amp; Industry Drivers - 2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2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effectLst/>
                <a:latin typeface="Gotham Bold" pitchFamily="50" charset="0"/>
                <a:cs typeface="Gotham Bold" pitchFamily="50" charset="0"/>
              </a:rPr>
              <a:t>Diversity Program &amp; Travelling Shows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7975" y="809625"/>
            <a:ext cx="4171950" cy="50974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1" dirty="0" smtClean="0"/>
              <a:t>Diversity Program</a:t>
            </a:r>
          </a:p>
          <a:p>
            <a:pPr marL="0" indent="0" eaLnBrk="1" hangingPunct="1">
              <a:buFontTx/>
              <a:buNone/>
            </a:pPr>
            <a:endParaRPr lang="en-US" sz="1200" b="1" dirty="0" smtClean="0"/>
          </a:p>
          <a:p>
            <a:pPr marL="0" indent="0" eaLnBrk="1" hangingPunct="1">
              <a:buFontTx/>
              <a:buNone/>
            </a:pPr>
            <a:r>
              <a:rPr lang="en-US" sz="1600" i="1" dirty="0" smtClean="0">
                <a:solidFill>
                  <a:schemeClr val="accent1"/>
                </a:solidFill>
              </a:rPr>
              <a:t>The Specialty Food Association recognizes the value of Diversity in the Food Industry and is committed to advancing a diverse culture in specialty food.</a:t>
            </a:r>
          </a:p>
          <a:p>
            <a:pPr marL="0" indent="0" eaLnBrk="1" hangingPunct="1">
              <a:buFontTx/>
              <a:buNone/>
            </a:pPr>
            <a:endParaRPr lang="en-US" sz="1100" i="1" dirty="0" smtClean="0"/>
          </a:p>
          <a:p>
            <a:pPr marL="0" indent="0" eaLnBrk="1" hangingPunct="1">
              <a:buFontTx/>
              <a:buNone/>
            </a:pPr>
            <a:r>
              <a:rPr lang="en-US" sz="1400" dirty="0" smtClean="0"/>
              <a:t>The Specialty Food Association Diversity program called </a:t>
            </a:r>
            <a:r>
              <a:rPr lang="en-US" sz="1400" b="1" i="1" dirty="0" smtClean="0"/>
              <a:t>Focus on Diversity </a:t>
            </a:r>
            <a:r>
              <a:rPr lang="en-US" sz="1400" dirty="0" smtClean="0"/>
              <a:t>aims to develop and  strengthen women/minority-owned companies by providing business building tools</a:t>
            </a:r>
          </a:p>
          <a:p>
            <a:pPr marL="0" indent="0" eaLnBrk="1" hangingPunct="1">
              <a:buFontTx/>
              <a:buNone/>
            </a:pPr>
            <a:endParaRPr lang="en-US" sz="1400" dirty="0" smtClean="0"/>
          </a:p>
          <a:p>
            <a:pPr marL="0" indent="0" eaLnBrk="1" hangingPunct="1">
              <a:buFontTx/>
              <a:buNone/>
            </a:pPr>
            <a:r>
              <a:rPr lang="en-US" sz="1400" dirty="0" smtClean="0"/>
              <a:t>Tools include: research, education and mentoring; plus the opportunity to network directly with potential buyers at our Fancy Food Shows.</a:t>
            </a:r>
          </a:p>
          <a:p>
            <a:pPr marL="0" indent="0" eaLnBrk="1" hangingPunct="1">
              <a:buNone/>
            </a:pPr>
            <a:endParaRPr lang="en-US" sz="1600" dirty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08525" y="785813"/>
            <a:ext cx="4240213" cy="5160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1" dirty="0" smtClean="0"/>
              <a:t>Traveling Shows </a:t>
            </a:r>
          </a:p>
          <a:p>
            <a:pPr marL="0" indent="0" eaLnBrk="1" hangingPunct="1">
              <a:buFontTx/>
              <a:buNone/>
            </a:pPr>
            <a:endParaRPr lang="en-US" sz="1200" dirty="0" smtClean="0"/>
          </a:p>
          <a:p>
            <a:pPr marL="0" indent="0" eaLnBrk="1" hangingPunct="1">
              <a:buFontTx/>
              <a:buNone/>
            </a:pPr>
            <a:r>
              <a:rPr lang="en-US" sz="1600" i="1" dirty="0" smtClean="0">
                <a:solidFill>
                  <a:schemeClr val="accent1"/>
                </a:solidFill>
              </a:rPr>
              <a:t>The Specialty Food Association makes a great effort to help its members reach new markets and launch their export initiatives at an affordable cost</a:t>
            </a:r>
          </a:p>
          <a:p>
            <a:pPr marL="0" indent="0" eaLnBrk="1" hangingPunct="1">
              <a:buFontTx/>
              <a:buNone/>
            </a:pPr>
            <a:endParaRPr lang="en-US" sz="1100" dirty="0" smtClean="0"/>
          </a:p>
          <a:p>
            <a:pPr marL="0" indent="0" eaLnBrk="1" hangingPunct="1">
              <a:buFontTx/>
              <a:buNone/>
            </a:pPr>
            <a:r>
              <a:rPr lang="en-US" sz="1400" dirty="0" smtClean="0"/>
              <a:t>Features shared space pavilions at domestic and international shows such as:</a:t>
            </a:r>
          </a:p>
          <a:p>
            <a:pPr marL="0" indent="0" eaLnBrk="1" hangingPunct="1">
              <a:buFontTx/>
              <a:buNone/>
            </a:pPr>
            <a:endParaRPr lang="en-US" sz="1400" dirty="0" smtClean="0"/>
          </a:p>
          <a:p>
            <a:pPr marL="0" indent="0" eaLnBrk="1" hangingPunct="1">
              <a:buFontTx/>
              <a:buChar char="-"/>
            </a:pPr>
            <a:r>
              <a:rPr lang="en-US" sz="1050" dirty="0" err="1" smtClean="0"/>
              <a:t>FoodEx</a:t>
            </a:r>
            <a:r>
              <a:rPr lang="en-US" sz="1050" dirty="0" smtClean="0"/>
              <a:t>, </a:t>
            </a:r>
            <a:r>
              <a:rPr lang="en-US" sz="1050" i="1" dirty="0" smtClean="0"/>
              <a:t>Tokyo, Japan</a:t>
            </a:r>
          </a:p>
          <a:p>
            <a:pPr marL="0" indent="0" eaLnBrk="1" hangingPunct="1">
              <a:buFontTx/>
              <a:buNone/>
            </a:pPr>
            <a:r>
              <a:rPr lang="en-US" sz="1050" dirty="0" smtClean="0"/>
              <a:t>- London Specialty &amp; Fine Food Fair</a:t>
            </a:r>
          </a:p>
          <a:p>
            <a:pPr marL="0" indent="0" eaLnBrk="1" hangingPunct="1">
              <a:buFontTx/>
              <a:buNone/>
            </a:pPr>
            <a:r>
              <a:rPr lang="en-US" sz="1050" dirty="0" smtClean="0"/>
              <a:t>- SIAL, </a:t>
            </a:r>
            <a:r>
              <a:rPr lang="en-US" sz="1050" i="1" dirty="0" smtClean="0"/>
              <a:t>Paris</a:t>
            </a:r>
          </a:p>
          <a:p>
            <a:pPr marL="0" indent="0" eaLnBrk="1" hangingPunct="1">
              <a:buFontTx/>
              <a:buNone/>
            </a:pPr>
            <a:r>
              <a:rPr lang="en-US" sz="1050" dirty="0" smtClean="0"/>
              <a:t>- ANUGA, </a:t>
            </a:r>
            <a:r>
              <a:rPr lang="en-US" sz="1050" i="1" dirty="0" smtClean="0"/>
              <a:t>Cologne, Germany</a:t>
            </a:r>
            <a:endParaRPr lang="en-US" sz="1100" i="1" dirty="0" smtClean="0"/>
          </a:p>
        </p:txBody>
      </p:sp>
      <p:pic>
        <p:nvPicPr>
          <p:cNvPr id="6" name="Picture 5" descr="travelling show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3625" y="4332287"/>
            <a:ext cx="2151063" cy="161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travelling sho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759201"/>
            <a:ext cx="160972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3875" y="6211888"/>
            <a:ext cx="184785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/>
                <a:latin typeface="Gotham Bold" pitchFamily="50" charset="0"/>
                <a:cs typeface="Gotham Bold" pitchFamily="50" charset="0"/>
              </a:rPr>
              <a:t>Questions?</a:t>
            </a: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" y="4244340"/>
            <a:ext cx="1166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0532" y="425196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8100" y="4213860"/>
            <a:ext cx="1300163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4080" y="4206240"/>
            <a:ext cx="11874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9231" y="4213860"/>
            <a:ext cx="1223963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2499361"/>
            <a:ext cx="9143999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 smtClean="0"/>
              <a:t>Specialty Food Association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136 Madison Avenue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New York, NY 10016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hlinkClick r:id="rId8"/>
              </a:rPr>
              <a:t>www.specialtyfood.com</a:t>
            </a:r>
            <a:endParaRPr lang="en-US" sz="1600" dirty="0" smtClean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Ron Tanner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Vice President, Philanthropy, Government and Industry Relations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hlinkClick r:id="rId9"/>
              </a:rPr>
              <a:t>rtanner@specialtyfood.com</a:t>
            </a:r>
            <a:endParaRPr lang="en-US" sz="1600" dirty="0" smtClean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</p:txBody>
      </p:sp>
      <p:pic>
        <p:nvPicPr>
          <p:cNvPr id="10" name="Picture 9" descr="SFA_LOGO_RED_YELLOW_B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08300" y="779575"/>
            <a:ext cx="3111500" cy="17197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41194" y="950087"/>
            <a:ext cx="8268722" cy="4602880"/>
          </a:xfrm>
        </p:spPr>
        <p:txBody>
          <a:bodyPr/>
          <a:lstStyle/>
          <a:p>
            <a:r>
              <a:rPr lang="en-US" dirty="0" smtClean="0"/>
              <a:t>Specialty food in all channels grew at 9.6% in 2012 and 8.0% in 2013</a:t>
            </a:r>
          </a:p>
          <a:p>
            <a:endParaRPr lang="en-US" dirty="0" smtClean="0"/>
          </a:p>
          <a:p>
            <a:r>
              <a:rPr lang="en-US" dirty="0" smtClean="0"/>
              <a:t>Among the 217 specialty food manufacturers surveyed, average reported annual net profit is 14%</a:t>
            </a:r>
          </a:p>
          <a:p>
            <a:endParaRPr lang="en-US" dirty="0" smtClean="0"/>
          </a:p>
          <a:p>
            <a:r>
              <a:rPr lang="en-US" dirty="0" smtClean="0"/>
              <a:t>Manufacturers and retailers agree that in sourcing natural/ethical products, all natural and non-GMO items account for the largest share of sales. Sustainable, eco-friendly, and organic are of strong second-tier importance, followed by fair trade.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Study Highlights - 1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162269"/>
            <a:ext cx="8000316" cy="4390697"/>
          </a:xfrm>
        </p:spPr>
        <p:txBody>
          <a:bodyPr/>
          <a:lstStyle/>
          <a:p>
            <a:r>
              <a:rPr lang="en-US" dirty="0" smtClean="0"/>
              <a:t>Again in 2014, at the top of the list for future product innovation is gluten free items, followed closely by convenience items. </a:t>
            </a:r>
            <a:r>
              <a:rPr lang="en-US" dirty="0"/>
              <a:t>I</a:t>
            </a:r>
            <a:r>
              <a:rPr lang="en-US" dirty="0" smtClean="0"/>
              <a:t>ndulgent products and healthier products rank close together, at third and fourth.</a:t>
            </a:r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Study Highlights - 2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162269"/>
            <a:ext cx="8000316" cy="4390697"/>
          </a:xfrm>
        </p:spPr>
        <p:txBody>
          <a:bodyPr/>
          <a:lstStyle/>
          <a:p>
            <a:r>
              <a:rPr lang="en-US" dirty="0" smtClean="0"/>
              <a:t>What product positioning will grow most in the next 3 years? Retailers say “local”, but manufacturers, importers, distributors, and brokers all place local at 4</a:t>
            </a:r>
            <a:r>
              <a:rPr lang="en-US" baseline="30000" dirty="0" smtClean="0"/>
              <a:t>th</a:t>
            </a:r>
            <a:r>
              <a:rPr lang="en-US" dirty="0" smtClean="0"/>
              <a:t>-6</a:t>
            </a:r>
            <a:r>
              <a:rPr lang="en-US" baseline="30000" dirty="0" smtClean="0"/>
              <a:t>th</a:t>
            </a:r>
            <a:r>
              <a:rPr lang="en-US" dirty="0" smtClean="0"/>
              <a:t> out of 7, suggesting opportunities for some.</a:t>
            </a:r>
          </a:p>
          <a:p>
            <a:endParaRPr lang="en-US" dirty="0" smtClean="0"/>
          </a:p>
          <a:p>
            <a:r>
              <a:rPr lang="en-US" dirty="0" smtClean="0"/>
              <a:t>All agree that non-GMO will grow strongly, and most still believe that all natural will continue to be a leading positioning.</a:t>
            </a:r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Study Highlights - 3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70706" y="950087"/>
            <a:ext cx="8039210" cy="4602880"/>
          </a:xfrm>
        </p:spPr>
        <p:txBody>
          <a:bodyPr/>
          <a:lstStyle/>
          <a:p>
            <a:r>
              <a:rPr lang="en-US" dirty="0" smtClean="0"/>
              <a:t>Total specialty food industry sales in 2013 topped $88.3 billion</a:t>
            </a:r>
          </a:p>
          <a:p>
            <a:endParaRPr lang="en-US" dirty="0" smtClean="0"/>
          </a:p>
          <a:p>
            <a:r>
              <a:rPr lang="en-US" dirty="0" smtClean="0"/>
              <a:t>80% of sales are at retail; 20% through foodservice</a:t>
            </a:r>
          </a:p>
          <a:p>
            <a:endParaRPr lang="en-US" dirty="0" smtClean="0"/>
          </a:p>
          <a:p>
            <a:r>
              <a:rPr lang="en-US" dirty="0" smtClean="0"/>
              <a:t>Specialty food sales increased by 8% in 2013</a:t>
            </a:r>
          </a:p>
          <a:p>
            <a:endParaRPr lang="en-US" dirty="0" smtClean="0"/>
          </a:p>
          <a:p>
            <a:r>
              <a:rPr lang="en-US" dirty="0" smtClean="0"/>
              <a:t>Between 2011 and 2013, sales of specialty food jumped by 18.4% whereas sales of all food rose by just 5.2%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800" dirty="0" smtClean="0"/>
              <a:t>Study Highlights - 4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4543" y="6248401"/>
            <a:ext cx="655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Go to Market: Watsonville, CA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arPPT">
  <a:themeElements>
    <a:clrScheme name="SFA Pallette">
      <a:dk1>
        <a:srgbClr val="BA2121"/>
      </a:dk1>
      <a:lt1>
        <a:srgbClr val="FFEC9A"/>
      </a:lt1>
      <a:dk2>
        <a:srgbClr val="ED5921"/>
      </a:dk2>
      <a:lt2>
        <a:srgbClr val="BB2449"/>
      </a:lt2>
      <a:accent1>
        <a:srgbClr val="5E295D"/>
      </a:accent1>
      <a:accent2>
        <a:srgbClr val="BB2449"/>
      </a:accent2>
      <a:accent3>
        <a:srgbClr val="FFEC9A"/>
      </a:accent3>
      <a:accent4>
        <a:srgbClr val="464648"/>
      </a:accent4>
      <a:accent5>
        <a:srgbClr val="6E6F72"/>
      </a:accent5>
      <a:accent6>
        <a:srgbClr val="D4D5D7"/>
      </a:accent6>
      <a:hlink>
        <a:srgbClr val="E8241C"/>
      </a:hlink>
      <a:folHlink>
        <a:srgbClr val="5E29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6669</TotalTime>
  <Words>2256</Words>
  <Application>Microsoft Office PowerPoint</Application>
  <PresentationFormat>On-screen Show (4:3)</PresentationFormat>
  <Paragraphs>416</Paragraphs>
  <Slides>51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WebinarPPT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What You Should Know About the                           Specialty Food Association</vt:lpstr>
      <vt:lpstr>Association History </vt:lpstr>
      <vt:lpstr>Specialty Foods are Defined by                               Quality, Innovation, Style</vt:lpstr>
      <vt:lpstr>Be Part of the Community of the               Specialty Food Association </vt:lpstr>
      <vt:lpstr>Slide 38</vt:lpstr>
      <vt:lpstr>The Fancy Food Shows</vt:lpstr>
      <vt:lpstr>The Fancy Food Shows</vt:lpstr>
      <vt:lpstr>The Fancy Food Show Also Offers…</vt:lpstr>
      <vt:lpstr>Opportunities Abound…</vt:lpstr>
      <vt:lpstr>Educating the Specialty Food Industry </vt:lpstr>
      <vt:lpstr>Slide 44</vt:lpstr>
      <vt:lpstr>Slide 45</vt:lpstr>
      <vt:lpstr>sofi Awards</vt:lpstr>
      <vt:lpstr>Education Programs Beyond Show</vt:lpstr>
      <vt:lpstr>Member Candidate Program</vt:lpstr>
      <vt:lpstr>Industry Research </vt:lpstr>
      <vt:lpstr>Diversity Program &amp; Travelling Shows</vt:lpstr>
      <vt:lpstr>Questions?</vt:lpstr>
    </vt:vector>
  </TitlesOfParts>
  <Company>NASFT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Betsy Schwartz</dc:creator>
  <cp:lastModifiedBy>rtanner</cp:lastModifiedBy>
  <cp:revision>269</cp:revision>
  <dcterms:created xsi:type="dcterms:W3CDTF">2013-01-28T21:22:26Z</dcterms:created>
  <dcterms:modified xsi:type="dcterms:W3CDTF">2014-05-28T14:25:12Z</dcterms:modified>
</cp:coreProperties>
</file>