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708" r:id="rId5"/>
    <p:sldMasterId id="2147483709" r:id="rId6"/>
  </p:sldMasterIdLst>
  <p:notesMasterIdLst>
    <p:notesMasterId r:id="rId26"/>
  </p:notesMasterIdLst>
  <p:sldIdLst>
    <p:sldId id="256" r:id="rId7"/>
    <p:sldId id="257" r:id="rId8"/>
    <p:sldId id="389" r:id="rId9"/>
    <p:sldId id="390" r:id="rId10"/>
    <p:sldId id="377" r:id="rId11"/>
    <p:sldId id="378" r:id="rId12"/>
    <p:sldId id="379" r:id="rId13"/>
    <p:sldId id="386" r:id="rId14"/>
    <p:sldId id="388" r:id="rId15"/>
    <p:sldId id="368" r:id="rId16"/>
    <p:sldId id="380" r:id="rId17"/>
    <p:sldId id="375" r:id="rId18"/>
    <p:sldId id="387" r:id="rId19"/>
    <p:sldId id="376" r:id="rId20"/>
    <p:sldId id="383" r:id="rId21"/>
    <p:sldId id="385" r:id="rId22"/>
    <p:sldId id="381" r:id="rId23"/>
    <p:sldId id="382" r:id="rId24"/>
    <p:sldId id="3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 Nyreen" initials="KN" lastIdx="1" clrIdx="0">
    <p:extLst>
      <p:ext uri="{19B8F6BF-5375-455C-9EA6-DF929625EA0E}">
        <p15:presenceInfo xmlns:p15="http://schemas.microsoft.com/office/powerpoint/2012/main" xmlns="" userId="S-1-5-21-3329432348-2352689804-3621295253-5852" providerId="AD"/>
      </p:ext>
    </p:extLst>
  </p:cmAuthor>
  <p:cmAuthor id="2" name="Nick Elders" initials="NE" lastIdx="5" clrIdx="1">
    <p:extLst>
      <p:ext uri="{19B8F6BF-5375-455C-9EA6-DF929625EA0E}">
        <p15:presenceInfo xmlns:p15="http://schemas.microsoft.com/office/powerpoint/2012/main" xmlns="" userId="S-1-5-21-3329432348-2352689804-3621295253-1138" providerId="AD"/>
      </p:ext>
    </p:extLst>
  </p:cmAuthor>
  <p:cmAuthor id="3" name="Patrick Davis" initials="PD" lastIdx="2" clrIdx="2">
    <p:extLst>
      <p:ext uri="{19B8F6BF-5375-455C-9EA6-DF929625EA0E}">
        <p15:presenceInfo xmlns:p15="http://schemas.microsoft.com/office/powerpoint/2012/main" xmlns="" userId="S-1-5-21-3329432348-2352689804-3621295253-5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4660"/>
  </p:normalViewPr>
  <p:slideViewPr>
    <p:cSldViewPr snapToGrid="0">
      <p:cViewPr varScale="1">
        <p:scale>
          <a:sx n="86" d="100"/>
          <a:sy n="86" d="100"/>
        </p:scale>
        <p:origin x="-55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F4AA7B12-7268-49C4-A3D6-E82A77F27B3E}" type="datetimeFigureOut">
              <a:rPr lang="en-US" smtClean="0"/>
              <a:pPr/>
              <a:t>3/3/2017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82216A63-F127-47CD-BF8F-BE88E277D1CA}" type="slidenum">
              <a:rPr lang="en-US" smtClean="0"/>
              <a:pPr/>
              <a:t>‹#›</a:t>
            </a:fld>
            <a:endParaRPr lang="en-US"/>
          </a:p>
        </p:txBody>
      </p:sp>
    </p:spTree>
    <p:extLst>
      <p:ext uri="{BB962C8B-B14F-4D97-AF65-F5344CB8AC3E}">
        <p14:creationId xmlns:p14="http://schemas.microsoft.com/office/powerpoint/2010/main" xmlns="" val="267239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developed Spark etc. Talk</a:t>
            </a:r>
            <a:r>
              <a:rPr lang="en-US" baseline="0" dirty="0" smtClean="0"/>
              <a:t> about who we are overall and why it makes sense that we developed Spark – small business lender needing to increase efficiencies, a commitment to strengthening other mission-driven lenders, we can talk about how we use it every day in later slides.</a:t>
            </a:r>
            <a:endParaRPr lang="en-US" dirty="0"/>
          </a:p>
        </p:txBody>
      </p:sp>
      <p:sp>
        <p:nvSpPr>
          <p:cNvPr id="4" name="Slide Number Placeholder 3"/>
          <p:cNvSpPr>
            <a:spLocks noGrp="1"/>
          </p:cNvSpPr>
          <p:nvPr>
            <p:ph type="sldNum" sz="quarter" idx="10"/>
          </p:nvPr>
        </p:nvSpPr>
        <p:spPr/>
        <p:txBody>
          <a:bodyPr/>
          <a:lstStyle/>
          <a:p>
            <a:fld id="{82216A63-F127-47CD-BF8F-BE88E277D1CA}" type="slidenum">
              <a:rPr lang="en-US" smtClean="0"/>
              <a:pPr/>
              <a:t>3</a:t>
            </a:fld>
            <a:endParaRPr lang="en-US"/>
          </a:p>
        </p:txBody>
      </p:sp>
    </p:spTree>
    <p:extLst>
      <p:ext uri="{BB962C8B-B14F-4D97-AF65-F5344CB8AC3E}">
        <p14:creationId xmlns:p14="http://schemas.microsoft.com/office/powerpoint/2010/main" xmlns="" val="184448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060839" y="8978773"/>
            <a:ext cx="3105348" cy="472567"/>
          </a:xfrm>
          <a:prstGeom prst="rect">
            <a:avLst/>
          </a:prstGeom>
          <a:noFill/>
          <a:ln w="9525">
            <a:noFill/>
            <a:miter lim="800000"/>
            <a:headEnd/>
            <a:tailEnd/>
          </a:ln>
        </p:spPr>
        <p:txBody>
          <a:bodyPr lIns="92150" tIns="46075" rIns="92150" bIns="46075" anchor="b"/>
          <a:lstStyle/>
          <a:p>
            <a:pPr algn="r"/>
            <a:fld id="{59A17A09-EB62-4E8F-AF6E-E7B1C22AD7E4}" type="slidenum">
              <a:rPr lang="en-US" sz="1200"/>
              <a:pPr algn="r"/>
              <a:t>5</a:t>
            </a:fld>
            <a:endParaRPr 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xmlns="" val="267078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060839" y="8978773"/>
            <a:ext cx="3105348" cy="472567"/>
          </a:xfrm>
          <a:prstGeom prst="rect">
            <a:avLst/>
          </a:prstGeom>
          <a:noFill/>
          <a:ln w="9525">
            <a:noFill/>
            <a:miter lim="800000"/>
            <a:headEnd/>
            <a:tailEnd/>
          </a:ln>
        </p:spPr>
        <p:txBody>
          <a:bodyPr lIns="92150" tIns="46075" rIns="92150" bIns="46075" anchor="b"/>
          <a:lstStyle/>
          <a:p>
            <a:pPr algn="r"/>
            <a:fld id="{59A17A09-EB62-4E8F-AF6E-E7B1C22AD7E4}" type="slidenum">
              <a:rPr lang="en-US" sz="1200"/>
              <a:pPr algn="r"/>
              <a:t>6</a:t>
            </a:fld>
            <a:endParaRPr 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xmlns="" val="97315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060839" y="8978773"/>
            <a:ext cx="3105348" cy="472567"/>
          </a:xfrm>
          <a:prstGeom prst="rect">
            <a:avLst/>
          </a:prstGeom>
          <a:noFill/>
          <a:ln w="9525">
            <a:noFill/>
            <a:miter lim="800000"/>
            <a:headEnd/>
            <a:tailEnd/>
          </a:ln>
        </p:spPr>
        <p:txBody>
          <a:bodyPr lIns="92150" tIns="46075" rIns="92150" bIns="46075" anchor="b"/>
          <a:lstStyle/>
          <a:p>
            <a:pPr algn="r"/>
            <a:fld id="{59A17A09-EB62-4E8F-AF6E-E7B1C22AD7E4}" type="slidenum">
              <a:rPr lang="en-US" sz="1200"/>
              <a:pPr algn="r"/>
              <a:t>7</a:t>
            </a:fld>
            <a:endParaRPr 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xmlns="" val="370283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0432" tIns="45216" rIns="90432" bIns="45216" anchor="b"/>
          <a:lstStyle/>
          <a:p>
            <a:pPr algn="r"/>
            <a:fld id="{59A17A09-EB62-4E8F-AF6E-E7B1C22AD7E4}" type="slidenum">
              <a:rPr lang="en-US" sz="1200"/>
              <a:pPr algn="r"/>
              <a:t>17</a:t>
            </a:fld>
            <a:endParaRPr 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marL="228600" indent="-228600">
              <a:buAutoNum type="arabicParenR"/>
            </a:pPr>
            <a:r>
              <a:rPr lang="en-US" baseline="0" dirty="0" smtClean="0"/>
              <a:t>End to End for Loan Origination – everything from pre-screening and credit scoring at the very beginning to final disbursement at the end (and everything in between including loan application, underwriting, forms creation, closing, etc.)</a:t>
            </a:r>
          </a:p>
          <a:p>
            <a:pPr marL="228600" indent="-228600">
              <a:buAutoNum type="arabicParenR"/>
            </a:pPr>
            <a:r>
              <a:rPr lang="en-US" baseline="0" dirty="0" smtClean="0"/>
              <a:t>Tailored to you and your organization (your colors, your fonts, your people, etc.)</a:t>
            </a:r>
          </a:p>
          <a:p>
            <a:pPr marL="228600" indent="-228600">
              <a:buAutoNum type="arabicParenR"/>
            </a:pPr>
            <a:r>
              <a:rPr lang="en-US" baseline="0" dirty="0" smtClean="0"/>
              <a:t>Cloud based and hosted so there is no internal IT footprint within the organization </a:t>
            </a:r>
            <a:endParaRPr lang="en-US" dirty="0" smtClean="0"/>
          </a:p>
        </p:txBody>
      </p:sp>
    </p:spTree>
    <p:extLst>
      <p:ext uri="{BB962C8B-B14F-4D97-AF65-F5344CB8AC3E}">
        <p14:creationId xmlns:p14="http://schemas.microsoft.com/office/powerpoint/2010/main" xmlns="" val="225620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0432" tIns="45216" rIns="90432" bIns="45216" anchor="b"/>
          <a:lstStyle/>
          <a:p>
            <a:pPr algn="r"/>
            <a:fld id="{59A17A09-EB62-4E8F-AF6E-E7B1C22AD7E4}" type="slidenum">
              <a:rPr lang="en-US" sz="1200"/>
              <a:pPr algn="r"/>
              <a:t>18</a:t>
            </a:fld>
            <a:endParaRPr 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dirty="0" smtClean="0"/>
              <a:t>Spark modules that exist today</a:t>
            </a:r>
          </a:p>
        </p:txBody>
      </p:sp>
    </p:spTree>
    <p:extLst>
      <p:ext uri="{BB962C8B-B14F-4D97-AF65-F5344CB8AC3E}">
        <p14:creationId xmlns:p14="http://schemas.microsoft.com/office/powerpoint/2010/main" xmlns="" val="134632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0432" tIns="45216" rIns="90432" bIns="45216" anchor="b"/>
          <a:lstStyle/>
          <a:p>
            <a:pPr algn="r"/>
            <a:fld id="{59A17A09-EB62-4E8F-AF6E-E7B1C22AD7E4}" type="slidenum">
              <a:rPr lang="en-US" sz="1200"/>
              <a:pPr algn="r"/>
              <a:t>19</a:t>
            </a:fld>
            <a:endParaRPr 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dirty="0" smtClean="0"/>
              <a:t>Spark modules that exist today</a:t>
            </a:r>
          </a:p>
        </p:txBody>
      </p:sp>
    </p:spTree>
    <p:extLst>
      <p:ext uri="{BB962C8B-B14F-4D97-AF65-F5344CB8AC3E}">
        <p14:creationId xmlns:p14="http://schemas.microsoft.com/office/powerpoint/2010/main" xmlns="" val="3491773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a:xfrm>
            <a:off x="0" y="0"/>
            <a:ext cx="12192000" cy="5029200"/>
          </a:xfrm>
          <a:prstGeom prst="rect">
            <a:avLst/>
          </a:prstGeom>
          <a:solidFill>
            <a:schemeClr val="bg2">
              <a:lumMod val="75000"/>
            </a:schemeClr>
          </a:solidFill>
          <a:ln w="9525">
            <a:noFill/>
            <a:miter lim="800000"/>
            <a:headEnd/>
            <a:tailEnd/>
          </a:ln>
        </p:spPr>
        <p:txBody>
          <a:bodyPr wrap="none" numCol="1" anchor="ctr"/>
          <a:lstStyle/>
          <a:p>
            <a:pPr defTabSz="914400" eaLnBrk="0" fontAlgn="base" hangingPunct="0">
              <a:spcBef>
                <a:spcPct val="0"/>
              </a:spcBef>
              <a:spcAft>
                <a:spcPct val="0"/>
              </a:spcAft>
            </a:pPr>
            <a:endParaRPr lang="en-US" sz="2400" dirty="0">
              <a:solidFill>
                <a:srgbClr val="505050"/>
              </a:solidFill>
              <a:latin typeface="Arial" charset="0"/>
            </a:endParaRPr>
          </a:p>
        </p:txBody>
      </p:sp>
      <p:sp>
        <p:nvSpPr>
          <p:cNvPr id="9219" name="Rectangle 3"/>
          <p:cNvSpPr>
            <a:spLocks noGrp="1" noChangeArrowheads="1"/>
          </p:cNvSpPr>
          <p:nvPr>
            <p:ph type="ctrTitle"/>
          </p:nvPr>
        </p:nvSpPr>
        <p:spPr>
          <a:xfrm>
            <a:off x="3556000" y="5207000"/>
            <a:ext cx="7721600" cy="1219200"/>
          </a:xfrm>
        </p:spPr>
        <p:txBody>
          <a:bodyPr numCol="1"/>
          <a:lstStyle>
            <a:lvl1pPr>
              <a:defRPr sz="3200">
                <a:solidFill>
                  <a:srgbClr val="505050"/>
                </a:solidFill>
              </a:defRPr>
            </a:lvl1pPr>
          </a:lstStyle>
          <a:p>
            <a:r>
              <a:rPr lang="en-US"/>
              <a:t>Click to edit Master title style</a:t>
            </a:r>
          </a:p>
        </p:txBody>
      </p:sp>
      <p:sp>
        <p:nvSpPr>
          <p:cNvPr id="9220" name="Rectangle 4"/>
          <p:cNvSpPr>
            <a:spLocks noGrp="1" noChangeArrowheads="1"/>
          </p:cNvSpPr>
          <p:nvPr>
            <p:ph type="subTitle" idx="1"/>
          </p:nvPr>
        </p:nvSpPr>
        <p:spPr>
          <a:xfrm>
            <a:off x="3539067" y="2362200"/>
            <a:ext cx="7738533" cy="2006600"/>
          </a:xfrm>
        </p:spPr>
        <p:txBody>
          <a:bodyPr numCol="1"/>
          <a:lstStyle>
            <a:lvl1pPr marL="0" indent="0" algn="l">
              <a:lnSpc>
                <a:spcPct val="100000"/>
              </a:lnSpc>
              <a:spcAft>
                <a:spcPts val="2000"/>
              </a:spcAft>
              <a:buNone/>
              <a:defRPr sz="4800" b="0">
                <a:solidFill>
                  <a:schemeClr val="bg1"/>
                </a:solidFill>
                <a:latin typeface="+mn-lt"/>
              </a:defRPr>
            </a:lvl1pPr>
          </a:lstStyle>
          <a:p>
            <a:r>
              <a:rPr lang="en-US" dirty="0"/>
              <a:t>Click to edit Master subtitle style</a:t>
            </a:r>
          </a:p>
        </p:txBody>
      </p:sp>
      <p:pic>
        <p:nvPicPr>
          <p:cNvPr id="6" name="Picture 1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b="28703"/>
          <a:stretch>
            <a:fillRect/>
          </a:stretch>
        </p:blipFill>
        <p:spPr>
          <a:xfrm>
            <a:off x="184132" y="5894045"/>
            <a:ext cx="1091193" cy="77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080719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4836723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61400" y="685800"/>
            <a:ext cx="2599267" cy="5740400"/>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863600" y="685800"/>
            <a:ext cx="7594600" cy="57404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59165157"/>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5867" y="5384800"/>
            <a:ext cx="7924800" cy="1041400"/>
          </a:xfrm>
        </p:spPr>
        <p:txBody>
          <a:bodyPr numCol="1"/>
          <a:lstStyle/>
          <a:p>
            <a:r>
              <a:rPr lang="en-US" smtClean="0"/>
              <a:t>Click to edit Master title style</a:t>
            </a:r>
            <a:endParaRPr lang="en-US"/>
          </a:p>
        </p:txBody>
      </p:sp>
      <p:sp>
        <p:nvSpPr>
          <p:cNvPr id="3" name="Text Placeholder 2"/>
          <p:cNvSpPr>
            <a:spLocks noGrp="1"/>
          </p:cNvSpPr>
          <p:nvPr>
            <p:ph type="body" sz="half" idx="1"/>
          </p:nvPr>
        </p:nvSpPr>
        <p:spPr>
          <a:xfrm>
            <a:off x="863600" y="685800"/>
            <a:ext cx="4047067" cy="42291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868" y="685800"/>
            <a:ext cx="4047067" cy="42291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1783821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EP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524000"/>
            <a:ext cx="8382000" cy="3810000"/>
          </a:xfrm>
          <a:prstGeom prst="rect">
            <a:avLst/>
          </a:prstGeom>
          <a:solidFill>
            <a:srgbClr val="FF3D05"/>
          </a:solidFill>
        </p:spPr>
        <p:txBody>
          <a:bodyPr lIns="114268" tIns="152357" rIns="76171" bIns="76171" numCol="1" anchor="t">
            <a:noAutofit/>
          </a:bodyPr>
          <a:lstStyle>
            <a:lvl1pPr algn="l">
              <a:lnSpc>
                <a:spcPct val="80000"/>
              </a:lnSpc>
              <a:defRPr sz="4400" baseline="0">
                <a:solidFill>
                  <a:srgbClr val="FFFFFF"/>
                </a:solidFill>
                <a:latin typeface="Arial Narrow" panose="020B0606020202030204" pitchFamily="34" charset="0"/>
                <a:ea typeface="Arial Narrow" panose="020B0606020202030204" pitchFamily="34" charset="0"/>
                <a:cs typeface="Segoe UI Light" panose="020B0502040204020203" pitchFamily="34" charset="0"/>
              </a:defRPr>
            </a:lvl1pPr>
          </a:lstStyle>
          <a:p>
            <a:r>
              <a:rPr lang="en-US" dirty="0" smtClean="0"/>
              <a:t>Click to add presentation title</a:t>
            </a:r>
            <a:endParaRPr lang="en-US" dirty="0"/>
          </a:p>
        </p:txBody>
      </p:sp>
      <p:sp>
        <p:nvSpPr>
          <p:cNvPr id="12" name="Picture Placeholder 11"/>
          <p:cNvSpPr>
            <a:spLocks noGrp="1"/>
          </p:cNvSpPr>
          <p:nvPr>
            <p:ph type="pic" sz="quarter" idx="13" hasCustomPrompt="1"/>
          </p:nvPr>
        </p:nvSpPr>
        <p:spPr>
          <a:xfrm>
            <a:off x="8382000" y="1524000"/>
            <a:ext cx="3810000" cy="3809470"/>
          </a:xfrm>
          <a:prstGeom prst="rect">
            <a:avLst/>
          </a:prstGeom>
          <a:solidFill>
            <a:srgbClr val="F4D139"/>
          </a:solidFill>
          <a:ln>
            <a:noFill/>
          </a:ln>
        </p:spPr>
        <p:txBody>
          <a:bodyPr lIns="76179" tIns="38089" rIns="76179" bIns="38089" numCol="1">
            <a:noAutofit/>
          </a:bodyPr>
          <a:lstStyle>
            <a:lvl1pPr marL="0" indent="0">
              <a:buNone/>
              <a:defRPr i="0" baseline="0">
                <a:solidFill>
                  <a:schemeClr val="bg1"/>
                </a:solidFill>
              </a:defRPr>
            </a:lvl1pPr>
          </a:lstStyle>
          <a:p>
            <a:r>
              <a:rPr lang="en-US" dirty="0" smtClean="0"/>
              <a:t>Click to add optional icon or picture</a:t>
            </a:r>
          </a:p>
        </p:txBody>
      </p:sp>
      <p:pic>
        <p:nvPicPr>
          <p:cNvPr id="9" name="Picture 1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b="28703"/>
          <a:stretch>
            <a:fillRect/>
          </a:stretch>
        </p:blipFill>
        <p:spPr>
          <a:xfrm>
            <a:off x="357754" y="5571972"/>
            <a:ext cx="1371957"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13963"/>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1" y="6234984"/>
            <a:ext cx="12204829" cy="623016"/>
          </a:xfrm>
          <a:prstGeom prst="rect">
            <a:avLst/>
          </a:prstGeom>
          <a:solidFill>
            <a:srgbClr val="505050"/>
          </a:solidFill>
          <a:ln>
            <a:noFill/>
          </a:ln>
          <a:effectLst>
            <a:outerShdw dist="23000" dir="5400000" sx="0" sy="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sz="1800">
              <a:solidFill>
                <a:prstClr val="white"/>
              </a:solidFill>
            </a:endParaRPr>
          </a:p>
        </p:txBody>
      </p:sp>
      <p:sp>
        <p:nvSpPr>
          <p:cNvPr id="11" name="Slide Number Placeholder 5"/>
          <p:cNvSpPr txBox="1">
            <a:spLocks/>
          </p:cNvSpPr>
          <p:nvPr userDrawn="1"/>
        </p:nvSpPr>
        <p:spPr>
          <a:xfrm>
            <a:off x="11407210" y="6346731"/>
            <a:ext cx="660320" cy="365125"/>
          </a:xfrm>
          <a:prstGeom prst="rect">
            <a:avLst/>
          </a:prstGeom>
        </p:spPr>
        <p:txBody>
          <a:bodyPr numCol="1"/>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E2D5C2-3BFE-7C4E-AD48-C16A3B8635D0}" type="slidenum">
              <a:rPr lang="en-US" sz="1800" smtClean="0">
                <a:solidFill>
                  <a:prstClr val="white"/>
                </a:solidFill>
              </a:rPr>
              <a:pPr/>
              <a:t>‹#›</a:t>
            </a:fld>
            <a:endParaRPr lang="en-US" sz="1800" dirty="0">
              <a:solidFill>
                <a:prstClr val="white"/>
              </a:solidFill>
            </a:endParaRPr>
          </a:p>
        </p:txBody>
      </p:sp>
      <p:sp>
        <p:nvSpPr>
          <p:cNvPr id="14" name="Text Placeholder 9"/>
          <p:cNvSpPr>
            <a:spLocks noGrp="1"/>
          </p:cNvSpPr>
          <p:nvPr>
            <p:ph type="body" sz="quarter" idx="13"/>
          </p:nvPr>
        </p:nvSpPr>
        <p:spPr>
          <a:xfrm>
            <a:off x="609599" y="138223"/>
            <a:ext cx="10972801" cy="609600"/>
          </a:xfrm>
        </p:spPr>
        <p:txBody>
          <a:bodyPr numCol="1">
            <a:noAutofit/>
          </a:bodyPr>
          <a:lstStyle>
            <a:lvl1pPr marL="0" indent="0">
              <a:buNone/>
              <a:defRPr sz="3800">
                <a:solidFill>
                  <a:srgbClr val="FE3D05"/>
                </a:solidFill>
                <a:latin typeface="+mn-lt"/>
              </a:defRPr>
            </a:lvl1pPr>
          </a:lstStyle>
          <a:p>
            <a:pPr lvl="0"/>
            <a:r>
              <a:rPr lang="en-US" dirty="0" smtClean="0"/>
              <a:t>Click to edit Master text styles</a:t>
            </a:r>
          </a:p>
        </p:txBody>
      </p:sp>
      <p:sp>
        <p:nvSpPr>
          <p:cNvPr id="4" name="Content Placeholder 3"/>
          <p:cNvSpPr>
            <a:spLocks noGrp="1"/>
          </p:cNvSpPr>
          <p:nvPr>
            <p:ph sz="quarter" idx="14"/>
          </p:nvPr>
        </p:nvSpPr>
        <p:spPr>
          <a:xfrm>
            <a:off x="609759" y="972694"/>
            <a:ext cx="11128098" cy="5078137"/>
          </a:xfrm>
        </p:spPr>
        <p:txBody>
          <a:bodyPr numCol="1">
            <a:noAutofit/>
          </a:bodyPr>
          <a:lstStyle>
            <a:lvl1pPr>
              <a:defRPr sz="1400" baseline="0">
                <a:solidFill>
                  <a:srgbClr val="505050"/>
                </a:solidFill>
                <a:latin typeface="Franklin Gothic Book" panose="020B0503020102020204" pitchFamily="34" charset="0"/>
              </a:defRPr>
            </a:lvl1pPr>
            <a:lvl2pPr>
              <a:defRPr sz="1400" baseline="0">
                <a:solidFill>
                  <a:srgbClr val="505050"/>
                </a:solidFill>
                <a:latin typeface="Franklin Gothic Book" panose="020B0503020102020204" pitchFamily="34" charset="0"/>
              </a:defRPr>
            </a:lvl2pPr>
            <a:lvl3pPr>
              <a:defRPr sz="1400" baseline="0">
                <a:solidFill>
                  <a:srgbClr val="505050"/>
                </a:solidFill>
                <a:latin typeface="Franklin Gothic Book" panose="020B0503020102020204" pitchFamily="34" charset="0"/>
              </a:defRPr>
            </a:lvl3pPr>
            <a:lvl4pPr>
              <a:defRPr sz="1400" baseline="0">
                <a:solidFill>
                  <a:srgbClr val="505050"/>
                </a:solidFill>
                <a:latin typeface="Franklin Gothic Book" panose="020B0503020102020204" pitchFamily="34" charset="0"/>
              </a:defRPr>
            </a:lvl4pPr>
            <a:lvl5pPr>
              <a:defRPr sz="1400" baseline="0">
                <a:solidFill>
                  <a:srgbClr val="505050"/>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b="28703"/>
          <a:stretch>
            <a:fillRect/>
          </a:stretch>
        </p:blipFill>
        <p:spPr>
          <a:xfrm>
            <a:off x="10789539" y="138223"/>
            <a:ext cx="1091193" cy="77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1065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numCol="1"/>
          <a:lstStyle>
            <a:lvl1pPr>
              <a:defRPr>
                <a:solidFill>
                  <a:schemeClr val="tx1"/>
                </a:solidFill>
              </a:defRPr>
            </a:lvl1pPr>
          </a:lstStyle>
          <a:p>
            <a:fld id="{1255DB77-E0AE-A349-8FAE-C666923B773F}" type="slidenum">
              <a:rPr lang="en-US" smtClean="0"/>
              <a:pPr/>
              <a:t>‹#›</a:t>
            </a:fld>
            <a:endParaRPr lang="en-US" dirty="0"/>
          </a:p>
        </p:txBody>
      </p:sp>
      <p:sp>
        <p:nvSpPr>
          <p:cNvPr id="7" name="Title 6"/>
          <p:cNvSpPr>
            <a:spLocks noGrp="1"/>
          </p:cNvSpPr>
          <p:nvPr>
            <p:ph type="title"/>
          </p:nvPr>
        </p:nvSpPr>
        <p:spPr>
          <a:xfrm>
            <a:off x="530698" y="284777"/>
            <a:ext cx="11131076" cy="934424"/>
          </a:xfrm>
        </p:spPr>
        <p:txBody>
          <a:bodyPr numCol="1" anchor="t"/>
          <a:lstStyle>
            <a:lvl1pPr>
              <a:defRPr>
                <a:solidFill>
                  <a:srgbClr val="76BF3C"/>
                </a:solidFill>
                <a:latin typeface="+mj-lt"/>
                <a:cs typeface="Segoe UI Semibold" panose="020B0702040204020203" pitchFamily="34" charset="0"/>
              </a:defRPr>
            </a:lvl1pPr>
          </a:lstStyle>
          <a:p>
            <a:r>
              <a:rPr lang="en-US" smtClean="0"/>
              <a:t>Click to edit Master title style</a:t>
            </a:r>
            <a:endParaRPr lang="en-US" dirty="0"/>
          </a:p>
        </p:txBody>
      </p:sp>
      <p:sp>
        <p:nvSpPr>
          <p:cNvPr id="8" name="Footer Placeholder 4"/>
          <p:cNvSpPr>
            <a:spLocks noGrp="1"/>
          </p:cNvSpPr>
          <p:nvPr>
            <p:ph type="ftr" sz="quarter" idx="11"/>
          </p:nvPr>
        </p:nvSpPr>
        <p:spPr>
          <a:xfrm>
            <a:off x="530697" y="6356352"/>
            <a:ext cx="3271951" cy="365125"/>
          </a:xfrm>
        </p:spPr>
        <p:txBody>
          <a:bodyPr numCol="1"/>
          <a:lstStyle>
            <a:lvl1pPr>
              <a:defRPr>
                <a:solidFill>
                  <a:schemeClr val="tx1"/>
                </a:solidFill>
              </a:defRPr>
            </a:lvl1pPr>
          </a:lstStyle>
          <a:p>
            <a:endParaRPr lang="en-US" dirty="0"/>
          </a:p>
        </p:txBody>
      </p:sp>
      <p:graphicFrame>
        <p:nvGraphicFramePr>
          <p:cNvPr id="9" name="Object 8" hidden="1"/>
          <p:cNvGraphicFramePr>
            <a:graphicFrameLocks noChangeAspect="1"/>
          </p:cNvGraphicFramePr>
          <p:nvPr userDrawn="1">
            <p:extLst/>
          </p:nvPr>
        </p:nvGraphicFramePr>
        <p:xfrm>
          <a:off x="1558" y="1559"/>
          <a:ext cx="1556" cy="1556"/>
        </p:xfrm>
        <a:graphic>
          <a:graphicData uri="http://schemas.openxmlformats.org/presentationml/2006/ole">
            <p:oleObj spid="_x0000_s1159" name="think-cell Slide" r:id="rId3" imgW="360" imgH="360" progId="">
              <p:embed/>
            </p:oleObj>
          </a:graphicData>
        </a:graphic>
      </p:graphicFrame>
    </p:spTree>
    <p:extLst>
      <p:ext uri="{BB962C8B-B14F-4D97-AF65-F5344CB8AC3E}">
        <p14:creationId xmlns:p14="http://schemas.microsoft.com/office/powerpoint/2010/main" xmlns="" val="190152141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EPG">
    <p:spTree>
      <p:nvGrpSpPr>
        <p:cNvPr id="1" name=""/>
        <p:cNvGrpSpPr/>
        <p:nvPr/>
      </p:nvGrpSpPr>
      <p:grpSpPr>
        <a:xfrm>
          <a:off x="0" y="0"/>
          <a:ext cx="0" cy="0"/>
          <a:chOff x="0" y="0"/>
          <a:chExt cx="0" cy="0"/>
        </a:xfrm>
      </p:grpSpPr>
      <p:sp>
        <p:nvSpPr>
          <p:cNvPr id="6" name="Rectangle 5"/>
          <p:cNvSpPr/>
          <p:nvPr userDrawn="1"/>
        </p:nvSpPr>
        <p:spPr>
          <a:xfrm>
            <a:off x="1" y="0"/>
            <a:ext cx="12192000" cy="53334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smtClean="0"/>
          </a:p>
        </p:txBody>
      </p:sp>
      <p:sp>
        <p:nvSpPr>
          <p:cNvPr id="3" name="Subtitle 2"/>
          <p:cNvSpPr>
            <a:spLocks noGrp="1"/>
          </p:cNvSpPr>
          <p:nvPr>
            <p:ph type="subTitle" idx="1"/>
          </p:nvPr>
        </p:nvSpPr>
        <p:spPr>
          <a:xfrm>
            <a:off x="4807168" y="5712645"/>
            <a:ext cx="6939552" cy="1090993"/>
          </a:xfrm>
          <a:prstGeom prst="rect">
            <a:avLst/>
          </a:prstGeom>
          <a:noFill/>
        </p:spPr>
        <p:txBody>
          <a:bodyPr lIns="114268" tIns="152357" rIns="76171" bIns="76171" numCol="1">
            <a:noAutofit/>
          </a:bodyPr>
          <a:lstStyle>
            <a:lvl1pPr marL="0" indent="0" algn="r">
              <a:lnSpc>
                <a:spcPct val="80000"/>
              </a:lnSpc>
              <a:buNone/>
              <a:defRPr sz="2800">
                <a:solidFill>
                  <a:schemeClr val="accent3"/>
                </a:solidFill>
                <a:latin typeface="Arial Narrow" panose="020B0606020202030204" pitchFamily="34" charset="0"/>
                <a:ea typeface="Arial Narrow" panose="020B0606020202030204"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endParaRPr lang="en-US" dirty="0"/>
          </a:p>
        </p:txBody>
      </p:sp>
      <p:sp>
        <p:nvSpPr>
          <p:cNvPr id="2" name="Title 1"/>
          <p:cNvSpPr>
            <a:spLocks noGrp="1"/>
          </p:cNvSpPr>
          <p:nvPr>
            <p:ph type="ctrTitle"/>
          </p:nvPr>
        </p:nvSpPr>
        <p:spPr>
          <a:xfrm>
            <a:off x="1" y="1196163"/>
            <a:ext cx="12192000" cy="4137837"/>
          </a:xfrm>
          <a:prstGeom prst="rect">
            <a:avLst/>
          </a:prstGeom>
          <a:noFill/>
        </p:spPr>
        <p:txBody>
          <a:bodyPr lIns="114268" tIns="152357" rIns="76171" bIns="76171" numCol="1" anchor="t">
            <a:noAutofit/>
          </a:bodyPr>
          <a:lstStyle>
            <a:lvl1pPr algn="ctr">
              <a:lnSpc>
                <a:spcPct val="80000"/>
              </a:lnSpc>
              <a:defRPr sz="4400" baseline="0">
                <a:solidFill>
                  <a:srgbClr val="FFFFFF"/>
                </a:solidFill>
                <a:latin typeface="Arial Narrow" panose="020B0606020202030204" pitchFamily="34" charset="0"/>
                <a:ea typeface="Arial Narrow" panose="020B0606020202030204" pitchFamily="34" charset="0"/>
                <a:cs typeface="Segoe UI Light" panose="020B0502040204020203" pitchFamily="34" charset="0"/>
              </a:defRPr>
            </a:lvl1pPr>
          </a:lstStyle>
          <a:p>
            <a:endParaRPr lang="en-US" dirty="0"/>
          </a:p>
        </p:txBody>
      </p:sp>
      <p:pic>
        <p:nvPicPr>
          <p:cNvPr id="9" name="Picture 1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b="28703"/>
          <a:stretch>
            <a:fillRect/>
          </a:stretch>
        </p:blipFill>
        <p:spPr>
          <a:xfrm>
            <a:off x="366236" y="5584509"/>
            <a:ext cx="1371957"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497774"/>
      </p:ext>
    </p:extLst>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numCol="1" anchor="b"/>
          <a:lstStyle>
            <a:lvl1pPr algn="ctr">
              <a:defRPr sz="6000"/>
            </a:lvl1pPr>
          </a:lstStyle>
          <a:p>
            <a:r>
              <a:rPr lang="en-US" smtClean="0"/>
              <a:t>Click to edit Master title style</a:t>
            </a:r>
            <a:endParaRPr lang="en-US"/>
          </a:p>
        </p:txBody>
      </p:sp>
      <p:sp>
        <p:nvSpPr>
          <p:cNvPr id="7" name="Rectangle 16"/>
          <p:cNvSpPr>
            <a:spLocks noChangeArrowheads="1"/>
          </p:cNvSpPr>
          <p:nvPr userDrawn="1"/>
        </p:nvSpPr>
        <p:spPr>
          <a:xfrm>
            <a:off x="0" y="0"/>
            <a:ext cx="12192000" cy="5029200"/>
          </a:xfrm>
          <a:prstGeom prst="rect">
            <a:avLst/>
          </a:prstGeom>
          <a:solidFill>
            <a:schemeClr val="bg1">
              <a:lumMod val="75000"/>
              <a:lumOff val="25000"/>
            </a:schemeClr>
          </a:solidFill>
          <a:ln w="9525">
            <a:noFill/>
            <a:miter lim="800000"/>
            <a:headEnd/>
            <a:tailEnd/>
          </a:ln>
        </p:spPr>
        <p:txBody>
          <a:bodyPr wrap="none" numCol="1" anchor="ctr"/>
          <a:lstStyle/>
          <a:p>
            <a:pPr defTabSz="914400" eaLnBrk="0" fontAlgn="base" hangingPunct="0">
              <a:spcBef>
                <a:spcPct val="0"/>
              </a:spcBef>
              <a:spcAft>
                <a:spcPct val="0"/>
              </a:spcAft>
            </a:pPr>
            <a:endParaRPr lang="en-US" sz="2400" dirty="0">
              <a:solidFill>
                <a:srgbClr val="505050"/>
              </a:solidFill>
              <a:latin typeface="Arial" charset="0"/>
            </a:endParaRPr>
          </a:p>
        </p:txBody>
      </p:sp>
      <p:sp>
        <p:nvSpPr>
          <p:cNvPr id="3" name="Subtitle 2"/>
          <p:cNvSpPr>
            <a:spLocks noGrp="1"/>
          </p:cNvSpPr>
          <p:nvPr>
            <p:ph type="subTitle" idx="1"/>
          </p:nvPr>
        </p:nvSpPr>
        <p:spPr>
          <a:xfrm>
            <a:off x="3830853" y="1368977"/>
            <a:ext cx="7988969" cy="1655762"/>
          </a:xfrm>
        </p:spPr>
        <p:txBody>
          <a:bodyPr numCol="1">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cxnSp>
        <p:nvCxnSpPr>
          <p:cNvPr id="17" name="Straight Connector 16"/>
          <p:cNvCxnSpPr/>
          <p:nvPr userDrawn="1"/>
        </p:nvCxnSpPr>
        <p:spPr>
          <a:xfrm>
            <a:off x="0" y="5906532"/>
            <a:ext cx="12192000" cy="0"/>
          </a:xfrm>
          <a:prstGeom prst="line">
            <a:avLst/>
          </a:prstGeom>
          <a:ln>
            <a:solidFill>
              <a:schemeClr val="bg2">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b="28703"/>
          <a:stretch>
            <a:fillRect/>
          </a:stretch>
        </p:blipFill>
        <p:spPr>
          <a:xfrm>
            <a:off x="134404" y="6182389"/>
            <a:ext cx="703796"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2315101"/>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7" name="Rectangle 16"/>
          <p:cNvSpPr>
            <a:spLocks noChangeArrowheads="1"/>
          </p:cNvSpPr>
          <p:nvPr userDrawn="1"/>
        </p:nvSpPr>
        <p:spPr>
          <a:xfrm>
            <a:off x="0" y="0"/>
            <a:ext cx="12192000" cy="5029200"/>
          </a:xfrm>
          <a:prstGeom prst="rect">
            <a:avLst/>
          </a:prstGeom>
          <a:solidFill>
            <a:schemeClr val="bg1">
              <a:lumMod val="75000"/>
              <a:lumOff val="25000"/>
            </a:schemeClr>
          </a:solidFill>
          <a:ln w="9525">
            <a:noFill/>
            <a:miter lim="800000"/>
            <a:headEnd/>
            <a:tailEnd/>
          </a:ln>
        </p:spPr>
        <p:txBody>
          <a:bodyPr wrap="none" numCol="1" anchor="ctr"/>
          <a:lstStyle/>
          <a:p>
            <a:pPr defTabSz="914400" eaLnBrk="0" fontAlgn="base" hangingPunct="0">
              <a:spcBef>
                <a:spcPct val="0"/>
              </a:spcBef>
              <a:spcAft>
                <a:spcPct val="0"/>
              </a:spcAft>
            </a:pPr>
            <a:endParaRPr lang="en-US" sz="2400" dirty="0">
              <a:solidFill>
                <a:srgbClr val="505050"/>
              </a:solidFill>
              <a:latin typeface="Arial" charset="0"/>
            </a:endParaRPr>
          </a:p>
        </p:txBody>
      </p:sp>
      <p:sp>
        <p:nvSpPr>
          <p:cNvPr id="10" name="Rectangle 9"/>
          <p:cNvSpPr/>
          <p:nvPr userDrawn="1"/>
        </p:nvSpPr>
        <p:spPr>
          <a:xfrm>
            <a:off x="1" y="895150"/>
            <a:ext cx="12192000" cy="1626669"/>
          </a:xfrm>
          <a:prstGeom prst="rect">
            <a:avLst/>
          </a:prstGeom>
          <a:solidFill>
            <a:schemeClr val="accent5">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smtClean="0"/>
          </a:p>
        </p:txBody>
      </p:sp>
      <p:sp>
        <p:nvSpPr>
          <p:cNvPr id="19" name="Title 18"/>
          <p:cNvSpPr>
            <a:spLocks noGrp="1"/>
          </p:cNvSpPr>
          <p:nvPr>
            <p:ph type="title"/>
          </p:nvPr>
        </p:nvSpPr>
        <p:spPr>
          <a:xfrm>
            <a:off x="3138854" y="1168835"/>
            <a:ext cx="9053146" cy="1325563"/>
          </a:xfrm>
        </p:spPr>
        <p:txBody>
          <a:bodyPr numCol="1">
            <a:noAutofit/>
          </a:bodyPr>
          <a:lstStyle>
            <a:lvl1pPr>
              <a:defRPr sz="6600">
                <a:solidFill>
                  <a:schemeClr val="tx1"/>
                </a:solidFill>
              </a:defRPr>
            </a:lvl1pPr>
          </a:lstStyle>
          <a:p>
            <a:r>
              <a:rPr lang="en-US" dirty="0" smtClean="0"/>
              <a:t>Click to edit Master title style</a:t>
            </a:r>
            <a:endParaRPr lang="en-US" dirty="0"/>
          </a:p>
        </p:txBody>
      </p:sp>
      <p:sp>
        <p:nvSpPr>
          <p:cNvPr id="21" name="Text Placeholder 20"/>
          <p:cNvSpPr>
            <a:spLocks noGrp="1"/>
          </p:cNvSpPr>
          <p:nvPr>
            <p:ph type="body" sz="quarter" idx="13"/>
          </p:nvPr>
        </p:nvSpPr>
        <p:spPr>
          <a:xfrm>
            <a:off x="3138488" y="2716213"/>
            <a:ext cx="8907462" cy="1284287"/>
          </a:xfrm>
        </p:spPr>
        <p:txBody>
          <a:bodyPr numCol="1"/>
          <a:lstStyle>
            <a:lvl1pPr marL="0" indent="0">
              <a:buNone/>
              <a:defRPr i="1">
                <a:solidFill>
                  <a:schemeClr val="accent2">
                    <a:lumMod val="60000"/>
                    <a:lumOff val="40000"/>
                  </a:schemeClr>
                </a:solidFill>
              </a:defRPr>
            </a:lvl1pPr>
          </a:lstStyle>
          <a:p>
            <a:pPr lvl="0"/>
            <a:r>
              <a:rPr lang="en-US" dirty="0" smtClean="0"/>
              <a:t>Click to edit Master text styles</a:t>
            </a:r>
          </a:p>
        </p:txBody>
      </p:sp>
      <p:cxnSp>
        <p:nvCxnSpPr>
          <p:cNvPr id="30" name="Straight Connector 29"/>
          <p:cNvCxnSpPr/>
          <p:nvPr userDrawn="1"/>
        </p:nvCxnSpPr>
        <p:spPr>
          <a:xfrm>
            <a:off x="0" y="5906532"/>
            <a:ext cx="12192000" cy="0"/>
          </a:xfrm>
          <a:prstGeom prst="line">
            <a:avLst/>
          </a:prstGeom>
          <a:ln>
            <a:solidFill>
              <a:schemeClr val="bg2">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17"/>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b="28703"/>
          <a:stretch>
            <a:fillRect/>
          </a:stretch>
        </p:blipFill>
        <p:spPr>
          <a:xfrm>
            <a:off x="134404" y="6182389"/>
            <a:ext cx="703796"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30072119"/>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993"/>
            <a:ext cx="10515600" cy="1049789"/>
          </a:xfrm>
        </p:spPr>
        <p:txBody>
          <a:bodyPr numCol="1">
            <a:normAutofit/>
          </a:bodyPr>
          <a:lstStyle>
            <a:lvl1pPr>
              <a:defRPr sz="3600">
                <a:solidFill>
                  <a:schemeClr val="bg2">
                    <a:lumMod val="90000"/>
                    <a:lumOff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79338"/>
            <a:ext cx="10515600" cy="4351338"/>
          </a:xfrm>
        </p:spPr>
        <p:txBody>
          <a:bodyPr num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Arrow Connector 7"/>
          <p:cNvCxnSpPr/>
          <p:nvPr userDrawn="1"/>
        </p:nvCxnSpPr>
        <p:spPr>
          <a:xfrm>
            <a:off x="0" y="1078030"/>
            <a:ext cx="11800573"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5906532"/>
            <a:ext cx="12192000" cy="0"/>
          </a:xfrm>
          <a:prstGeom prst="line">
            <a:avLst/>
          </a:prstGeom>
          <a:ln>
            <a:solidFill>
              <a:schemeClr val="bg2">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7"/>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b="28703"/>
          <a:stretch>
            <a:fillRect/>
          </a:stretch>
        </p:blipFill>
        <p:spPr>
          <a:xfrm>
            <a:off x="134404" y="6182389"/>
            <a:ext cx="703796"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40377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5866" y="5691674"/>
            <a:ext cx="8056811" cy="1101012"/>
          </a:xfrm>
        </p:spPr>
        <p:txBody>
          <a:bodyPr numCol="1" anchor="ct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75053275"/>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numCol="1"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5F286035-02F1-459F-98AC-0BD3A76CFD3E}" type="datetimeFigureOut">
              <a:rPr lang="en-US" smtClean="0"/>
              <a:pPr/>
              <a:t>3/3/2017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C0BCC8C9-1172-43E5-B527-D3453162D042}" type="slidenum">
              <a:rPr lang="en-US" smtClean="0"/>
              <a:pPr/>
              <a:t>‹#›</a:t>
            </a:fld>
            <a:endParaRPr lang="en-US"/>
          </a:p>
        </p:txBody>
      </p:sp>
    </p:spTree>
    <p:extLst>
      <p:ext uri="{BB962C8B-B14F-4D97-AF65-F5344CB8AC3E}">
        <p14:creationId xmlns:p14="http://schemas.microsoft.com/office/powerpoint/2010/main" xmlns="" val="2999786996"/>
      </p:ext>
    </p:extLst>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p>
            <a:fld id="{5F286035-02F1-459F-98AC-0BD3A76CFD3E}" type="datetimeFigureOut">
              <a:rPr lang="en-US" smtClean="0"/>
              <a:pPr/>
              <a:t>3/3/2017</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C0BCC8C9-1172-43E5-B527-D3453162D042}" type="slidenum">
              <a:rPr lang="en-US" smtClean="0"/>
              <a:pPr/>
              <a:t>‹#›</a:t>
            </a:fld>
            <a:endParaRPr lang="en-US"/>
          </a:p>
        </p:txBody>
      </p:sp>
    </p:spTree>
    <p:extLst>
      <p:ext uri="{BB962C8B-B14F-4D97-AF65-F5344CB8AC3E}">
        <p14:creationId xmlns:p14="http://schemas.microsoft.com/office/powerpoint/2010/main" xmlns="" val="2977369030"/>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5F286035-02F1-459F-98AC-0BD3A76CFD3E}" type="datetimeFigureOut">
              <a:rPr lang="en-US" smtClean="0"/>
              <a:pPr/>
              <a:t>3/3/2017</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C0BCC8C9-1172-43E5-B527-D3453162D042}" type="slidenum">
              <a:rPr lang="en-US" smtClean="0"/>
              <a:pPr/>
              <a:t>‹#›</a:t>
            </a:fld>
            <a:endParaRPr lang="en-US"/>
          </a:p>
        </p:txBody>
      </p:sp>
    </p:spTree>
    <p:extLst>
      <p:ext uri="{BB962C8B-B14F-4D97-AF65-F5344CB8AC3E}">
        <p14:creationId xmlns:p14="http://schemas.microsoft.com/office/powerpoint/2010/main" xmlns="" val="1801403518"/>
      </p:ext>
    </p:extLst>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p>
            <a:fld id="{5F286035-02F1-459F-98AC-0BD3A76CFD3E}" type="datetimeFigureOut">
              <a:rPr lang="en-US" smtClean="0"/>
              <a:pPr/>
              <a:t>3/3/2017</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C0BCC8C9-1172-43E5-B527-D3453162D042}" type="slidenum">
              <a:rPr lang="en-US" smtClean="0"/>
              <a:pPr/>
              <a:t>‹#›</a:t>
            </a:fld>
            <a:endParaRPr lang="en-US"/>
          </a:p>
        </p:txBody>
      </p:sp>
    </p:spTree>
    <p:extLst>
      <p:ext uri="{BB962C8B-B14F-4D97-AF65-F5344CB8AC3E}">
        <p14:creationId xmlns:p14="http://schemas.microsoft.com/office/powerpoint/2010/main" xmlns="" val="2939833600"/>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5F286035-02F1-459F-98AC-0BD3A76CFD3E}" type="datetimeFigureOut">
              <a:rPr lang="en-US" smtClean="0"/>
              <a:pPr/>
              <a:t>3/3/2017</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C0BCC8C9-1172-43E5-B527-D3453162D042}" type="slidenum">
              <a:rPr lang="en-US" smtClean="0"/>
              <a:pPr/>
              <a:t>‹#›</a:t>
            </a:fld>
            <a:endParaRPr lang="en-US"/>
          </a:p>
        </p:txBody>
      </p:sp>
    </p:spTree>
    <p:extLst>
      <p:ext uri="{BB962C8B-B14F-4D97-AF65-F5344CB8AC3E}">
        <p14:creationId xmlns:p14="http://schemas.microsoft.com/office/powerpoint/2010/main" xmlns="" val="3521806246"/>
      </p:ext>
    </p:extLst>
  </p:cSld>
  <p:clrMapOvr>
    <a:masterClrMapping/>
  </p:clrMapOvr>
  <p:transition>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5F286035-02F1-459F-98AC-0BD3A76CFD3E}" type="datetimeFigureOut">
              <a:rPr lang="en-US" smtClean="0"/>
              <a:pPr/>
              <a:t>3/3/2017</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C0BCC8C9-1172-43E5-B527-D3453162D042}" type="slidenum">
              <a:rPr lang="en-US" smtClean="0"/>
              <a:pPr/>
              <a:t>‹#›</a:t>
            </a:fld>
            <a:endParaRPr lang="en-US"/>
          </a:p>
        </p:txBody>
      </p:sp>
    </p:spTree>
    <p:extLst>
      <p:ext uri="{BB962C8B-B14F-4D97-AF65-F5344CB8AC3E}">
        <p14:creationId xmlns:p14="http://schemas.microsoft.com/office/powerpoint/2010/main" xmlns="" val="931367255"/>
      </p:ext>
    </p:extLst>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5F286035-02F1-459F-98AC-0BD3A76CFD3E}" type="datetimeFigureOut">
              <a:rPr lang="en-US" smtClean="0"/>
              <a:pPr/>
              <a:t>3/3/2017</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C0BCC8C9-1172-43E5-B527-D3453162D042}" type="slidenum">
              <a:rPr lang="en-US" smtClean="0"/>
              <a:pPr/>
              <a:t>‹#›</a:t>
            </a:fld>
            <a:endParaRPr lang="en-US"/>
          </a:p>
        </p:txBody>
      </p:sp>
    </p:spTree>
    <p:extLst>
      <p:ext uri="{BB962C8B-B14F-4D97-AF65-F5344CB8AC3E}">
        <p14:creationId xmlns:p14="http://schemas.microsoft.com/office/powerpoint/2010/main" xmlns="" val="3226125142"/>
      </p:ext>
    </p:extLst>
  </p:cSld>
  <p:clrMapOvr>
    <a:masterClrMapping/>
  </p:clrMapOvr>
  <p:transition>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5F286035-02F1-459F-98AC-0BD3A76CFD3E}" type="datetimeFigureOut">
              <a:rPr lang="en-US" smtClean="0"/>
              <a:pPr/>
              <a:t>3/3/2017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C0BCC8C9-1172-43E5-B527-D3453162D042}" type="slidenum">
              <a:rPr lang="en-US" smtClean="0"/>
              <a:pPr/>
              <a:t>‹#›</a:t>
            </a:fld>
            <a:endParaRPr lang="en-US"/>
          </a:p>
        </p:txBody>
      </p:sp>
    </p:spTree>
    <p:extLst>
      <p:ext uri="{BB962C8B-B14F-4D97-AF65-F5344CB8AC3E}">
        <p14:creationId xmlns:p14="http://schemas.microsoft.com/office/powerpoint/2010/main" xmlns="" val="4089106489"/>
      </p:ext>
    </p:extLst>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5F286035-02F1-459F-98AC-0BD3A76CFD3E}" type="datetimeFigureOut">
              <a:rPr lang="en-US" smtClean="0"/>
              <a:pPr/>
              <a:t>3/3/2017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C0BCC8C9-1172-43E5-B527-D3453162D042}" type="slidenum">
              <a:rPr lang="en-US" smtClean="0"/>
              <a:pPr/>
              <a:t>‹#›</a:t>
            </a:fld>
            <a:endParaRPr lang="en-US"/>
          </a:p>
        </p:txBody>
      </p:sp>
    </p:spTree>
    <p:extLst>
      <p:ext uri="{BB962C8B-B14F-4D97-AF65-F5344CB8AC3E}">
        <p14:creationId xmlns:p14="http://schemas.microsoft.com/office/powerpoint/2010/main" xmlns="" val="2996188960"/>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5265598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863600" y="685800"/>
            <a:ext cx="4047067" cy="42291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868" y="685800"/>
            <a:ext cx="4047067" cy="42291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5542970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6867145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Tree>
    <p:extLst>
      <p:ext uri="{BB962C8B-B14F-4D97-AF65-F5344CB8AC3E}">
        <p14:creationId xmlns:p14="http://schemas.microsoft.com/office/powerpoint/2010/main" xmlns="" val="84067211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8556409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numCol="1"/>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4178457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numCol="1"/>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5590550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572250"/>
            <a:ext cx="12192000" cy="285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27" name="Rectangle 2"/>
          <p:cNvSpPr>
            <a:spLocks noGrp="1" noChangeArrowheads="1"/>
          </p:cNvSpPr>
          <p:nvPr>
            <p:ph type="title"/>
          </p:nvPr>
        </p:nvSpPr>
        <p:spPr>
          <a:xfrm>
            <a:off x="863600" y="222943"/>
            <a:ext cx="9260805" cy="6930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a:xfrm>
            <a:off x="863600" y="916000"/>
            <a:ext cx="8297333" cy="39988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6" name="Picture 17"/>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b="28703"/>
          <a:stretch>
            <a:fillRect/>
          </a:stretch>
        </p:blipFill>
        <p:spPr>
          <a:xfrm>
            <a:off x="10789539" y="138223"/>
            <a:ext cx="1091193" cy="77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597599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fade thruBlk="1"/>
  </p:transition>
  <p:hf hdr="0" ftr="0" dt="0"/>
  <p:txStyles>
    <p:titleStyle>
      <a:lvl1pPr algn="l" rtl="0" eaLnBrk="0" fontAlgn="base" hangingPunct="0">
        <a:lnSpc>
          <a:spcPts val="3600"/>
        </a:lnSpc>
        <a:spcBef>
          <a:spcPct val="0"/>
        </a:spcBef>
        <a:spcAft>
          <a:spcPct val="0"/>
        </a:spcAft>
        <a:defRPr sz="3400">
          <a:solidFill>
            <a:srgbClr val="F9DD5D"/>
          </a:solidFill>
          <a:latin typeface="+mj-lt"/>
          <a:ea typeface="+mj-ea"/>
          <a:cs typeface="+mj-cs"/>
        </a:defRPr>
      </a:lvl1pPr>
      <a:lvl2pPr algn="r" rtl="0" eaLnBrk="0" fontAlgn="base" hangingPunct="0">
        <a:lnSpc>
          <a:spcPts val="3600"/>
        </a:lnSpc>
        <a:spcBef>
          <a:spcPct val="0"/>
        </a:spcBef>
        <a:spcAft>
          <a:spcPct val="0"/>
        </a:spcAft>
        <a:defRPr sz="3400">
          <a:solidFill>
            <a:schemeClr val="tx2"/>
          </a:solidFill>
          <a:latin typeface="Arial Narrow" pitchFamily="34" charset="0"/>
        </a:defRPr>
      </a:lvl2pPr>
      <a:lvl3pPr algn="r" rtl="0" eaLnBrk="0" fontAlgn="base" hangingPunct="0">
        <a:lnSpc>
          <a:spcPts val="3600"/>
        </a:lnSpc>
        <a:spcBef>
          <a:spcPct val="0"/>
        </a:spcBef>
        <a:spcAft>
          <a:spcPct val="0"/>
        </a:spcAft>
        <a:defRPr sz="3400">
          <a:solidFill>
            <a:schemeClr val="tx2"/>
          </a:solidFill>
          <a:latin typeface="Arial Narrow" pitchFamily="34" charset="0"/>
        </a:defRPr>
      </a:lvl3pPr>
      <a:lvl4pPr algn="r" rtl="0" eaLnBrk="0" fontAlgn="base" hangingPunct="0">
        <a:lnSpc>
          <a:spcPts val="3600"/>
        </a:lnSpc>
        <a:spcBef>
          <a:spcPct val="0"/>
        </a:spcBef>
        <a:spcAft>
          <a:spcPct val="0"/>
        </a:spcAft>
        <a:defRPr sz="3400">
          <a:solidFill>
            <a:schemeClr val="tx2"/>
          </a:solidFill>
          <a:latin typeface="Arial Narrow" pitchFamily="34" charset="0"/>
        </a:defRPr>
      </a:lvl4pPr>
      <a:lvl5pPr algn="r" rtl="0" eaLnBrk="0" fontAlgn="base" hangingPunct="0">
        <a:lnSpc>
          <a:spcPts val="3600"/>
        </a:lnSpc>
        <a:spcBef>
          <a:spcPct val="0"/>
        </a:spcBef>
        <a:spcAft>
          <a:spcPct val="0"/>
        </a:spcAft>
        <a:defRPr sz="3400">
          <a:solidFill>
            <a:schemeClr val="tx2"/>
          </a:solidFill>
          <a:latin typeface="Arial Narrow" pitchFamily="34" charset="0"/>
        </a:defRPr>
      </a:lvl5pPr>
      <a:lvl6pPr marL="457200" algn="r" rtl="0" fontAlgn="base">
        <a:lnSpc>
          <a:spcPts val="3600"/>
        </a:lnSpc>
        <a:spcBef>
          <a:spcPct val="0"/>
        </a:spcBef>
        <a:spcAft>
          <a:spcPct val="0"/>
        </a:spcAft>
        <a:defRPr sz="3400">
          <a:solidFill>
            <a:schemeClr val="tx2"/>
          </a:solidFill>
          <a:latin typeface="Arial Narrow" pitchFamily="34" charset="0"/>
        </a:defRPr>
      </a:lvl6pPr>
      <a:lvl7pPr marL="914400" algn="r" rtl="0" fontAlgn="base">
        <a:lnSpc>
          <a:spcPts val="3600"/>
        </a:lnSpc>
        <a:spcBef>
          <a:spcPct val="0"/>
        </a:spcBef>
        <a:spcAft>
          <a:spcPct val="0"/>
        </a:spcAft>
        <a:defRPr sz="3400">
          <a:solidFill>
            <a:schemeClr val="tx2"/>
          </a:solidFill>
          <a:latin typeface="Arial Narrow" pitchFamily="34" charset="0"/>
        </a:defRPr>
      </a:lvl7pPr>
      <a:lvl8pPr marL="1371600" algn="r" rtl="0" fontAlgn="base">
        <a:lnSpc>
          <a:spcPts val="3600"/>
        </a:lnSpc>
        <a:spcBef>
          <a:spcPct val="0"/>
        </a:spcBef>
        <a:spcAft>
          <a:spcPct val="0"/>
        </a:spcAft>
        <a:defRPr sz="3400">
          <a:solidFill>
            <a:schemeClr val="tx2"/>
          </a:solidFill>
          <a:latin typeface="Arial Narrow" pitchFamily="34" charset="0"/>
        </a:defRPr>
      </a:lvl8pPr>
      <a:lvl9pPr marL="1828800" algn="r" rtl="0" fontAlgn="base">
        <a:lnSpc>
          <a:spcPts val="3600"/>
        </a:lnSpc>
        <a:spcBef>
          <a:spcPct val="0"/>
        </a:spcBef>
        <a:spcAft>
          <a:spcPct val="0"/>
        </a:spcAft>
        <a:defRPr sz="3400">
          <a:solidFill>
            <a:schemeClr val="tx2"/>
          </a:solidFill>
          <a:latin typeface="Arial Narrow" pitchFamily="34" charset="0"/>
        </a:defRPr>
      </a:lvl9pPr>
    </p:titleStyle>
    <p:bodyStyle>
      <a:lvl1pPr marL="342900" indent="-342900" algn="l" rtl="0" eaLnBrk="0" fontAlgn="base" hangingPunct="0">
        <a:lnSpc>
          <a:spcPts val="2800"/>
        </a:lnSpc>
        <a:spcBef>
          <a:spcPts val="1800"/>
        </a:spcBef>
        <a:spcAft>
          <a:spcPts val="300"/>
        </a:spcAft>
        <a:buChar char="•"/>
        <a:tabLst>
          <a:tab pos="119063" algn="l"/>
        </a:tabLst>
        <a:defRPr sz="2400" b="1">
          <a:solidFill>
            <a:schemeClr val="tx1"/>
          </a:solidFill>
          <a:latin typeface="+mn-lt"/>
          <a:ea typeface="+mn-ea"/>
          <a:cs typeface="+mn-cs"/>
        </a:defRPr>
      </a:lvl1pPr>
      <a:lvl2pPr marL="120650" indent="-4763" algn="l" rtl="0" eaLnBrk="0" fontAlgn="base" hangingPunct="0">
        <a:lnSpc>
          <a:spcPts val="2800"/>
        </a:lnSpc>
        <a:spcBef>
          <a:spcPts val="1200"/>
        </a:spcBef>
        <a:spcAft>
          <a:spcPts val="300"/>
        </a:spcAft>
        <a:buChar char="–"/>
        <a:tabLst>
          <a:tab pos="119063" algn="l"/>
        </a:tabLst>
        <a:defRPr sz="2400">
          <a:solidFill>
            <a:schemeClr val="tx1"/>
          </a:solidFill>
          <a:latin typeface="+mn-lt"/>
        </a:defRPr>
      </a:lvl2pPr>
      <a:lvl3pPr marL="461963" indent="-227013" algn="l" rtl="0" eaLnBrk="0" fontAlgn="base" hangingPunct="0">
        <a:lnSpc>
          <a:spcPts val="2800"/>
        </a:lnSpc>
        <a:spcBef>
          <a:spcPts val="700"/>
        </a:spcBef>
        <a:spcAft>
          <a:spcPts val="300"/>
        </a:spcAft>
        <a:buClr>
          <a:srgbClr val="FF3D05"/>
        </a:buClr>
        <a:buSzPct val="65000"/>
        <a:buFont typeface="Wingdings" pitchFamily="2" charset="2"/>
        <a:buChar char="§"/>
        <a:tabLst>
          <a:tab pos="119063" algn="l"/>
        </a:tabLst>
        <a:defRPr sz="2400">
          <a:solidFill>
            <a:schemeClr val="tx1"/>
          </a:solidFill>
          <a:latin typeface="+mn-lt"/>
        </a:defRPr>
      </a:lvl3pPr>
      <a:lvl4pPr marL="627063" indent="744538" algn="l" rtl="0" eaLnBrk="0" fontAlgn="base" hangingPunct="0">
        <a:lnSpc>
          <a:spcPts val="2100"/>
        </a:lnSpc>
        <a:spcBef>
          <a:spcPts val="300"/>
        </a:spcBef>
        <a:spcAft>
          <a:spcPts val="300"/>
        </a:spcAft>
        <a:buClr>
          <a:schemeClr val="hlink"/>
        </a:buClr>
        <a:buSzPct val="35000"/>
        <a:buChar char="–"/>
        <a:tabLst>
          <a:tab pos="119063" algn="l"/>
        </a:tabLst>
        <a:defRPr sz="1600">
          <a:solidFill>
            <a:schemeClr val="tx1"/>
          </a:solidFill>
          <a:latin typeface="+mn-lt"/>
        </a:defRPr>
      </a:lvl4pPr>
      <a:lvl5pPr marL="915988" indent="-120650" algn="l" rtl="0" eaLnBrk="0" fontAlgn="base" hangingPunct="0">
        <a:lnSpc>
          <a:spcPts val="2100"/>
        </a:lnSpc>
        <a:spcBef>
          <a:spcPts val="300"/>
        </a:spcBef>
        <a:spcAft>
          <a:spcPts val="300"/>
        </a:spcAft>
        <a:buSzPct val="65000"/>
        <a:buFont typeface="Wingdings" pitchFamily="2" charset="2"/>
        <a:buChar char="§"/>
        <a:tabLst>
          <a:tab pos="119063" algn="l"/>
        </a:tabLst>
        <a:defRPr sz="1600">
          <a:solidFill>
            <a:schemeClr val="tx1"/>
          </a:solidFill>
          <a:latin typeface="+mn-lt"/>
        </a:defRPr>
      </a:lvl5pPr>
      <a:lvl6pPr marL="1373188" indent="-120650" algn="l" rtl="0" fontAlgn="base">
        <a:lnSpc>
          <a:spcPts val="2100"/>
        </a:lnSpc>
        <a:spcBef>
          <a:spcPts val="300"/>
        </a:spcBef>
        <a:spcAft>
          <a:spcPts val="300"/>
        </a:spcAft>
        <a:buSzPct val="65000"/>
        <a:buFont typeface="Wingdings" pitchFamily="2" charset="2"/>
        <a:buChar char="§"/>
        <a:tabLst>
          <a:tab pos="119063" algn="l"/>
        </a:tabLst>
        <a:defRPr sz="1600">
          <a:solidFill>
            <a:schemeClr val="tx1"/>
          </a:solidFill>
          <a:latin typeface="+mn-lt"/>
        </a:defRPr>
      </a:lvl6pPr>
      <a:lvl7pPr marL="1830388" indent="-120650" algn="l" rtl="0" fontAlgn="base">
        <a:lnSpc>
          <a:spcPts val="2100"/>
        </a:lnSpc>
        <a:spcBef>
          <a:spcPts val="300"/>
        </a:spcBef>
        <a:spcAft>
          <a:spcPts val="300"/>
        </a:spcAft>
        <a:buSzPct val="65000"/>
        <a:buFont typeface="Wingdings" pitchFamily="2" charset="2"/>
        <a:buChar char="§"/>
        <a:tabLst>
          <a:tab pos="119063" algn="l"/>
        </a:tabLst>
        <a:defRPr sz="1600">
          <a:solidFill>
            <a:schemeClr val="tx1"/>
          </a:solidFill>
          <a:latin typeface="+mn-lt"/>
        </a:defRPr>
      </a:lvl7pPr>
      <a:lvl8pPr marL="2287588" indent="-120650" algn="l" rtl="0" fontAlgn="base">
        <a:lnSpc>
          <a:spcPts val="2100"/>
        </a:lnSpc>
        <a:spcBef>
          <a:spcPts val="300"/>
        </a:spcBef>
        <a:spcAft>
          <a:spcPts val="300"/>
        </a:spcAft>
        <a:buSzPct val="65000"/>
        <a:buFont typeface="Wingdings" pitchFamily="2" charset="2"/>
        <a:buChar char="§"/>
        <a:tabLst>
          <a:tab pos="119063" algn="l"/>
        </a:tabLst>
        <a:defRPr sz="1600">
          <a:solidFill>
            <a:schemeClr val="tx1"/>
          </a:solidFill>
          <a:latin typeface="+mn-lt"/>
        </a:defRPr>
      </a:lvl8pPr>
      <a:lvl9pPr marL="2744788" indent="-120650" algn="l" rtl="0" fontAlgn="base">
        <a:lnSpc>
          <a:spcPts val="2100"/>
        </a:lnSpc>
        <a:spcBef>
          <a:spcPts val="300"/>
        </a:spcBef>
        <a:spcAft>
          <a:spcPts val="300"/>
        </a:spcAft>
        <a:buSzPct val="65000"/>
        <a:buFont typeface="Wingdings" pitchFamily="2" charset="2"/>
        <a:buChar char="§"/>
        <a:tabLst>
          <a:tab pos="119063" algn="l"/>
        </a:tabLs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80893" tIns="152357" rIns="53325" bIns="53325" numCol="1" rtlCol="0" anchor="ctr">
            <a:normAutofit/>
          </a:bodyPr>
          <a:lstStyle/>
          <a:p>
            <a:endParaRPr lang="en-US" dirty="0"/>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numCol="1" rtlCol="0" anchor="ctr"/>
          <a:lstStyle>
            <a:lvl1pPr algn="l">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15" name="Text Placeholder 14"/>
          <p:cNvSpPr>
            <a:spLocks noGrp="1"/>
          </p:cNvSpPr>
          <p:nvPr>
            <p:ph type="body" idx="1"/>
          </p:nvPr>
        </p:nvSpPr>
        <p:spPr>
          <a:xfrm>
            <a:off x="762002" y="1524001"/>
            <a:ext cx="10668000" cy="4571999"/>
          </a:xfrm>
          <a:prstGeom prst="rect">
            <a:avLst/>
          </a:prstGeom>
        </p:spPr>
        <p:txBody>
          <a:bodyPr vert="horz" lIns="91440" tIns="45720" rIns="91440" bIns="45720" numCol="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numCol="1" rtlCol="0" anchor="ctr"/>
          <a:lstStyle>
            <a:lvl1pPr algn="r">
              <a:defRPr sz="800">
                <a:solidFill>
                  <a:schemeClr val="tx1"/>
                </a:solidFill>
                <a:latin typeface="Segoe UI" pitchFamily="34" charset="0"/>
                <a:ea typeface="Segoe UI" pitchFamily="34" charset="0"/>
                <a:cs typeface="Segoe UI" pitchFamily="34" charset="0"/>
              </a:defRPr>
            </a:lvl1pPr>
          </a:lstStyle>
          <a:p>
            <a:fld id="{FAADACFB-7C71-4E89-89D2-7BBA40B7BFA9}" type="slidenum">
              <a:rPr lang="en-US" smtClean="0"/>
              <a:pPr/>
              <a:t>‹#›</a:t>
            </a:fld>
            <a:endParaRPr lang="en-US" dirty="0"/>
          </a:p>
        </p:txBody>
      </p:sp>
    </p:spTree>
    <p:extLst>
      <p:ext uri="{BB962C8B-B14F-4D97-AF65-F5344CB8AC3E}">
        <p14:creationId xmlns:p14="http://schemas.microsoft.com/office/powerpoint/2010/main" xmlns="" val="274016091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ransition>
    <p:fade/>
  </p:transition>
  <p:timing>
    <p:tnLst>
      <p:par>
        <p:cTn id="1" dur="indefinite" restart="never" nodeType="tmRoot"/>
      </p:par>
    </p:tnLst>
  </p:timing>
  <p:hf hdr="0" ftr="0" dt="0"/>
  <p:txStyles>
    <p:title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p:titleStyle>
    <p:bodyStyle>
      <a:lvl1pPr marL="190428" indent="-190428" algn="l" defTabSz="1088105" rtl="0" eaLnBrk="1" latinLnBrk="0" hangingPunct="1">
        <a:spcBef>
          <a:spcPct val="20000"/>
        </a:spcBef>
        <a:buClr>
          <a:schemeClr val="tx1"/>
        </a:buClr>
        <a:buSzPct val="100000"/>
        <a:buFont typeface="Wingdings" pitchFamily="2" charset="2"/>
        <a:buChar char="§"/>
        <a:defRPr sz="2400" kern="1200">
          <a:solidFill>
            <a:schemeClr val="tx1"/>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rgbClr val="505050"/>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rgbClr val="505050"/>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2DF81D34-004C-4360-861E-F16A44C407C6}" type="datetimeFigureOut">
              <a:rPr lang="en-US" smtClean="0"/>
              <a:pPr/>
              <a:t>3/3/2017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73BAA730-9783-4256-9415-EDF312101C0E}" type="slidenum">
              <a:rPr lang="en-US" smtClean="0"/>
              <a:pPr/>
              <a:t>‹#›</a:t>
            </a:fld>
            <a:endParaRPr lang="en-US"/>
          </a:p>
        </p:txBody>
      </p:sp>
      <p:pic>
        <p:nvPicPr>
          <p:cNvPr id="7" name="Picture 17"/>
          <p:cNvPicPr>
            <a:picLocks noChangeAspect="1" noChangeArrowheads="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xmlns="" val="0"/>
              </a:ext>
            </a:extLst>
          </a:blip>
          <a:srcRect b="28703"/>
          <a:stretch>
            <a:fillRect/>
          </a:stretch>
        </p:blipFill>
        <p:spPr>
          <a:xfrm>
            <a:off x="134404" y="6182389"/>
            <a:ext cx="703796"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802342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fade thruBlk="1"/>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lumMod val="90000"/>
              <a:lumOff val="1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0000"/>
              <a:lumOff val="1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0000"/>
              <a:lumOff val="1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0000"/>
              <a:lumOff val="1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hyperlink" Target="http://www.oxfordmartin.ox.ac.uk/downloads/academic/The_Future_of_Employment.pdf" TargetMode="External"/><Relationship Id="rId1" Type="http://schemas.openxmlformats.org/officeDocument/2006/relationships/slideLayout" Target="../slideLayouts/slideLayout19.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9.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1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9.xml"/><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1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70.jpeg"/></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hyperlink" Target="https://beta.lendwithspark.com/Admin/homepage?tab=widget33"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hyperlink" Target="https://beta.lendwithspark.com/Applications/Documents/Documentation/ab9f2473-88a6-4025-8c78-319e163ae85b?section=applications" TargetMode="External"/><Relationship Id="rId4" Type="http://schemas.openxmlformats.org/officeDocument/2006/relationships/hyperlink" Target="https://beta.lendwithspark.com/Admin/CreditScore/SubmitRequest/84d85d9b-6558-4f2b-9894-c96a7479f87a?section=prescre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blog.fundera.com/assets/wp-content/uploads/2016/04/12001518/Lender-Network-by-Product-4.png"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hyperlink" Target="http://www.crowd101.com/wp-content/uploads/2015/07/Small-Business-Loan-Origination.jpg" TargetMode="Externa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hyperlink" Target="https://fortunedotcom.files.wordpress.com/2015/04/graph-1.jpg?quality=80" TargetMode="External"/><Relationship Id="rId13" Type="http://schemas.openxmlformats.org/officeDocument/2006/relationships/image" Target="../media/image21.png"/><Relationship Id="rId3" Type="http://schemas.openxmlformats.org/officeDocument/2006/relationships/hyperlink" Target="https://www.newyorkfed.org/medialibrary/media/smallbusiness/2015/Report-SBCS-2015.pdf" TargetMode="External"/><Relationship Id="rId7" Type="http://schemas.openxmlformats.org/officeDocument/2006/relationships/image" Target="../media/image18.png"/><Relationship Id="rId12" Type="http://schemas.openxmlformats.org/officeDocument/2006/relationships/hyperlink" Target="https://howmuch.net/articles/start-up-jobs-across-america"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hyperlink" Target="https://www.ibm.com/blogs/citizen-ibm/2016/11/halevy_aeo.html" TargetMode="External"/><Relationship Id="rId10" Type="http://schemas.openxmlformats.org/officeDocument/2006/relationships/hyperlink" Target="https://www.treasury.gov/press-center/press-releases/Pages/jl1979.aspx" TargetMode="External"/><Relationship Id="rId4" Type="http://schemas.openxmlformats.org/officeDocument/2006/relationships/image" Target="../media/image1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61" y="18288"/>
            <a:ext cx="5638800" cy="5043638"/>
          </a:xfrm>
          <a:prstGeom prst="rect">
            <a:avLst/>
          </a:prstGeom>
        </p:spPr>
      </p:pic>
      <p:sp>
        <p:nvSpPr>
          <p:cNvPr id="3" name="Subtitle 2"/>
          <p:cNvSpPr>
            <a:spLocks noGrp="1"/>
          </p:cNvSpPr>
          <p:nvPr>
            <p:ph type="subTitle" idx="1"/>
          </p:nvPr>
        </p:nvSpPr>
        <p:spPr>
          <a:xfrm>
            <a:off x="3649435" y="2637944"/>
            <a:ext cx="7988969" cy="1132882"/>
          </a:xfrm>
        </p:spPr>
        <p:txBody>
          <a:bodyPr numCol="1">
            <a:normAutofit/>
          </a:bodyPr>
          <a:lstStyle/>
          <a:p>
            <a:r>
              <a:rPr lang="en-US" sz="3200" dirty="0" smtClean="0">
                <a:solidFill>
                  <a:schemeClr val="accent2">
                    <a:lumMod val="40000"/>
                    <a:lumOff val="60000"/>
                  </a:schemeClr>
                </a:solidFill>
              </a:rPr>
              <a:t>February 1</a:t>
            </a:r>
            <a:r>
              <a:rPr lang="en-US" sz="3200" baseline="30000" dirty="0" smtClean="0">
                <a:solidFill>
                  <a:schemeClr val="accent2">
                    <a:lumMod val="40000"/>
                    <a:lumOff val="60000"/>
                  </a:schemeClr>
                </a:solidFill>
              </a:rPr>
              <a:t>st</a:t>
            </a:r>
            <a:r>
              <a:rPr lang="en-US" sz="3200" dirty="0" smtClean="0">
                <a:solidFill>
                  <a:schemeClr val="accent2">
                    <a:lumMod val="40000"/>
                    <a:lumOff val="60000"/>
                  </a:schemeClr>
                </a:solidFill>
              </a:rPr>
              <a:t>, 2017</a:t>
            </a:r>
          </a:p>
          <a:p>
            <a:r>
              <a:rPr lang="en-US" sz="3200" dirty="0" smtClean="0">
                <a:solidFill>
                  <a:schemeClr val="accent2">
                    <a:lumMod val="40000"/>
                    <a:lumOff val="60000"/>
                  </a:schemeClr>
                </a:solidFill>
              </a:rPr>
              <a:t>Hosted by: The San Francisco Federal Reserve </a:t>
            </a:r>
          </a:p>
        </p:txBody>
      </p:sp>
      <p:sp>
        <p:nvSpPr>
          <p:cNvPr id="10" name="Rectangle 9"/>
          <p:cNvSpPr/>
          <p:nvPr/>
        </p:nvSpPr>
        <p:spPr>
          <a:xfrm>
            <a:off x="1" y="895150"/>
            <a:ext cx="12192000" cy="1626669"/>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smtClean="0"/>
          </a:p>
        </p:txBody>
      </p:sp>
      <p:sp>
        <p:nvSpPr>
          <p:cNvPr id="7" name="Title 6"/>
          <p:cNvSpPr>
            <a:spLocks noGrp="1"/>
          </p:cNvSpPr>
          <p:nvPr>
            <p:ph type="ctrTitle"/>
          </p:nvPr>
        </p:nvSpPr>
        <p:spPr>
          <a:xfrm>
            <a:off x="3649435" y="1260911"/>
            <a:ext cx="8439895" cy="1106905"/>
          </a:xfrm>
        </p:spPr>
        <p:txBody>
          <a:bodyPr numCol="1" anchor="t">
            <a:normAutofit fontScale="90000"/>
          </a:bodyPr>
          <a:lstStyle/>
          <a:p>
            <a:pPr algn="l"/>
            <a:r>
              <a:rPr lang="en-US" sz="6600" dirty="0" smtClean="0">
                <a:solidFill>
                  <a:schemeClr val="tx1"/>
                </a:solidFill>
              </a:rPr>
              <a:t>CAMEO </a:t>
            </a:r>
            <a:r>
              <a:rPr lang="en-US" sz="6600" dirty="0" err="1" smtClean="0">
                <a:solidFill>
                  <a:schemeClr val="tx1"/>
                </a:solidFill>
              </a:rPr>
              <a:t>Microlenders</a:t>
            </a:r>
            <a:r>
              <a:rPr lang="en-US" sz="6600" dirty="0" smtClean="0">
                <a:solidFill>
                  <a:schemeClr val="tx1"/>
                </a:solidFill>
              </a:rPr>
              <a:t> Forum</a:t>
            </a:r>
            <a:endParaRPr lang="en-US" sz="6600" dirty="0">
              <a:solidFill>
                <a:schemeClr val="tx1"/>
              </a:solidFill>
            </a:endParaRPr>
          </a:p>
        </p:txBody>
      </p:sp>
    </p:spTree>
    <p:extLst>
      <p:ext uri="{BB962C8B-B14F-4D97-AF65-F5344CB8AC3E}">
        <p14:creationId xmlns:p14="http://schemas.microsoft.com/office/powerpoint/2010/main" xmlns="" val="34726966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r>
              <a:rPr lang="en-US" dirty="0" smtClean="0"/>
              <a:t>Meanwhile, while we’re dealing with all that, some lenders are turning to a secret weapon…</a:t>
            </a:r>
            <a:endParaRPr lang="en-US" dirty="0"/>
          </a:p>
        </p:txBody>
      </p:sp>
      <p:sp>
        <p:nvSpPr>
          <p:cNvPr id="4" name="Content Placeholder 2"/>
          <p:cNvSpPr>
            <a:spLocks noGrp="1"/>
          </p:cNvSpPr>
          <p:nvPr>
            <p:ph idx="1"/>
          </p:nvPr>
        </p:nvSpPr>
        <p:spPr>
          <a:xfrm>
            <a:off x="1965960" y="2432303"/>
            <a:ext cx="9387840" cy="2057401"/>
          </a:xfrm>
        </p:spPr>
        <p:txBody>
          <a:bodyPr numCol="1">
            <a:normAutofit/>
          </a:bodyPr>
          <a:lstStyle/>
          <a:p>
            <a:pPr lvl="0">
              <a:buFontTx/>
              <a:buChar char="-"/>
            </a:pPr>
            <a:r>
              <a:rPr lang="en-US" dirty="0" smtClean="0"/>
              <a:t>The use of various control systems for operating equipment such as machinery, processes in factories, boilers and heat treating ovens, switching on telephone networks, steering and stabilization of ships, aircraft and other applications and vehicles with minimal or reduced human intervention.  </a:t>
            </a:r>
          </a:p>
        </p:txBody>
      </p:sp>
      <p:pic>
        <p:nvPicPr>
          <p:cNvPr id="3" name="Picture 2"/>
          <p:cNvPicPr>
            <a:picLocks noChangeAspect="1"/>
          </p:cNvPicPr>
          <p:nvPr/>
        </p:nvPicPr>
        <p:blipFill>
          <a:blip r:embed="rId2" cstate="print"/>
          <a:stretch>
            <a:fillRect/>
          </a:stretch>
        </p:blipFill>
        <p:spPr>
          <a:xfrm>
            <a:off x="592784" y="2775143"/>
            <a:ext cx="1204064" cy="1371719"/>
          </a:xfrm>
          <a:prstGeom prst="rect">
            <a:avLst/>
          </a:prstGeom>
        </p:spPr>
      </p:pic>
      <p:sp>
        <p:nvSpPr>
          <p:cNvPr id="6" name="Content Placeholder 2"/>
          <p:cNvSpPr txBox="1">
            <a:spLocks/>
          </p:cNvSpPr>
          <p:nvPr/>
        </p:nvSpPr>
        <p:spPr>
          <a:xfrm>
            <a:off x="1965960" y="4804730"/>
            <a:ext cx="9387840" cy="59524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0000"/>
                    <a:lumOff val="1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0000"/>
                    <a:lumOff val="1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0000"/>
                    <a:lumOff val="1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dirty="0" smtClean="0"/>
              <a:t>Key phrase: Reduced Human Intervention </a:t>
            </a:r>
          </a:p>
        </p:txBody>
      </p:sp>
      <p:pic>
        <p:nvPicPr>
          <p:cNvPr id="10" name="Picture 9"/>
          <p:cNvPicPr>
            <a:picLocks noChangeAspect="1"/>
          </p:cNvPicPr>
          <p:nvPr/>
        </p:nvPicPr>
        <p:blipFill>
          <a:blip r:embed="rId3" cstate="print"/>
          <a:stretch>
            <a:fillRect/>
          </a:stretch>
        </p:blipFill>
        <p:spPr>
          <a:xfrm>
            <a:off x="2276856" y="1165015"/>
            <a:ext cx="7662672" cy="1102697"/>
          </a:xfrm>
          <a:prstGeom prst="rect">
            <a:avLst/>
          </a:prstGeom>
        </p:spPr>
      </p:pic>
    </p:spTree>
    <p:extLst>
      <p:ext uri="{BB962C8B-B14F-4D97-AF65-F5344CB8AC3E}">
        <p14:creationId xmlns:p14="http://schemas.microsoft.com/office/powerpoint/2010/main" xmlns="" val="38553573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867400" y="6400800"/>
            <a:ext cx="685800" cy="228600"/>
          </a:xfrm>
          <a:prstGeom prst="rect">
            <a:avLst/>
          </a:prstGeom>
        </p:spPr>
        <p:txBody>
          <a:bodyPr/>
          <a:lstStyle/>
          <a:p>
            <a:fld id="{9D3E81A7-1A51-4592-AD2F-1B9E283A2BE8}" type="slidenum">
              <a:rPr lang="en-US"/>
              <a:pPr/>
              <a:t>11</a:t>
            </a:fld>
            <a:endParaRPr lang="en-US" dirty="0"/>
          </a:p>
        </p:txBody>
      </p:sp>
      <p:sp>
        <p:nvSpPr>
          <p:cNvPr id="24" name="TextBox 23"/>
          <p:cNvSpPr txBox="1"/>
          <p:nvPr/>
        </p:nvSpPr>
        <p:spPr>
          <a:xfrm>
            <a:off x="248827" y="4966100"/>
            <a:ext cx="2667000" cy="387567"/>
          </a:xfrm>
          <a:prstGeom prst="rect">
            <a:avLst/>
          </a:prstGeom>
          <a:ln>
            <a:noFill/>
          </a:ln>
        </p:spPr>
        <p:txBody>
          <a:bodyPr vert="horz" wrap="square" lIns="68580" tIns="68580" rIns="68580" bIns="68580" numCol="1" rtlCol="0" anchor="t">
            <a:noAutofit/>
          </a:bodyPr>
          <a:lstStyle/>
          <a:p>
            <a:r>
              <a:rPr lang="en-US" sz="1000" dirty="0">
                <a:solidFill>
                  <a:schemeClr val="bg1"/>
                </a:solidFill>
                <a:latin typeface="Arial Narrow" panose="020B0606020202030204" pitchFamily="34" charset="0"/>
                <a:ea typeface="Segoe UI" pitchFamily="34" charset="0"/>
                <a:cs typeface="Segoe UI" pitchFamily="34" charset="0"/>
              </a:rPr>
              <a:t>Source: The Future of Employment: How Susceptible are Jobs to Computerization (Carl </a:t>
            </a:r>
            <a:r>
              <a:rPr lang="en-US" sz="1000" dirty="0" err="1">
                <a:solidFill>
                  <a:schemeClr val="bg1"/>
                </a:solidFill>
                <a:latin typeface="Arial Narrow" panose="020B0606020202030204" pitchFamily="34" charset="0"/>
                <a:ea typeface="Segoe UI" pitchFamily="34" charset="0"/>
                <a:cs typeface="Segoe UI" pitchFamily="34" charset="0"/>
              </a:rPr>
              <a:t>Benedikt</a:t>
            </a:r>
            <a:r>
              <a:rPr lang="en-US" sz="1000" dirty="0">
                <a:solidFill>
                  <a:schemeClr val="bg1"/>
                </a:solidFill>
                <a:latin typeface="Arial Narrow" panose="020B0606020202030204" pitchFamily="34" charset="0"/>
                <a:ea typeface="Segoe UI" pitchFamily="34" charset="0"/>
                <a:cs typeface="Segoe UI" pitchFamily="34" charset="0"/>
              </a:rPr>
              <a:t> Frey and Michael A. Osborne – Sept. 2013)</a:t>
            </a:r>
            <a:br>
              <a:rPr lang="en-US" sz="1000" dirty="0">
                <a:solidFill>
                  <a:schemeClr val="bg1"/>
                </a:solidFill>
                <a:latin typeface="Arial Narrow" panose="020B0606020202030204" pitchFamily="34" charset="0"/>
                <a:ea typeface="Segoe UI" pitchFamily="34" charset="0"/>
                <a:cs typeface="Segoe UI" pitchFamily="34" charset="0"/>
              </a:rPr>
            </a:br>
            <a:r>
              <a:rPr lang="en-US" sz="1000" dirty="0">
                <a:solidFill>
                  <a:schemeClr val="bg1"/>
                </a:solidFill>
                <a:latin typeface="Arial Narrow" panose="020B0606020202030204" pitchFamily="34" charset="0"/>
                <a:ea typeface="Segoe UI" pitchFamily="34" charset="0"/>
                <a:cs typeface="Segoe UI" pitchFamily="34" charset="0"/>
                <a:hlinkClick r:id="rId2"/>
              </a:rPr>
              <a:t>http://www.oxfordmartin.ox.ac.uk/downloads/academic/The_Future_of_Employment.pdf</a:t>
            </a:r>
            <a:r>
              <a:rPr lang="en-US" sz="1000" dirty="0">
                <a:solidFill>
                  <a:schemeClr val="bg1"/>
                </a:solidFill>
                <a:latin typeface="Arial Narrow" panose="020B0606020202030204" pitchFamily="34" charset="0"/>
                <a:ea typeface="Segoe UI" pitchFamily="34" charset="0"/>
                <a:cs typeface="Segoe UI" pitchFamily="34" charset="0"/>
              </a:rPr>
              <a:t> </a:t>
            </a:r>
          </a:p>
        </p:txBody>
      </p:sp>
      <p:pic>
        <p:nvPicPr>
          <p:cNvPr id="28" name="Picture 27"/>
          <p:cNvPicPr>
            <a:picLocks noChangeAspect="1"/>
          </p:cNvPicPr>
          <p:nvPr/>
        </p:nvPicPr>
        <p:blipFill>
          <a:blip r:embed="rId3" cstate="print"/>
          <a:stretch>
            <a:fillRect/>
          </a:stretch>
        </p:blipFill>
        <p:spPr>
          <a:xfrm>
            <a:off x="2470820" y="1183640"/>
            <a:ext cx="4564408" cy="3918711"/>
          </a:xfrm>
          <a:prstGeom prst="rect">
            <a:avLst/>
          </a:prstGeom>
        </p:spPr>
      </p:pic>
      <p:pic>
        <p:nvPicPr>
          <p:cNvPr id="29" name="Picture 28"/>
          <p:cNvPicPr>
            <a:picLocks noChangeAspect="1"/>
          </p:cNvPicPr>
          <p:nvPr/>
        </p:nvPicPr>
        <p:blipFill>
          <a:blip r:embed="rId4" cstate="print"/>
          <a:stretch>
            <a:fillRect/>
          </a:stretch>
        </p:blipFill>
        <p:spPr>
          <a:xfrm>
            <a:off x="2285051" y="4062301"/>
            <a:ext cx="816398" cy="242152"/>
          </a:xfrm>
          <a:prstGeom prst="rect">
            <a:avLst/>
          </a:prstGeom>
        </p:spPr>
      </p:pic>
      <p:pic>
        <p:nvPicPr>
          <p:cNvPr id="30" name="Picture 29"/>
          <p:cNvPicPr>
            <a:picLocks noChangeAspect="1"/>
          </p:cNvPicPr>
          <p:nvPr/>
        </p:nvPicPr>
        <p:blipFill>
          <a:blip r:embed="rId5" cstate="print"/>
          <a:stretch>
            <a:fillRect/>
          </a:stretch>
        </p:blipFill>
        <p:spPr>
          <a:xfrm>
            <a:off x="2014118" y="3735955"/>
            <a:ext cx="1142958" cy="253991"/>
          </a:xfrm>
          <a:prstGeom prst="rect">
            <a:avLst/>
          </a:prstGeom>
        </p:spPr>
      </p:pic>
      <p:pic>
        <p:nvPicPr>
          <p:cNvPr id="31" name="Picture 30"/>
          <p:cNvPicPr>
            <a:picLocks noChangeAspect="1"/>
          </p:cNvPicPr>
          <p:nvPr/>
        </p:nvPicPr>
        <p:blipFill>
          <a:blip r:embed="rId6" cstate="print"/>
          <a:stretch>
            <a:fillRect/>
          </a:stretch>
        </p:blipFill>
        <p:spPr>
          <a:xfrm>
            <a:off x="2014118" y="3378014"/>
            <a:ext cx="1160596" cy="255477"/>
          </a:xfrm>
          <a:prstGeom prst="rect">
            <a:avLst/>
          </a:prstGeom>
        </p:spPr>
      </p:pic>
      <p:pic>
        <p:nvPicPr>
          <p:cNvPr id="32" name="Picture 31"/>
          <p:cNvPicPr>
            <a:picLocks noChangeAspect="1"/>
          </p:cNvPicPr>
          <p:nvPr/>
        </p:nvPicPr>
        <p:blipFill>
          <a:blip r:embed="rId7" cstate="print"/>
          <a:stretch>
            <a:fillRect/>
          </a:stretch>
        </p:blipFill>
        <p:spPr>
          <a:xfrm>
            <a:off x="1704404" y="3028926"/>
            <a:ext cx="1523282" cy="317967"/>
          </a:xfrm>
          <a:prstGeom prst="rect">
            <a:avLst/>
          </a:prstGeom>
        </p:spPr>
      </p:pic>
      <p:pic>
        <p:nvPicPr>
          <p:cNvPr id="33" name="Picture 32"/>
          <p:cNvPicPr>
            <a:picLocks noChangeAspect="1"/>
          </p:cNvPicPr>
          <p:nvPr/>
        </p:nvPicPr>
        <p:blipFill>
          <a:blip r:embed="rId8" cstate="print"/>
          <a:stretch>
            <a:fillRect/>
          </a:stretch>
        </p:blipFill>
        <p:spPr>
          <a:xfrm>
            <a:off x="1710619" y="2719618"/>
            <a:ext cx="1512153" cy="274937"/>
          </a:xfrm>
          <a:prstGeom prst="rect">
            <a:avLst/>
          </a:prstGeom>
        </p:spPr>
      </p:pic>
      <p:pic>
        <p:nvPicPr>
          <p:cNvPr id="34" name="Picture 33"/>
          <p:cNvPicPr>
            <a:picLocks noChangeAspect="1"/>
          </p:cNvPicPr>
          <p:nvPr/>
        </p:nvPicPr>
        <p:blipFill>
          <a:blip r:embed="rId9" cstate="print"/>
          <a:stretch>
            <a:fillRect/>
          </a:stretch>
        </p:blipFill>
        <p:spPr>
          <a:xfrm>
            <a:off x="2345316" y="2332037"/>
            <a:ext cx="890911" cy="299670"/>
          </a:xfrm>
          <a:prstGeom prst="rect">
            <a:avLst/>
          </a:prstGeom>
        </p:spPr>
      </p:pic>
      <p:pic>
        <p:nvPicPr>
          <p:cNvPr id="35" name="Picture 34"/>
          <p:cNvPicPr>
            <a:picLocks noChangeAspect="1"/>
          </p:cNvPicPr>
          <p:nvPr/>
        </p:nvPicPr>
        <p:blipFill>
          <a:blip r:embed="rId10" cstate="print"/>
          <a:stretch>
            <a:fillRect/>
          </a:stretch>
        </p:blipFill>
        <p:spPr>
          <a:xfrm>
            <a:off x="945213" y="2070990"/>
            <a:ext cx="2291014" cy="229894"/>
          </a:xfrm>
          <a:prstGeom prst="rect">
            <a:avLst/>
          </a:prstGeom>
        </p:spPr>
      </p:pic>
      <p:pic>
        <p:nvPicPr>
          <p:cNvPr id="36" name="Picture 35"/>
          <p:cNvPicPr>
            <a:picLocks noChangeAspect="1"/>
          </p:cNvPicPr>
          <p:nvPr/>
        </p:nvPicPr>
        <p:blipFill>
          <a:blip r:embed="rId11" cstate="print"/>
          <a:stretch>
            <a:fillRect/>
          </a:stretch>
        </p:blipFill>
        <p:spPr>
          <a:xfrm>
            <a:off x="2166558" y="1706122"/>
            <a:ext cx="1056214" cy="224549"/>
          </a:xfrm>
          <a:prstGeom prst="rect">
            <a:avLst/>
          </a:prstGeom>
        </p:spPr>
      </p:pic>
      <p:sp>
        <p:nvSpPr>
          <p:cNvPr id="2" name="Title 1"/>
          <p:cNvSpPr>
            <a:spLocks noGrp="1"/>
          </p:cNvSpPr>
          <p:nvPr>
            <p:ph type="title"/>
          </p:nvPr>
        </p:nvSpPr>
        <p:spPr/>
        <p:txBody>
          <a:bodyPr/>
          <a:lstStyle/>
          <a:p>
            <a:r>
              <a:rPr lang="en-US" dirty="0" smtClean="0"/>
              <a:t>What jobs might we see “automated” in the next 10 years?</a:t>
            </a:r>
            <a:endParaRPr lang="en-US" dirty="0"/>
          </a:p>
        </p:txBody>
      </p:sp>
      <p:pic>
        <p:nvPicPr>
          <p:cNvPr id="3" name="Picture 2"/>
          <p:cNvPicPr>
            <a:picLocks noChangeAspect="1"/>
          </p:cNvPicPr>
          <p:nvPr/>
        </p:nvPicPr>
        <p:blipFill>
          <a:blip r:embed="rId12" cstate="print"/>
          <a:stretch>
            <a:fillRect/>
          </a:stretch>
        </p:blipFill>
        <p:spPr>
          <a:xfrm>
            <a:off x="7724315" y="1356499"/>
            <a:ext cx="3528048" cy="3572991"/>
          </a:xfrm>
          <a:prstGeom prst="rect">
            <a:avLst/>
          </a:prstGeom>
        </p:spPr>
      </p:pic>
    </p:spTree>
    <p:extLst>
      <p:ext uri="{BB962C8B-B14F-4D97-AF65-F5344CB8AC3E}">
        <p14:creationId xmlns:p14="http://schemas.microsoft.com/office/powerpoint/2010/main" xmlns="" val="23543316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dirty="0" smtClean="0"/>
              <a:t>What about automation in lending?</a:t>
            </a:r>
            <a:endParaRPr lang="en-US" dirty="0"/>
          </a:p>
        </p:txBody>
      </p:sp>
      <p:sp>
        <p:nvSpPr>
          <p:cNvPr id="4" name="Content Placeholder 2"/>
          <p:cNvSpPr>
            <a:spLocks noGrp="1"/>
          </p:cNvSpPr>
          <p:nvPr>
            <p:ph idx="1"/>
          </p:nvPr>
        </p:nvSpPr>
        <p:spPr>
          <a:xfrm>
            <a:off x="838200" y="1399031"/>
            <a:ext cx="10515600" cy="2057401"/>
          </a:xfrm>
        </p:spPr>
        <p:txBody>
          <a:bodyPr numCol="1">
            <a:normAutofit/>
          </a:bodyPr>
          <a:lstStyle/>
          <a:p>
            <a:pPr lvl="0">
              <a:buFontTx/>
              <a:buChar char="-"/>
            </a:pPr>
            <a:r>
              <a:rPr lang="en-US" dirty="0" smtClean="0"/>
              <a:t>What are some examples of things lenders are automating?</a:t>
            </a:r>
          </a:p>
        </p:txBody>
      </p:sp>
      <p:pic>
        <p:nvPicPr>
          <p:cNvPr id="5" name="Picture 4"/>
          <p:cNvPicPr>
            <a:picLocks noChangeAspect="1"/>
          </p:cNvPicPr>
          <p:nvPr/>
        </p:nvPicPr>
        <p:blipFill>
          <a:blip r:embed="rId2" cstate="print"/>
          <a:stretch>
            <a:fillRect/>
          </a:stretch>
        </p:blipFill>
        <p:spPr>
          <a:xfrm>
            <a:off x="838200" y="2484882"/>
            <a:ext cx="1943100" cy="1943100"/>
          </a:xfrm>
          <a:prstGeom prst="rect">
            <a:avLst/>
          </a:prstGeom>
        </p:spPr>
      </p:pic>
      <p:pic>
        <p:nvPicPr>
          <p:cNvPr id="7" name="Picture 6"/>
          <p:cNvPicPr>
            <a:picLocks noChangeAspect="1"/>
          </p:cNvPicPr>
          <p:nvPr/>
        </p:nvPicPr>
        <p:blipFill>
          <a:blip r:embed="rId3" cstate="print"/>
          <a:stretch>
            <a:fillRect/>
          </a:stretch>
        </p:blipFill>
        <p:spPr>
          <a:xfrm>
            <a:off x="3982570" y="2542032"/>
            <a:ext cx="1885950" cy="1885950"/>
          </a:xfrm>
          <a:prstGeom prst="rect">
            <a:avLst/>
          </a:prstGeom>
        </p:spPr>
      </p:pic>
      <p:sp>
        <p:nvSpPr>
          <p:cNvPr id="8" name="TextBox 7"/>
          <p:cNvSpPr txBox="1"/>
          <p:nvPr/>
        </p:nvSpPr>
        <p:spPr>
          <a:xfrm>
            <a:off x="731520" y="4542283"/>
            <a:ext cx="2049780" cy="466344"/>
          </a:xfrm>
          <a:prstGeom prst="rect">
            <a:avLst/>
          </a:prstGeom>
          <a:ln>
            <a:noFill/>
          </a:ln>
        </p:spPr>
        <p:txBody>
          <a:bodyPr vert="horz" wrap="square" lIns="91440" tIns="91440" rIns="91440" bIns="91440" numCol="1" rtlCol="0" anchor="t">
            <a:noAutofit/>
          </a:bodyPr>
          <a:lstStyle/>
          <a:p>
            <a:r>
              <a:rPr lang="en-US" sz="2800" dirty="0" smtClean="0">
                <a:solidFill>
                  <a:schemeClr val="bg1"/>
                </a:solidFill>
                <a:latin typeface="Segoe UI" pitchFamily="34" charset="0"/>
                <a:ea typeface="Segoe UI" pitchFamily="34" charset="0"/>
                <a:cs typeface="Segoe UI" pitchFamily="34" charset="0"/>
              </a:rPr>
              <a:t>Documents</a:t>
            </a:r>
          </a:p>
        </p:txBody>
      </p:sp>
      <p:sp>
        <p:nvSpPr>
          <p:cNvPr id="9" name="TextBox 8"/>
          <p:cNvSpPr txBox="1"/>
          <p:nvPr/>
        </p:nvSpPr>
        <p:spPr>
          <a:xfrm>
            <a:off x="3546728" y="4542283"/>
            <a:ext cx="2496311" cy="466344"/>
          </a:xfrm>
          <a:prstGeom prst="rect">
            <a:avLst/>
          </a:prstGeom>
          <a:ln>
            <a:noFill/>
          </a:ln>
        </p:spPr>
        <p:txBody>
          <a:bodyPr vert="horz" wrap="square" lIns="91440" tIns="91440" rIns="91440" bIns="91440" numCol="1" rtlCol="0" anchor="t">
            <a:noAutofit/>
          </a:bodyPr>
          <a:lstStyle/>
          <a:p>
            <a:r>
              <a:rPr lang="en-US" sz="2800" dirty="0" smtClean="0">
                <a:solidFill>
                  <a:schemeClr val="bg1"/>
                </a:solidFill>
                <a:latin typeface="Segoe UI" pitchFamily="34" charset="0"/>
                <a:ea typeface="Segoe UI" pitchFamily="34" charset="0"/>
                <a:cs typeface="Segoe UI" pitchFamily="34" charset="0"/>
              </a:rPr>
              <a:t>Demographics</a:t>
            </a:r>
          </a:p>
        </p:txBody>
      </p:sp>
      <p:pic>
        <p:nvPicPr>
          <p:cNvPr id="12" name="Picture 11"/>
          <p:cNvPicPr>
            <a:picLocks noChangeAspect="1"/>
          </p:cNvPicPr>
          <p:nvPr/>
        </p:nvPicPr>
        <p:blipFill>
          <a:blip r:embed="rId4" cstate="print"/>
          <a:stretch>
            <a:fillRect/>
          </a:stretch>
        </p:blipFill>
        <p:spPr>
          <a:xfrm>
            <a:off x="9220771" y="2254896"/>
            <a:ext cx="2133029" cy="2173086"/>
          </a:xfrm>
          <a:prstGeom prst="rect">
            <a:avLst/>
          </a:prstGeom>
        </p:spPr>
      </p:pic>
      <p:sp>
        <p:nvSpPr>
          <p:cNvPr id="13" name="TextBox 12"/>
          <p:cNvSpPr txBox="1"/>
          <p:nvPr/>
        </p:nvSpPr>
        <p:spPr>
          <a:xfrm>
            <a:off x="9411889" y="4542283"/>
            <a:ext cx="1750791" cy="466344"/>
          </a:xfrm>
          <a:prstGeom prst="rect">
            <a:avLst/>
          </a:prstGeom>
          <a:ln>
            <a:noFill/>
          </a:ln>
        </p:spPr>
        <p:txBody>
          <a:bodyPr vert="horz" wrap="square" lIns="91440" tIns="91440" rIns="91440" bIns="91440" numCol="1" rtlCol="0" anchor="t">
            <a:noAutofit/>
          </a:bodyPr>
          <a:lstStyle/>
          <a:p>
            <a:r>
              <a:rPr lang="en-US" sz="2800" dirty="0" smtClean="0">
                <a:solidFill>
                  <a:schemeClr val="bg1"/>
                </a:solidFill>
                <a:latin typeface="Segoe UI" pitchFamily="34" charset="0"/>
                <a:ea typeface="Segoe UI" pitchFamily="34" charset="0"/>
                <a:cs typeface="Segoe UI" pitchFamily="34" charset="0"/>
              </a:rPr>
              <a:t>Decisions</a:t>
            </a:r>
          </a:p>
        </p:txBody>
      </p:sp>
      <p:pic>
        <p:nvPicPr>
          <p:cNvPr id="15" name="Picture 14"/>
          <p:cNvPicPr>
            <a:picLocks noChangeAspect="1"/>
          </p:cNvPicPr>
          <p:nvPr/>
        </p:nvPicPr>
        <p:blipFill>
          <a:blip r:embed="rId5" cstate="print"/>
          <a:stretch>
            <a:fillRect/>
          </a:stretch>
        </p:blipFill>
        <p:spPr>
          <a:xfrm>
            <a:off x="6297549" y="2542032"/>
            <a:ext cx="2724150" cy="2028825"/>
          </a:xfrm>
          <a:prstGeom prst="rect">
            <a:avLst/>
          </a:prstGeom>
        </p:spPr>
      </p:pic>
      <p:sp>
        <p:nvSpPr>
          <p:cNvPr id="16" name="TextBox 15"/>
          <p:cNvSpPr txBox="1"/>
          <p:nvPr/>
        </p:nvSpPr>
        <p:spPr>
          <a:xfrm>
            <a:off x="7057250" y="4542283"/>
            <a:ext cx="1204747" cy="466344"/>
          </a:xfrm>
          <a:prstGeom prst="rect">
            <a:avLst/>
          </a:prstGeom>
          <a:ln>
            <a:noFill/>
          </a:ln>
        </p:spPr>
        <p:txBody>
          <a:bodyPr vert="horz" wrap="square" lIns="91440" tIns="91440" rIns="91440" bIns="91440" numCol="1" rtlCol="0" anchor="t">
            <a:noAutofit/>
          </a:bodyPr>
          <a:lstStyle/>
          <a:p>
            <a:r>
              <a:rPr lang="en-US" sz="2800" dirty="0" smtClean="0">
                <a:solidFill>
                  <a:schemeClr val="bg1"/>
                </a:solidFill>
                <a:latin typeface="Segoe UI" pitchFamily="34" charset="0"/>
                <a:ea typeface="Segoe UI" pitchFamily="34" charset="0"/>
                <a:cs typeface="Segoe UI" pitchFamily="34" charset="0"/>
              </a:rPr>
              <a:t>Duties</a:t>
            </a:r>
          </a:p>
        </p:txBody>
      </p:sp>
    </p:spTree>
    <p:extLst>
      <p:ext uri="{BB962C8B-B14F-4D97-AF65-F5344CB8AC3E}">
        <p14:creationId xmlns:p14="http://schemas.microsoft.com/office/powerpoint/2010/main" xmlns="" val="147554358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r>
              <a:rPr lang="en-US" dirty="0" smtClean="0"/>
              <a:t>What are good candidates for us to consider automating / outsourcing?</a:t>
            </a:r>
            <a:endParaRPr lang="en-US" dirty="0"/>
          </a:p>
        </p:txBody>
      </p:sp>
      <p:sp>
        <p:nvSpPr>
          <p:cNvPr id="4" name="AutoShape 2" descr="Image result for Create a profil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STe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55575" y="1318054"/>
            <a:ext cx="1862695" cy="4160108"/>
          </a:xfrm>
          <a:prstGeom prst="rect">
            <a:avLst/>
          </a:prstGeom>
          <a:ln>
            <a:noFill/>
          </a:ln>
        </p:spPr>
        <p:txBody>
          <a:bodyPr vert="horz" wrap="square" lIns="91440" tIns="91440" rIns="91440" bIns="91440" numCol="1" rtlCol="0" anchor="t">
            <a:noAutofit/>
          </a:bodyPr>
          <a:lstStyle/>
          <a:p>
            <a:endParaRPr lang="en-US" sz="1600" dirty="0" err="1" smtClean="0">
              <a:solidFill>
                <a:schemeClr val="bg1"/>
              </a:solidFill>
              <a:latin typeface="Segoe UI" pitchFamily="34" charset="0"/>
              <a:ea typeface="Segoe UI" pitchFamily="34" charset="0"/>
              <a:cs typeface="Segoe UI" pitchFamily="34" charset="0"/>
            </a:endParaRPr>
          </a:p>
        </p:txBody>
      </p:sp>
      <p:pic>
        <p:nvPicPr>
          <p:cNvPr id="6" name="Picture 5"/>
          <p:cNvPicPr>
            <a:picLocks noChangeAspect="1"/>
          </p:cNvPicPr>
          <p:nvPr/>
        </p:nvPicPr>
        <p:blipFill>
          <a:blip r:embed="rId2" cstate="print"/>
          <a:stretch>
            <a:fillRect/>
          </a:stretch>
        </p:blipFill>
        <p:spPr>
          <a:xfrm>
            <a:off x="2018270" y="1318054"/>
            <a:ext cx="1162050" cy="1162050"/>
          </a:xfrm>
          <a:prstGeom prst="rect">
            <a:avLst/>
          </a:prstGeom>
        </p:spPr>
      </p:pic>
      <p:sp>
        <p:nvSpPr>
          <p:cNvPr id="18" name="TextBox 17"/>
          <p:cNvSpPr txBox="1"/>
          <p:nvPr/>
        </p:nvSpPr>
        <p:spPr>
          <a:xfrm>
            <a:off x="1707755" y="2694423"/>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Technology Infrastructure</a:t>
            </a:r>
          </a:p>
        </p:txBody>
      </p:sp>
      <p:pic>
        <p:nvPicPr>
          <p:cNvPr id="7" name="Picture 6"/>
          <p:cNvPicPr>
            <a:picLocks noChangeAspect="1"/>
          </p:cNvPicPr>
          <p:nvPr/>
        </p:nvPicPr>
        <p:blipFill>
          <a:blip r:embed="rId3" cstate="print"/>
          <a:stretch>
            <a:fillRect/>
          </a:stretch>
        </p:blipFill>
        <p:spPr>
          <a:xfrm>
            <a:off x="4096093" y="1300340"/>
            <a:ext cx="1152525" cy="1152525"/>
          </a:xfrm>
          <a:prstGeom prst="rect">
            <a:avLst/>
          </a:prstGeom>
        </p:spPr>
      </p:pic>
      <p:sp>
        <p:nvSpPr>
          <p:cNvPr id="20" name="TextBox 19"/>
          <p:cNvSpPr txBox="1"/>
          <p:nvPr/>
        </p:nvSpPr>
        <p:spPr>
          <a:xfrm>
            <a:off x="3780815" y="2648300"/>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Customer Acquisition</a:t>
            </a:r>
          </a:p>
        </p:txBody>
      </p:sp>
      <p:pic>
        <p:nvPicPr>
          <p:cNvPr id="8" name="Picture 7"/>
          <p:cNvPicPr>
            <a:picLocks noChangeAspect="1"/>
          </p:cNvPicPr>
          <p:nvPr/>
        </p:nvPicPr>
        <p:blipFill>
          <a:blip r:embed="rId4" cstate="print"/>
          <a:stretch>
            <a:fillRect/>
          </a:stretch>
        </p:blipFill>
        <p:spPr>
          <a:xfrm>
            <a:off x="6164391" y="1327579"/>
            <a:ext cx="1152525" cy="1152525"/>
          </a:xfrm>
          <a:prstGeom prst="rect">
            <a:avLst/>
          </a:prstGeom>
        </p:spPr>
      </p:pic>
      <p:sp>
        <p:nvSpPr>
          <p:cNvPr id="22" name="TextBox 21"/>
          <p:cNvSpPr txBox="1"/>
          <p:nvPr/>
        </p:nvSpPr>
        <p:spPr>
          <a:xfrm>
            <a:off x="5849113" y="2648300"/>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Process Optimization</a:t>
            </a:r>
          </a:p>
        </p:txBody>
      </p:sp>
      <p:pic>
        <p:nvPicPr>
          <p:cNvPr id="9" name="Picture 8"/>
          <p:cNvPicPr>
            <a:picLocks noChangeAspect="1"/>
          </p:cNvPicPr>
          <p:nvPr/>
        </p:nvPicPr>
        <p:blipFill>
          <a:blip r:embed="rId5" cstate="print"/>
          <a:stretch>
            <a:fillRect/>
          </a:stretch>
        </p:blipFill>
        <p:spPr>
          <a:xfrm>
            <a:off x="8414022" y="1327579"/>
            <a:ext cx="866775" cy="1219200"/>
          </a:xfrm>
          <a:prstGeom prst="rect">
            <a:avLst/>
          </a:prstGeom>
        </p:spPr>
      </p:pic>
      <p:sp>
        <p:nvSpPr>
          <p:cNvPr id="34" name="TextBox 33"/>
          <p:cNvSpPr txBox="1"/>
          <p:nvPr/>
        </p:nvSpPr>
        <p:spPr>
          <a:xfrm>
            <a:off x="7917411" y="2652254"/>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New Product Development</a:t>
            </a:r>
          </a:p>
        </p:txBody>
      </p:sp>
      <p:pic>
        <p:nvPicPr>
          <p:cNvPr id="10" name="Picture 9"/>
          <p:cNvPicPr>
            <a:picLocks noChangeAspect="1"/>
          </p:cNvPicPr>
          <p:nvPr/>
        </p:nvPicPr>
        <p:blipFill>
          <a:blip r:embed="rId6" cstate="print"/>
          <a:stretch>
            <a:fillRect/>
          </a:stretch>
        </p:blipFill>
        <p:spPr>
          <a:xfrm>
            <a:off x="1984932" y="3696858"/>
            <a:ext cx="1228725" cy="1228725"/>
          </a:xfrm>
          <a:prstGeom prst="rect">
            <a:avLst/>
          </a:prstGeom>
        </p:spPr>
      </p:pic>
      <p:sp>
        <p:nvSpPr>
          <p:cNvPr id="35" name="TextBox 34"/>
          <p:cNvSpPr txBox="1"/>
          <p:nvPr/>
        </p:nvSpPr>
        <p:spPr>
          <a:xfrm>
            <a:off x="1711736" y="4925583"/>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Balance Sheet Management </a:t>
            </a:r>
          </a:p>
        </p:txBody>
      </p:sp>
      <p:sp>
        <p:nvSpPr>
          <p:cNvPr id="36" name="TextBox 35"/>
          <p:cNvSpPr txBox="1"/>
          <p:nvPr/>
        </p:nvSpPr>
        <p:spPr>
          <a:xfrm>
            <a:off x="3768012" y="4925583"/>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Information Security</a:t>
            </a:r>
          </a:p>
        </p:txBody>
      </p:sp>
      <p:sp>
        <p:nvSpPr>
          <p:cNvPr id="13" name="AutoShape 2" descr="Image result for security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7" cstate="print"/>
          <a:stretch>
            <a:fillRect/>
          </a:stretch>
        </p:blipFill>
        <p:spPr>
          <a:xfrm>
            <a:off x="4062755" y="3571295"/>
            <a:ext cx="1181100" cy="1181100"/>
          </a:xfrm>
          <a:prstGeom prst="rect">
            <a:avLst/>
          </a:prstGeom>
        </p:spPr>
      </p:pic>
      <p:pic>
        <p:nvPicPr>
          <p:cNvPr id="15" name="Picture 14"/>
          <p:cNvPicPr>
            <a:picLocks noChangeAspect="1"/>
          </p:cNvPicPr>
          <p:nvPr/>
        </p:nvPicPr>
        <p:blipFill>
          <a:blip r:embed="rId8" cstate="print"/>
          <a:stretch>
            <a:fillRect/>
          </a:stretch>
        </p:blipFill>
        <p:spPr>
          <a:xfrm>
            <a:off x="6164391" y="3585582"/>
            <a:ext cx="1143000" cy="1152525"/>
          </a:xfrm>
          <a:prstGeom prst="rect">
            <a:avLst/>
          </a:prstGeom>
        </p:spPr>
      </p:pic>
      <p:sp>
        <p:nvSpPr>
          <p:cNvPr id="37" name="TextBox 36"/>
          <p:cNvSpPr txBox="1"/>
          <p:nvPr/>
        </p:nvSpPr>
        <p:spPr>
          <a:xfrm>
            <a:off x="5861941" y="4925581"/>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Program Compliance</a:t>
            </a:r>
          </a:p>
        </p:txBody>
      </p:sp>
      <p:pic>
        <p:nvPicPr>
          <p:cNvPr id="17" name="Picture 16"/>
          <p:cNvPicPr>
            <a:picLocks noChangeAspect="1"/>
          </p:cNvPicPr>
          <p:nvPr/>
        </p:nvPicPr>
        <p:blipFill>
          <a:blip r:embed="rId9" cstate="print"/>
          <a:stretch>
            <a:fillRect/>
          </a:stretch>
        </p:blipFill>
        <p:spPr>
          <a:xfrm>
            <a:off x="8266385" y="3510791"/>
            <a:ext cx="1162050" cy="1162050"/>
          </a:xfrm>
          <a:prstGeom prst="rect">
            <a:avLst/>
          </a:prstGeom>
        </p:spPr>
      </p:pic>
      <p:sp>
        <p:nvSpPr>
          <p:cNvPr id="38" name="TextBox 37"/>
          <p:cNvSpPr txBox="1"/>
          <p:nvPr/>
        </p:nvSpPr>
        <p:spPr>
          <a:xfrm>
            <a:off x="7955870" y="4925581"/>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Customer Experience</a:t>
            </a:r>
          </a:p>
        </p:txBody>
      </p:sp>
    </p:spTree>
    <p:extLst>
      <p:ext uri="{BB962C8B-B14F-4D97-AF65-F5344CB8AC3E}">
        <p14:creationId xmlns:p14="http://schemas.microsoft.com/office/powerpoint/2010/main" xmlns="" val="26737869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ppt_x"/>
                                          </p:val>
                                        </p:tav>
                                        <p:tav tm="100000">
                                          <p:val>
                                            <p:strVal val="#ppt_x"/>
                                          </p:val>
                                        </p:tav>
                                      </p:tavLst>
                                    </p:anim>
                                    <p:anim calcmode="lin" valueType="num">
                                      <p:cBhvr additive="base">
                                        <p:cTn id="78" dur="500" fill="hold"/>
                                        <p:tgtEl>
                                          <p:spTgt spid="3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dirty="0" smtClean="0"/>
              <a:t>What kind of road blocks do we often hear?</a:t>
            </a:r>
            <a:endParaRPr lang="en-US" dirty="0"/>
          </a:p>
        </p:txBody>
      </p:sp>
      <p:pic>
        <p:nvPicPr>
          <p:cNvPr id="10" name="Picture 9"/>
          <p:cNvPicPr>
            <a:picLocks noChangeAspect="1"/>
          </p:cNvPicPr>
          <p:nvPr/>
        </p:nvPicPr>
        <p:blipFill>
          <a:blip r:embed="rId2" cstate="print"/>
          <a:stretch>
            <a:fillRect/>
          </a:stretch>
        </p:blipFill>
        <p:spPr>
          <a:xfrm>
            <a:off x="532841" y="1468230"/>
            <a:ext cx="2133600" cy="2095500"/>
          </a:xfrm>
          <a:prstGeom prst="rect">
            <a:avLst/>
          </a:prstGeom>
        </p:spPr>
      </p:pic>
      <p:sp>
        <p:nvSpPr>
          <p:cNvPr id="17" name="TextBox 16"/>
          <p:cNvSpPr txBox="1"/>
          <p:nvPr/>
        </p:nvSpPr>
        <p:spPr>
          <a:xfrm>
            <a:off x="433781" y="3544824"/>
            <a:ext cx="2331720" cy="466344"/>
          </a:xfrm>
          <a:prstGeom prst="rect">
            <a:avLst/>
          </a:prstGeom>
          <a:ln>
            <a:noFill/>
          </a:ln>
        </p:spPr>
        <p:txBody>
          <a:bodyPr vert="horz" wrap="square" lIns="91440" tIns="91440" rIns="91440" bIns="91440" numCol="1" rtlCol="0" anchor="t">
            <a:noAutofit/>
          </a:bodyPr>
          <a:lstStyle/>
          <a:p>
            <a:pPr algn="ctr"/>
            <a:r>
              <a:rPr lang="en-US" sz="2800" dirty="0" smtClean="0">
                <a:solidFill>
                  <a:schemeClr val="bg1"/>
                </a:solidFill>
                <a:latin typeface="Segoe UI" pitchFamily="34" charset="0"/>
                <a:ea typeface="Segoe UI" pitchFamily="34" charset="0"/>
                <a:cs typeface="Segoe UI" pitchFamily="34" charset="0"/>
              </a:rPr>
              <a:t>I’m Comfortable!</a:t>
            </a:r>
          </a:p>
        </p:txBody>
      </p:sp>
      <p:pic>
        <p:nvPicPr>
          <p:cNvPr id="11" name="Picture 10"/>
          <p:cNvPicPr>
            <a:picLocks noChangeAspect="1"/>
          </p:cNvPicPr>
          <p:nvPr/>
        </p:nvPicPr>
        <p:blipFill>
          <a:blip r:embed="rId3" cstate="print"/>
          <a:stretch>
            <a:fillRect/>
          </a:stretch>
        </p:blipFill>
        <p:spPr>
          <a:xfrm>
            <a:off x="3300806" y="1361694"/>
            <a:ext cx="2613254" cy="2305812"/>
          </a:xfrm>
          <a:prstGeom prst="rect">
            <a:avLst/>
          </a:prstGeom>
        </p:spPr>
      </p:pic>
      <p:sp>
        <p:nvSpPr>
          <p:cNvPr id="18" name="TextBox 17"/>
          <p:cNvSpPr txBox="1"/>
          <p:nvPr/>
        </p:nvSpPr>
        <p:spPr>
          <a:xfrm>
            <a:off x="3441573" y="3539490"/>
            <a:ext cx="2331720" cy="466344"/>
          </a:xfrm>
          <a:prstGeom prst="rect">
            <a:avLst/>
          </a:prstGeom>
          <a:ln>
            <a:noFill/>
          </a:ln>
        </p:spPr>
        <p:txBody>
          <a:bodyPr vert="horz" wrap="square" lIns="91440" tIns="91440" rIns="91440" bIns="91440" numCol="1" rtlCol="0" anchor="t">
            <a:noAutofit/>
          </a:bodyPr>
          <a:lstStyle/>
          <a:p>
            <a:pPr algn="ctr"/>
            <a:r>
              <a:rPr lang="en-US" sz="2800" dirty="0" smtClean="0">
                <a:solidFill>
                  <a:schemeClr val="bg1"/>
                </a:solidFill>
                <a:latin typeface="Segoe UI" pitchFamily="34" charset="0"/>
                <a:ea typeface="Segoe UI" pitchFamily="34" charset="0"/>
                <a:cs typeface="Segoe UI" pitchFamily="34" charset="0"/>
              </a:rPr>
              <a:t>I don’t like to Change!</a:t>
            </a:r>
          </a:p>
        </p:txBody>
      </p:sp>
      <p:pic>
        <p:nvPicPr>
          <p:cNvPr id="19" name="Picture 18"/>
          <p:cNvPicPr>
            <a:picLocks noChangeAspect="1"/>
          </p:cNvPicPr>
          <p:nvPr/>
        </p:nvPicPr>
        <p:blipFill>
          <a:blip r:embed="rId4" cstate="print"/>
          <a:stretch>
            <a:fillRect/>
          </a:stretch>
        </p:blipFill>
        <p:spPr>
          <a:xfrm>
            <a:off x="6548425" y="1468230"/>
            <a:ext cx="2114550" cy="2094120"/>
          </a:xfrm>
          <a:prstGeom prst="rect">
            <a:avLst/>
          </a:prstGeom>
        </p:spPr>
      </p:pic>
      <p:sp>
        <p:nvSpPr>
          <p:cNvPr id="20" name="TextBox 19"/>
          <p:cNvSpPr txBox="1"/>
          <p:nvPr/>
        </p:nvSpPr>
        <p:spPr>
          <a:xfrm>
            <a:off x="6407658" y="3539490"/>
            <a:ext cx="2331720" cy="466344"/>
          </a:xfrm>
          <a:prstGeom prst="rect">
            <a:avLst/>
          </a:prstGeom>
          <a:ln>
            <a:noFill/>
          </a:ln>
        </p:spPr>
        <p:txBody>
          <a:bodyPr vert="horz" wrap="square" lIns="91440" tIns="91440" rIns="91440" bIns="91440" numCol="1" rtlCol="0" anchor="t">
            <a:noAutofit/>
          </a:bodyPr>
          <a:lstStyle/>
          <a:p>
            <a:pPr algn="ctr"/>
            <a:r>
              <a:rPr lang="en-US" sz="2800" dirty="0" smtClean="0">
                <a:solidFill>
                  <a:schemeClr val="bg1"/>
                </a:solidFill>
                <a:latin typeface="Segoe UI" pitchFamily="34" charset="0"/>
                <a:ea typeface="Segoe UI" pitchFamily="34" charset="0"/>
                <a:cs typeface="Segoe UI" pitchFamily="34" charset="0"/>
              </a:rPr>
              <a:t>But my way is SPECIAL!</a:t>
            </a:r>
          </a:p>
        </p:txBody>
      </p:sp>
      <p:pic>
        <p:nvPicPr>
          <p:cNvPr id="21" name="Picture 20"/>
          <p:cNvPicPr>
            <a:picLocks noChangeAspect="1"/>
          </p:cNvPicPr>
          <p:nvPr/>
        </p:nvPicPr>
        <p:blipFill>
          <a:blip r:embed="rId5" cstate="print">
            <a:duotone>
              <a:schemeClr val="accent3">
                <a:shade val="45000"/>
                <a:satMod val="135000"/>
              </a:schemeClr>
              <a:prstClr val="white"/>
            </a:duotone>
          </a:blip>
          <a:stretch>
            <a:fillRect/>
          </a:stretch>
        </p:blipFill>
        <p:spPr>
          <a:xfrm>
            <a:off x="9373743" y="1490662"/>
            <a:ext cx="1704975" cy="2047875"/>
          </a:xfrm>
          <a:prstGeom prst="rect">
            <a:avLst/>
          </a:prstGeom>
        </p:spPr>
      </p:pic>
      <p:sp>
        <p:nvSpPr>
          <p:cNvPr id="22" name="TextBox 21"/>
          <p:cNvSpPr txBox="1"/>
          <p:nvPr/>
        </p:nvSpPr>
        <p:spPr>
          <a:xfrm>
            <a:off x="9232976" y="3539490"/>
            <a:ext cx="2331720" cy="466344"/>
          </a:xfrm>
          <a:prstGeom prst="rect">
            <a:avLst/>
          </a:prstGeom>
          <a:ln>
            <a:noFill/>
          </a:ln>
        </p:spPr>
        <p:txBody>
          <a:bodyPr vert="horz" wrap="square" lIns="91440" tIns="91440" rIns="91440" bIns="91440" numCol="1" rtlCol="0" anchor="t">
            <a:noAutofit/>
          </a:bodyPr>
          <a:lstStyle/>
          <a:p>
            <a:pPr algn="ctr"/>
            <a:r>
              <a:rPr lang="en-US" sz="2800" dirty="0" smtClean="0">
                <a:solidFill>
                  <a:schemeClr val="bg1"/>
                </a:solidFill>
                <a:latin typeface="Segoe UI" pitchFamily="34" charset="0"/>
                <a:ea typeface="Segoe UI" pitchFamily="34" charset="0"/>
                <a:cs typeface="Segoe UI" pitchFamily="34" charset="0"/>
              </a:rPr>
              <a:t>I don’t understand how it works</a:t>
            </a:r>
          </a:p>
        </p:txBody>
      </p:sp>
    </p:spTree>
    <p:extLst>
      <p:ext uri="{BB962C8B-B14F-4D97-AF65-F5344CB8AC3E}">
        <p14:creationId xmlns:p14="http://schemas.microsoft.com/office/powerpoint/2010/main" xmlns="" val="422920758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r>
              <a:rPr lang="en-US" dirty="0" smtClean="0"/>
              <a:t>What if a CDFI created a modern platform to help me automate?</a:t>
            </a:r>
            <a:endParaRPr lang="en-US" dirty="0"/>
          </a:p>
        </p:txBody>
      </p:sp>
      <p:pic>
        <p:nvPicPr>
          <p:cNvPr id="5" name="Picture 4"/>
          <p:cNvPicPr>
            <a:picLocks noChangeAspect="1"/>
          </p:cNvPicPr>
          <p:nvPr/>
        </p:nvPicPr>
        <p:blipFill>
          <a:blip r:embed="rId2" cstate="print"/>
          <a:stretch>
            <a:fillRect/>
          </a:stretch>
        </p:blipFill>
        <p:spPr>
          <a:xfrm>
            <a:off x="598362" y="1664782"/>
            <a:ext cx="2000250" cy="1924050"/>
          </a:xfrm>
          <a:prstGeom prst="rect">
            <a:avLst/>
          </a:prstGeom>
        </p:spPr>
      </p:pic>
      <p:sp>
        <p:nvSpPr>
          <p:cNvPr id="14" name="TextBox 13"/>
          <p:cNvSpPr txBox="1"/>
          <p:nvPr/>
        </p:nvSpPr>
        <p:spPr>
          <a:xfrm>
            <a:off x="416828" y="3821623"/>
            <a:ext cx="2331720" cy="466344"/>
          </a:xfrm>
          <a:prstGeom prst="rect">
            <a:avLst/>
          </a:prstGeom>
          <a:ln>
            <a:noFill/>
          </a:ln>
        </p:spPr>
        <p:txBody>
          <a:bodyPr vert="horz" wrap="square" lIns="91440" tIns="91440" rIns="91440" bIns="91440" numCol="1" rtlCol="0" anchor="t">
            <a:noAutofit/>
          </a:bodyPr>
          <a:lstStyle/>
          <a:p>
            <a:pPr algn="ctr"/>
            <a:r>
              <a:rPr lang="en-US" sz="2800" dirty="0" smtClean="0">
                <a:solidFill>
                  <a:schemeClr val="bg1"/>
                </a:solidFill>
                <a:latin typeface="Segoe UI" pitchFamily="34" charset="0"/>
                <a:ea typeface="Segoe UI" pitchFamily="34" charset="0"/>
                <a:cs typeface="Segoe UI" pitchFamily="34" charset="0"/>
              </a:rPr>
              <a:t>Good News!</a:t>
            </a:r>
          </a:p>
        </p:txBody>
      </p:sp>
      <p:pic>
        <p:nvPicPr>
          <p:cNvPr id="18" name="Picture 2" descr="image0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3875" y="2010240"/>
            <a:ext cx="5340825" cy="17409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9" name="TextBox 18"/>
          <p:cNvSpPr txBox="1"/>
          <p:nvPr/>
        </p:nvSpPr>
        <p:spPr>
          <a:xfrm>
            <a:off x="4699392" y="3821623"/>
            <a:ext cx="2829789" cy="915518"/>
          </a:xfrm>
          <a:prstGeom prst="rect">
            <a:avLst/>
          </a:prstGeom>
          <a:ln>
            <a:noFill/>
          </a:ln>
        </p:spPr>
        <p:txBody>
          <a:bodyPr vert="horz" wrap="square" lIns="91440" tIns="91440" rIns="91440" bIns="91440" numCol="1" rtlCol="0" anchor="t">
            <a:noAutofit/>
          </a:bodyPr>
          <a:lstStyle/>
          <a:p>
            <a:pPr algn="ctr"/>
            <a:r>
              <a:rPr lang="en-US" sz="2800" dirty="0" smtClean="0">
                <a:solidFill>
                  <a:schemeClr val="bg1"/>
                </a:solidFill>
                <a:latin typeface="Segoe UI" pitchFamily="34" charset="0"/>
                <a:ea typeface="Segoe UI" pitchFamily="34" charset="0"/>
                <a:cs typeface="Segoe UI" pitchFamily="34" charset="0"/>
              </a:rPr>
              <a:t>We did!</a:t>
            </a:r>
          </a:p>
        </p:txBody>
      </p:sp>
      <p:pic>
        <p:nvPicPr>
          <p:cNvPr id="3" name="Picture 2"/>
          <p:cNvPicPr>
            <a:picLocks noChangeAspect="1"/>
          </p:cNvPicPr>
          <p:nvPr/>
        </p:nvPicPr>
        <p:blipFill>
          <a:blip r:embed="rId4" cstate="print"/>
          <a:stretch>
            <a:fillRect/>
          </a:stretch>
        </p:blipFill>
        <p:spPr>
          <a:xfrm>
            <a:off x="9480025" y="2202373"/>
            <a:ext cx="2009775" cy="1619250"/>
          </a:xfrm>
          <a:prstGeom prst="rect">
            <a:avLst/>
          </a:prstGeom>
        </p:spPr>
      </p:pic>
      <p:sp>
        <p:nvSpPr>
          <p:cNvPr id="21" name="TextBox 20"/>
          <p:cNvSpPr txBox="1"/>
          <p:nvPr/>
        </p:nvSpPr>
        <p:spPr>
          <a:xfrm>
            <a:off x="9070017" y="3821623"/>
            <a:ext cx="2829789" cy="915518"/>
          </a:xfrm>
          <a:prstGeom prst="rect">
            <a:avLst/>
          </a:prstGeom>
          <a:ln>
            <a:noFill/>
          </a:ln>
        </p:spPr>
        <p:txBody>
          <a:bodyPr vert="horz" wrap="square" lIns="91440" tIns="91440" rIns="91440" bIns="91440" numCol="1" rtlCol="0" anchor="t">
            <a:noAutofit/>
          </a:bodyPr>
          <a:lstStyle/>
          <a:p>
            <a:pPr algn="ctr"/>
            <a:r>
              <a:rPr lang="en-US" sz="2800" dirty="0" smtClean="0">
                <a:solidFill>
                  <a:schemeClr val="bg1"/>
                </a:solidFill>
                <a:latin typeface="Segoe UI" pitchFamily="34" charset="0"/>
                <a:ea typeface="Segoe UI" pitchFamily="34" charset="0"/>
                <a:cs typeface="Segoe UI" pitchFamily="34" charset="0"/>
              </a:rPr>
              <a:t>But how?</a:t>
            </a:r>
          </a:p>
        </p:txBody>
      </p:sp>
    </p:spTree>
    <p:extLst>
      <p:ext uri="{BB962C8B-B14F-4D97-AF65-F5344CB8AC3E}">
        <p14:creationId xmlns:p14="http://schemas.microsoft.com/office/powerpoint/2010/main" xmlns="" val="9592463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dirty="0" smtClean="0"/>
              <a:t>How did we create this?</a:t>
            </a:r>
            <a:endParaRPr lang="en-US" dirty="0"/>
          </a:p>
        </p:txBody>
      </p:sp>
      <p:sp>
        <p:nvSpPr>
          <p:cNvPr id="15" name="Rectangle 3"/>
          <p:cNvSpPr txBox="1">
            <a:spLocks noChangeArrowheads="1"/>
          </p:cNvSpPr>
          <p:nvPr/>
        </p:nvSpPr>
        <p:spPr>
          <a:xfrm>
            <a:off x="1780032" y="5257419"/>
            <a:ext cx="8001000" cy="38100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0000"/>
                    <a:lumOff val="1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0000"/>
                    <a:lumOff val="1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0000"/>
                    <a:lumOff val="1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smtClean="0">
              <a:solidFill>
                <a:schemeClr val="bg1"/>
              </a:solidFill>
            </a:endParaRPr>
          </a:p>
          <a:p>
            <a:pPr marL="285750" indent="-285750"/>
            <a:endParaRPr lang="en-US" sz="2000" smtClean="0">
              <a:solidFill>
                <a:schemeClr val="bg1"/>
              </a:solidFill>
            </a:endParaRPr>
          </a:p>
          <a:p>
            <a:pPr marL="285750" indent="-285750"/>
            <a:endParaRPr lang="en-US" sz="2000" smtClean="0">
              <a:solidFill>
                <a:schemeClr val="bg1"/>
              </a:solidFill>
            </a:endParaRPr>
          </a:p>
          <a:p>
            <a:pPr marL="285750" indent="-285750"/>
            <a:endParaRPr lang="en-US" sz="2000" smtClean="0">
              <a:solidFill>
                <a:schemeClr val="bg1"/>
              </a:solidFill>
            </a:endParaRPr>
          </a:p>
          <a:p>
            <a:pPr marL="285750" indent="-285750"/>
            <a:endParaRPr lang="en-US" sz="2000" smtClean="0">
              <a:solidFill>
                <a:schemeClr val="bg1"/>
              </a:solidFill>
            </a:endParaRPr>
          </a:p>
          <a:p>
            <a:pPr marL="285750" indent="-285750"/>
            <a:endParaRPr lang="en-US" sz="2000" smtClean="0">
              <a:solidFill>
                <a:schemeClr val="bg1"/>
              </a:solidFill>
            </a:endParaRPr>
          </a:p>
          <a:p>
            <a:pPr marL="285750" indent="-285750"/>
            <a:endParaRPr lang="en-US" sz="2000" smtClean="0">
              <a:solidFill>
                <a:schemeClr val="bg1"/>
              </a:solidFill>
            </a:endParaRPr>
          </a:p>
          <a:p>
            <a:pPr marL="285750" indent="-285750"/>
            <a:endParaRPr lang="en-US" sz="2000" smtClean="0">
              <a:solidFill>
                <a:schemeClr val="bg1"/>
              </a:solidFill>
            </a:endParaRPr>
          </a:p>
          <a:p>
            <a:pPr marL="285750" indent="-285750"/>
            <a:endParaRPr lang="en-US" sz="2000" smtClean="0">
              <a:solidFill>
                <a:schemeClr val="bg1"/>
              </a:solidFill>
            </a:endParaRPr>
          </a:p>
          <a:p>
            <a:pPr marL="285750" indent="-285750"/>
            <a:endParaRPr lang="en-US" sz="2000" smtClean="0">
              <a:solidFill>
                <a:schemeClr val="bg1"/>
              </a:solidFill>
            </a:endParaRPr>
          </a:p>
          <a:p>
            <a:pPr marL="285750" indent="-285750"/>
            <a:endParaRPr lang="en-US" sz="2000" smtClean="0">
              <a:solidFill>
                <a:schemeClr val="bg1"/>
              </a:solidFill>
            </a:endParaRPr>
          </a:p>
          <a:p>
            <a:pPr marL="342900" lvl="1" indent="0">
              <a:buFont typeface="Arial" panose="020B0604020202020204" pitchFamily="34" charset="0"/>
              <a:buNone/>
            </a:pPr>
            <a:endParaRPr lang="en-US" sz="1800" smtClean="0">
              <a:solidFill>
                <a:schemeClr val="bg1"/>
              </a:solidFill>
            </a:endParaRPr>
          </a:p>
          <a:p>
            <a:pPr marL="0" indent="0">
              <a:buFont typeface="Arial" panose="020B0604020202020204" pitchFamily="34" charset="0"/>
              <a:buNone/>
            </a:pPr>
            <a:endParaRPr lang="en-US" sz="2000" smtClean="0">
              <a:solidFill>
                <a:schemeClr val="bg1"/>
              </a:solidFill>
              <a:latin typeface="Verdana"/>
              <a:cs typeface="Verdana"/>
            </a:endParaRPr>
          </a:p>
          <a:p>
            <a:pPr marL="628650" lvl="1" indent="-285750"/>
            <a:endParaRPr lang="en-US" sz="1800" dirty="0">
              <a:solidFill>
                <a:schemeClr val="bg1"/>
              </a:solidFill>
            </a:endParaRPr>
          </a:p>
        </p:txBody>
      </p:sp>
      <p:pic>
        <p:nvPicPr>
          <p:cNvPr id="16" name="Picture 15"/>
          <p:cNvPicPr>
            <a:picLocks noChangeAspect="1"/>
          </p:cNvPicPr>
          <p:nvPr/>
        </p:nvPicPr>
        <p:blipFill>
          <a:blip r:embed="rId2" cstate="print"/>
          <a:stretch>
            <a:fillRect/>
          </a:stretch>
        </p:blipFill>
        <p:spPr>
          <a:xfrm>
            <a:off x="2199132" y="1333119"/>
            <a:ext cx="1524000" cy="1524000"/>
          </a:xfrm>
          <a:prstGeom prst="rect">
            <a:avLst/>
          </a:prstGeom>
        </p:spPr>
      </p:pic>
      <p:sp>
        <p:nvSpPr>
          <p:cNvPr id="23" name="Content Placeholder 2"/>
          <p:cNvSpPr txBox="1">
            <a:spLocks/>
          </p:cNvSpPr>
          <p:nvPr/>
        </p:nvSpPr>
        <p:spPr bwMode="auto">
          <a:xfrm>
            <a:off x="1551432" y="2780919"/>
            <a:ext cx="2819400" cy="45720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buFont typeface="Wingdings" charset="2"/>
              <a:buNone/>
            </a:pPr>
            <a:r>
              <a:rPr lang="en-US" sz="1600" kern="0" dirty="0">
                <a:solidFill>
                  <a:schemeClr val="bg1"/>
                </a:solidFill>
                <a:latin typeface="Verdana" panose="020B0604030504040204" pitchFamily="34" charset="0"/>
                <a:ea typeface="Verdana" panose="020B0604030504040204" pitchFamily="34" charset="0"/>
                <a:cs typeface="Verdana" panose="020B0604030504040204" pitchFamily="34" charset="0"/>
              </a:rPr>
              <a:t>Dealt with the naysayers</a:t>
            </a:r>
          </a:p>
          <a:p>
            <a:pPr>
              <a:buFont typeface="Wingdings" charset="2"/>
              <a:buNone/>
            </a:pPr>
            <a:endParaRPr lang="en-US" sz="1600" kern="0" dirty="0">
              <a:solidFill>
                <a:schemeClr val="bg1"/>
              </a:solidFill>
            </a:endParaRPr>
          </a:p>
          <a:p>
            <a:pP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p:txBody>
      </p:sp>
      <p:pic>
        <p:nvPicPr>
          <p:cNvPr id="24" name="Picture 23"/>
          <p:cNvPicPr>
            <a:picLocks noChangeAspect="1"/>
          </p:cNvPicPr>
          <p:nvPr/>
        </p:nvPicPr>
        <p:blipFill>
          <a:blip r:embed="rId3" cstate="print"/>
          <a:stretch>
            <a:fillRect/>
          </a:stretch>
        </p:blipFill>
        <p:spPr>
          <a:xfrm>
            <a:off x="7952232" y="1333119"/>
            <a:ext cx="1257300" cy="1257300"/>
          </a:xfrm>
          <a:prstGeom prst="rect">
            <a:avLst/>
          </a:prstGeom>
        </p:spPr>
      </p:pic>
      <p:sp>
        <p:nvSpPr>
          <p:cNvPr id="25" name="Content Placeholder 2"/>
          <p:cNvSpPr txBox="1">
            <a:spLocks/>
          </p:cNvSpPr>
          <p:nvPr/>
        </p:nvSpPr>
        <p:spPr bwMode="auto">
          <a:xfrm>
            <a:off x="7275957" y="2780919"/>
            <a:ext cx="2809875" cy="45720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buFont typeface="Wingdings" charset="2"/>
              <a:buNone/>
            </a:pPr>
            <a:r>
              <a:rPr lang="en-US" sz="1600" kern="0" dirty="0">
                <a:solidFill>
                  <a:schemeClr val="bg1"/>
                </a:solidFill>
                <a:latin typeface="Verdana" panose="020B0604030504040204" pitchFamily="34" charset="0"/>
                <a:ea typeface="Verdana" panose="020B0604030504040204" pitchFamily="34" charset="0"/>
                <a:cs typeface="Verdana" panose="020B0604030504040204" pitchFamily="34" charset="0"/>
              </a:rPr>
              <a:t>Hired the right resources</a:t>
            </a:r>
          </a:p>
          <a:p>
            <a:pPr>
              <a:buFont typeface="Wingdings" charset="2"/>
              <a:buNone/>
            </a:pPr>
            <a:endParaRPr lang="en-US" sz="1600" kern="0" dirty="0">
              <a:solidFill>
                <a:schemeClr val="bg1"/>
              </a:solidFill>
            </a:endParaRPr>
          </a:p>
          <a:p>
            <a:pP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p:txBody>
      </p:sp>
      <p:pic>
        <p:nvPicPr>
          <p:cNvPr id="26" name="Picture 25"/>
          <p:cNvPicPr>
            <a:picLocks noChangeAspect="1"/>
          </p:cNvPicPr>
          <p:nvPr/>
        </p:nvPicPr>
        <p:blipFill>
          <a:blip r:embed="rId4" cstate="print">
            <a:duotone>
              <a:schemeClr val="bg2">
                <a:shade val="45000"/>
                <a:satMod val="135000"/>
              </a:schemeClr>
              <a:prstClr val="white"/>
            </a:duotone>
          </a:blip>
          <a:stretch>
            <a:fillRect/>
          </a:stretch>
        </p:blipFill>
        <p:spPr>
          <a:xfrm>
            <a:off x="4970907" y="1397215"/>
            <a:ext cx="1619250" cy="1227710"/>
          </a:xfrm>
          <a:prstGeom prst="rect">
            <a:avLst/>
          </a:prstGeom>
        </p:spPr>
      </p:pic>
      <p:sp>
        <p:nvSpPr>
          <p:cNvPr id="27" name="Content Placeholder 2"/>
          <p:cNvSpPr txBox="1">
            <a:spLocks/>
          </p:cNvSpPr>
          <p:nvPr/>
        </p:nvSpPr>
        <p:spPr bwMode="auto">
          <a:xfrm>
            <a:off x="4787550" y="2775887"/>
            <a:ext cx="2097882" cy="45720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buFont typeface="Wingdings" charset="2"/>
              <a:buNone/>
            </a:pPr>
            <a:r>
              <a:rPr lang="en-US" sz="1600" kern="0" dirty="0">
                <a:solidFill>
                  <a:schemeClr val="bg1"/>
                </a:solidFill>
                <a:latin typeface="Verdana" panose="020B0604030504040204" pitchFamily="34" charset="0"/>
                <a:ea typeface="Verdana" panose="020B0604030504040204" pitchFamily="34" charset="0"/>
                <a:cs typeface="Verdana" panose="020B0604030504040204" pitchFamily="34" charset="0"/>
              </a:rPr>
              <a:t>Raised the capital</a:t>
            </a:r>
          </a:p>
          <a:p>
            <a:pPr>
              <a:buFont typeface="Wingdings" charset="2"/>
              <a:buNone/>
            </a:pPr>
            <a:endParaRPr lang="en-US" sz="1600" kern="0" dirty="0">
              <a:solidFill>
                <a:schemeClr val="bg1"/>
              </a:solidFill>
            </a:endParaRPr>
          </a:p>
          <a:p>
            <a:pP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p:txBody>
      </p:sp>
      <p:pic>
        <p:nvPicPr>
          <p:cNvPr id="28" name="Picture 27"/>
          <p:cNvPicPr>
            <a:picLocks noChangeAspect="1"/>
          </p:cNvPicPr>
          <p:nvPr/>
        </p:nvPicPr>
        <p:blipFill>
          <a:blip r:embed="rId5" cstate="print">
            <a:duotone>
              <a:schemeClr val="bg2">
                <a:shade val="45000"/>
                <a:satMod val="135000"/>
              </a:schemeClr>
              <a:prstClr val="white"/>
            </a:duotone>
          </a:blip>
          <a:stretch>
            <a:fillRect/>
          </a:stretch>
        </p:blipFill>
        <p:spPr>
          <a:xfrm>
            <a:off x="2163414" y="3277657"/>
            <a:ext cx="1595437" cy="1616900"/>
          </a:xfrm>
          <a:prstGeom prst="rect">
            <a:avLst/>
          </a:prstGeom>
        </p:spPr>
      </p:pic>
      <p:sp>
        <p:nvSpPr>
          <p:cNvPr id="29" name="Content Placeholder 2"/>
          <p:cNvSpPr txBox="1">
            <a:spLocks/>
          </p:cNvSpPr>
          <p:nvPr/>
        </p:nvSpPr>
        <p:spPr bwMode="auto">
          <a:xfrm>
            <a:off x="1759791" y="4934095"/>
            <a:ext cx="2402681" cy="45720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buFont typeface="Wingdings" charset="2"/>
              <a:buNone/>
            </a:pPr>
            <a:r>
              <a:rPr lang="en-US" sz="1600" kern="0" dirty="0">
                <a:solidFill>
                  <a:schemeClr val="bg1"/>
                </a:solidFill>
                <a:latin typeface="Verdana" panose="020B0604030504040204" pitchFamily="34" charset="0"/>
                <a:ea typeface="Verdana" panose="020B0604030504040204" pitchFamily="34" charset="0"/>
                <a:cs typeface="Verdana" panose="020B0604030504040204" pitchFamily="34" charset="0"/>
              </a:rPr>
              <a:t>Managed the project / organizational change</a:t>
            </a:r>
          </a:p>
          <a:p>
            <a:pPr>
              <a:buFont typeface="Wingdings" charset="2"/>
              <a:buNone/>
            </a:pPr>
            <a:endParaRPr lang="en-US" sz="1600" kern="0" dirty="0">
              <a:solidFill>
                <a:schemeClr val="bg1"/>
              </a:solidFill>
            </a:endParaRPr>
          </a:p>
          <a:p>
            <a:pP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p:txBody>
      </p:sp>
      <p:sp>
        <p:nvSpPr>
          <p:cNvPr id="30" name="Content Placeholder 2"/>
          <p:cNvSpPr txBox="1">
            <a:spLocks/>
          </p:cNvSpPr>
          <p:nvPr/>
        </p:nvSpPr>
        <p:spPr bwMode="auto">
          <a:xfrm>
            <a:off x="4787550" y="4946006"/>
            <a:ext cx="2097882" cy="45720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buFont typeface="Wingdings" charset="2"/>
              <a:buNone/>
            </a:pPr>
            <a:r>
              <a:rPr lang="en-US" sz="16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Involved key staff</a:t>
            </a:r>
            <a:endParaRPr lang="en-US" sz="16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Font typeface="Wingdings" charset="2"/>
              <a:buNone/>
            </a:pPr>
            <a:endParaRPr lang="en-US" sz="1600" kern="0" dirty="0">
              <a:solidFill>
                <a:schemeClr val="bg1"/>
              </a:solidFill>
            </a:endParaRPr>
          </a:p>
          <a:p>
            <a:pP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p:txBody>
      </p:sp>
      <p:pic>
        <p:nvPicPr>
          <p:cNvPr id="31" name="Picture 30"/>
          <p:cNvPicPr>
            <a:picLocks noChangeAspect="1"/>
          </p:cNvPicPr>
          <p:nvPr/>
        </p:nvPicPr>
        <p:blipFill>
          <a:blip r:embed="rId6" cstate="print">
            <a:duotone>
              <a:schemeClr val="bg2">
                <a:shade val="45000"/>
                <a:satMod val="135000"/>
              </a:schemeClr>
              <a:prstClr val="white"/>
            </a:duotone>
          </a:blip>
          <a:stretch>
            <a:fillRect/>
          </a:stretch>
        </p:blipFill>
        <p:spPr>
          <a:xfrm>
            <a:off x="7837932" y="3454277"/>
            <a:ext cx="1485900" cy="1440280"/>
          </a:xfrm>
          <a:prstGeom prst="rect">
            <a:avLst/>
          </a:prstGeom>
        </p:spPr>
      </p:pic>
      <p:sp>
        <p:nvSpPr>
          <p:cNvPr id="32" name="Content Placeholder 2"/>
          <p:cNvSpPr txBox="1">
            <a:spLocks/>
          </p:cNvSpPr>
          <p:nvPr/>
        </p:nvSpPr>
        <p:spPr bwMode="auto">
          <a:xfrm>
            <a:off x="7795069" y="4942003"/>
            <a:ext cx="2174081" cy="45720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buFont typeface="Wingdings" charset="2"/>
              <a:buNone/>
            </a:pPr>
            <a:r>
              <a:rPr lang="en-US" sz="1600" kern="0" dirty="0">
                <a:solidFill>
                  <a:schemeClr val="bg1"/>
                </a:solidFill>
                <a:latin typeface="Verdana" panose="020B0604030504040204" pitchFamily="34" charset="0"/>
                <a:ea typeface="Verdana" panose="020B0604030504040204" pitchFamily="34" charset="0"/>
                <a:cs typeface="Verdana" panose="020B0604030504040204" pitchFamily="34" charset="0"/>
              </a:rPr>
              <a:t>Counted on change</a:t>
            </a:r>
          </a:p>
          <a:p>
            <a:pPr>
              <a:buFont typeface="Wingdings" charset="2"/>
              <a:buNone/>
            </a:pPr>
            <a:endParaRPr lang="en-US" sz="1600" kern="0" dirty="0">
              <a:solidFill>
                <a:schemeClr val="bg1"/>
              </a:solidFill>
            </a:endParaRPr>
          </a:p>
          <a:p>
            <a:pP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a:p>
            <a:pPr algn="ctr">
              <a:buFont typeface="Wingdings" charset="2"/>
              <a:buNone/>
            </a:pPr>
            <a:endParaRPr lang="en-US" sz="2200" kern="0" dirty="0">
              <a:solidFill>
                <a:schemeClr val="bg1"/>
              </a:solidFill>
            </a:endParaRPr>
          </a:p>
        </p:txBody>
      </p:sp>
      <p:pic>
        <p:nvPicPr>
          <p:cNvPr id="33" name="Picture 32"/>
          <p:cNvPicPr>
            <a:picLocks noChangeAspect="1"/>
          </p:cNvPicPr>
          <p:nvPr/>
        </p:nvPicPr>
        <p:blipFill>
          <a:blip r:embed="rId7" cstate="print"/>
          <a:stretch>
            <a:fillRect/>
          </a:stretch>
        </p:blipFill>
        <p:spPr>
          <a:xfrm>
            <a:off x="4856001" y="3168208"/>
            <a:ext cx="1799056" cy="1799056"/>
          </a:xfrm>
          <a:prstGeom prst="rect">
            <a:avLst/>
          </a:prstGeom>
        </p:spPr>
      </p:pic>
    </p:spTree>
    <p:extLst>
      <p:ext uri="{BB962C8B-B14F-4D97-AF65-F5344CB8AC3E}">
        <p14:creationId xmlns:p14="http://schemas.microsoft.com/office/powerpoint/2010/main" xmlns="" val="210837592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Our Solution</a:t>
            </a:r>
          </a:p>
        </p:txBody>
      </p:sp>
      <p:sp>
        <p:nvSpPr>
          <p:cNvPr id="6" name="TextBox 5"/>
          <p:cNvSpPr txBox="1"/>
          <p:nvPr/>
        </p:nvSpPr>
        <p:spPr>
          <a:xfrm>
            <a:off x="10299866" y="6519447"/>
            <a:ext cx="368134" cy="584775"/>
          </a:xfrm>
          <a:prstGeom prst="rect">
            <a:avLst/>
          </a:prstGeom>
          <a:noFill/>
        </p:spPr>
        <p:txBody>
          <a:bodyPr wrap="square" rtlCol="0">
            <a:spAutoFit/>
          </a:bodyPr>
          <a:lstStyle/>
          <a:p>
            <a:fld id="{F0DE6362-16E4-4527-AAA3-EAEDD6573ECC}" type="slidenum">
              <a:rPr lang="en-US" sz="1600"/>
              <a:pPr/>
              <a:t>17</a:t>
            </a:fld>
            <a:endParaRPr lang="en-US" sz="1800" dirty="0"/>
          </a:p>
        </p:txBody>
      </p:sp>
      <p:pic>
        <p:nvPicPr>
          <p:cNvPr id="3" name="Picture 2"/>
          <p:cNvPicPr>
            <a:picLocks noChangeAspect="1"/>
          </p:cNvPicPr>
          <p:nvPr/>
        </p:nvPicPr>
        <p:blipFill>
          <a:blip r:embed="rId3" cstate="print"/>
          <a:stretch>
            <a:fillRect/>
          </a:stretch>
        </p:blipFill>
        <p:spPr>
          <a:xfrm>
            <a:off x="1682071" y="3021457"/>
            <a:ext cx="8820150" cy="2230578"/>
          </a:xfrm>
          <a:prstGeom prst="rect">
            <a:avLst/>
          </a:prstGeom>
          <a:noFill/>
          <a:ln>
            <a:noFill/>
          </a:ln>
        </p:spPr>
      </p:pic>
      <p:pic>
        <p:nvPicPr>
          <p:cNvPr id="8" name="Picture 2" descr="image0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26412" y="1102580"/>
            <a:ext cx="4816475" cy="157003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39068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Modules</a:t>
            </a:r>
            <a:endParaRPr lang="en-US" dirty="0"/>
          </a:p>
        </p:txBody>
      </p:sp>
      <p:sp>
        <p:nvSpPr>
          <p:cNvPr id="6" name="TextBox 5"/>
          <p:cNvSpPr txBox="1"/>
          <p:nvPr/>
        </p:nvSpPr>
        <p:spPr>
          <a:xfrm>
            <a:off x="10299866" y="6519447"/>
            <a:ext cx="368134" cy="584775"/>
          </a:xfrm>
          <a:prstGeom prst="rect">
            <a:avLst/>
          </a:prstGeom>
          <a:noFill/>
        </p:spPr>
        <p:txBody>
          <a:bodyPr wrap="square" rtlCol="0">
            <a:spAutoFit/>
          </a:bodyPr>
          <a:lstStyle/>
          <a:p>
            <a:fld id="{F0DE6362-16E4-4527-AAA3-EAEDD6573ECC}" type="slidenum">
              <a:rPr lang="en-US" sz="1600"/>
              <a:pPr/>
              <a:t>18</a:t>
            </a:fld>
            <a:endParaRPr lang="en-US" sz="1800" dirty="0"/>
          </a:p>
        </p:txBody>
      </p:sp>
      <p:sp>
        <p:nvSpPr>
          <p:cNvPr id="13" name="TextBox 12"/>
          <p:cNvSpPr txBox="1"/>
          <p:nvPr/>
        </p:nvSpPr>
        <p:spPr>
          <a:xfrm>
            <a:off x="3781356" y="2886742"/>
            <a:ext cx="1988507" cy="523220"/>
          </a:xfrm>
          <a:prstGeom prst="rect">
            <a:avLst/>
          </a:prstGeom>
          <a:noFill/>
        </p:spPr>
        <p:txBody>
          <a:bodyPr wrap="square" rtlCol="0">
            <a:spAutoFit/>
          </a:bodyPr>
          <a:lstStyle/>
          <a:p>
            <a:pPr algn="ctr"/>
            <a:r>
              <a:rPr lang="en-US" sz="2800" dirty="0">
                <a:solidFill>
                  <a:schemeClr val="bg1"/>
                </a:solidFill>
              </a:rPr>
              <a:t>Pre-Screen</a:t>
            </a:r>
          </a:p>
        </p:txBody>
      </p:sp>
      <p:sp>
        <p:nvSpPr>
          <p:cNvPr id="21" name="TextBox 20"/>
          <p:cNvSpPr txBox="1"/>
          <p:nvPr/>
        </p:nvSpPr>
        <p:spPr>
          <a:xfrm>
            <a:off x="6318151" y="2886742"/>
            <a:ext cx="1921940" cy="523220"/>
          </a:xfrm>
          <a:prstGeom prst="rect">
            <a:avLst/>
          </a:prstGeom>
          <a:noFill/>
        </p:spPr>
        <p:txBody>
          <a:bodyPr wrap="square" rtlCol="0">
            <a:spAutoFit/>
          </a:bodyPr>
          <a:lstStyle/>
          <a:p>
            <a:pPr algn="ctr"/>
            <a:r>
              <a:rPr lang="en-US" sz="2800" dirty="0">
                <a:solidFill>
                  <a:schemeClr val="bg1"/>
                </a:solidFill>
              </a:rPr>
              <a:t>Application</a:t>
            </a:r>
          </a:p>
        </p:txBody>
      </p:sp>
      <p:sp>
        <p:nvSpPr>
          <p:cNvPr id="22" name="TextBox 21"/>
          <p:cNvSpPr txBox="1"/>
          <p:nvPr/>
        </p:nvSpPr>
        <p:spPr>
          <a:xfrm>
            <a:off x="9018516" y="2886742"/>
            <a:ext cx="2146308" cy="523220"/>
          </a:xfrm>
          <a:prstGeom prst="rect">
            <a:avLst/>
          </a:prstGeom>
          <a:noFill/>
        </p:spPr>
        <p:txBody>
          <a:bodyPr wrap="square" rtlCol="0">
            <a:spAutoFit/>
          </a:bodyPr>
          <a:lstStyle/>
          <a:p>
            <a:pPr algn="ctr"/>
            <a:r>
              <a:rPr lang="en-US" sz="2800" dirty="0">
                <a:solidFill>
                  <a:schemeClr val="bg1"/>
                </a:solidFill>
              </a:rPr>
              <a:t>Underwriting</a:t>
            </a:r>
          </a:p>
        </p:txBody>
      </p:sp>
      <p:sp>
        <p:nvSpPr>
          <p:cNvPr id="23" name="TextBox 22"/>
          <p:cNvSpPr txBox="1"/>
          <p:nvPr/>
        </p:nvSpPr>
        <p:spPr>
          <a:xfrm>
            <a:off x="460375" y="5440596"/>
            <a:ext cx="2596641" cy="523220"/>
          </a:xfrm>
          <a:prstGeom prst="rect">
            <a:avLst/>
          </a:prstGeom>
          <a:noFill/>
        </p:spPr>
        <p:txBody>
          <a:bodyPr wrap="square" rtlCol="0">
            <a:spAutoFit/>
          </a:bodyPr>
          <a:lstStyle/>
          <a:p>
            <a:pPr algn="ctr"/>
            <a:r>
              <a:rPr lang="en-US" sz="2800" dirty="0">
                <a:solidFill>
                  <a:schemeClr val="bg1"/>
                </a:solidFill>
              </a:rPr>
              <a:t>Forms Creation</a:t>
            </a:r>
          </a:p>
        </p:txBody>
      </p:sp>
      <p:sp>
        <p:nvSpPr>
          <p:cNvPr id="24" name="TextBox 23"/>
          <p:cNvSpPr txBox="1"/>
          <p:nvPr/>
        </p:nvSpPr>
        <p:spPr>
          <a:xfrm>
            <a:off x="3719609" y="5440596"/>
            <a:ext cx="1777326" cy="523220"/>
          </a:xfrm>
          <a:prstGeom prst="rect">
            <a:avLst/>
          </a:prstGeom>
          <a:noFill/>
        </p:spPr>
        <p:txBody>
          <a:bodyPr wrap="square" rtlCol="0">
            <a:spAutoFit/>
          </a:bodyPr>
          <a:lstStyle/>
          <a:p>
            <a:pPr algn="ctr"/>
            <a:r>
              <a:rPr lang="en-US" sz="2800" dirty="0">
                <a:solidFill>
                  <a:schemeClr val="bg1"/>
                </a:solidFill>
              </a:rPr>
              <a:t>Closing</a:t>
            </a:r>
          </a:p>
        </p:txBody>
      </p:sp>
      <p:sp>
        <p:nvSpPr>
          <p:cNvPr id="25" name="TextBox 24"/>
          <p:cNvSpPr txBox="1"/>
          <p:nvPr/>
        </p:nvSpPr>
        <p:spPr>
          <a:xfrm>
            <a:off x="6462765" y="5422033"/>
            <a:ext cx="1777326" cy="523220"/>
          </a:xfrm>
          <a:prstGeom prst="rect">
            <a:avLst/>
          </a:prstGeom>
          <a:noFill/>
        </p:spPr>
        <p:txBody>
          <a:bodyPr wrap="square" rtlCol="0">
            <a:spAutoFit/>
          </a:bodyPr>
          <a:lstStyle/>
          <a:p>
            <a:pPr algn="ctr"/>
            <a:r>
              <a:rPr lang="en-US" sz="2800" dirty="0">
                <a:solidFill>
                  <a:schemeClr val="bg1"/>
                </a:solidFill>
              </a:rPr>
              <a:t>Funding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81357" y="1398969"/>
            <a:ext cx="1762125" cy="14192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98058" y="1398969"/>
            <a:ext cx="1762125" cy="14192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0858" y="3847969"/>
            <a:ext cx="1762125" cy="14192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128972" y="1398969"/>
            <a:ext cx="1762125" cy="141922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27210" y="3847969"/>
            <a:ext cx="1762125" cy="141922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462765" y="3865732"/>
            <a:ext cx="1762125" cy="1419225"/>
          </a:xfrm>
          <a:prstGeom prst="rect">
            <a:avLst/>
          </a:prstGeom>
        </p:spPr>
      </p:pic>
      <p:pic>
        <p:nvPicPr>
          <p:cNvPr id="4" name="Picture 3"/>
          <p:cNvPicPr>
            <a:picLocks noChangeAspect="1"/>
          </p:cNvPicPr>
          <p:nvPr/>
        </p:nvPicPr>
        <p:blipFill>
          <a:blip r:embed="rId9" cstate="print"/>
          <a:stretch>
            <a:fillRect/>
          </a:stretch>
        </p:blipFill>
        <p:spPr>
          <a:xfrm>
            <a:off x="1051863" y="1496789"/>
            <a:ext cx="1298068" cy="1298068"/>
          </a:xfrm>
          <a:prstGeom prst="rect">
            <a:avLst/>
          </a:prstGeom>
        </p:spPr>
      </p:pic>
      <p:sp>
        <p:nvSpPr>
          <p:cNvPr id="18" name="TextBox 17"/>
          <p:cNvSpPr txBox="1"/>
          <p:nvPr/>
        </p:nvSpPr>
        <p:spPr>
          <a:xfrm>
            <a:off x="1" y="2880354"/>
            <a:ext cx="3401792" cy="523220"/>
          </a:xfrm>
          <a:prstGeom prst="rect">
            <a:avLst/>
          </a:prstGeom>
          <a:noFill/>
        </p:spPr>
        <p:txBody>
          <a:bodyPr wrap="square" rtlCol="0">
            <a:spAutoFit/>
          </a:bodyPr>
          <a:lstStyle/>
          <a:p>
            <a:pPr algn="ctr"/>
            <a:r>
              <a:rPr lang="en-US" sz="2800" dirty="0" smtClean="0">
                <a:solidFill>
                  <a:schemeClr val="bg1"/>
                </a:solidFill>
              </a:rPr>
              <a:t>Web Prequalification</a:t>
            </a:r>
            <a:endParaRPr lang="en-US" sz="2800" dirty="0">
              <a:solidFill>
                <a:schemeClr val="bg1"/>
              </a:solidFill>
            </a:endParaRPr>
          </a:p>
        </p:txBody>
      </p:sp>
      <p:sp>
        <p:nvSpPr>
          <p:cNvPr id="7" name="AutoShape 4" descr="Image result for Gea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10" cstate="print"/>
          <a:stretch>
            <a:fillRect/>
          </a:stretch>
        </p:blipFill>
        <p:spPr>
          <a:xfrm>
            <a:off x="9456359" y="3865732"/>
            <a:ext cx="1159213" cy="1159213"/>
          </a:xfrm>
          <a:prstGeom prst="rect">
            <a:avLst/>
          </a:prstGeom>
        </p:spPr>
      </p:pic>
      <p:sp>
        <p:nvSpPr>
          <p:cNvPr id="26" name="TextBox 25"/>
          <p:cNvSpPr txBox="1"/>
          <p:nvPr/>
        </p:nvSpPr>
        <p:spPr>
          <a:xfrm>
            <a:off x="8467945" y="5422033"/>
            <a:ext cx="3247450" cy="523220"/>
          </a:xfrm>
          <a:prstGeom prst="rect">
            <a:avLst/>
          </a:prstGeom>
          <a:noFill/>
        </p:spPr>
        <p:txBody>
          <a:bodyPr wrap="square" rtlCol="0">
            <a:spAutoFit/>
          </a:bodyPr>
          <a:lstStyle/>
          <a:p>
            <a:pPr algn="ctr"/>
            <a:r>
              <a:rPr lang="en-US" sz="2800" dirty="0" err="1" smtClean="0">
                <a:solidFill>
                  <a:schemeClr val="bg1"/>
                </a:solidFill>
              </a:rPr>
              <a:t>Config</a:t>
            </a:r>
            <a:r>
              <a:rPr lang="en-US" sz="2800" dirty="0" smtClean="0">
                <a:solidFill>
                  <a:schemeClr val="bg1"/>
                </a:solidFill>
              </a:rPr>
              <a:t> and Admin</a:t>
            </a:r>
            <a:endParaRPr lang="en-US" sz="2800" dirty="0">
              <a:solidFill>
                <a:schemeClr val="bg1"/>
              </a:solidFill>
            </a:endParaRPr>
          </a:p>
        </p:txBody>
      </p:sp>
    </p:spTree>
    <p:extLst>
      <p:ext uri="{BB962C8B-B14F-4D97-AF65-F5344CB8AC3E}">
        <p14:creationId xmlns:p14="http://schemas.microsoft.com/office/powerpoint/2010/main" xmlns="" val="9914776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additive="base">
                                        <p:cTn id="89" dur="500" fill="hold"/>
                                        <p:tgtEl>
                                          <p:spTgt spid="9"/>
                                        </p:tgtEl>
                                        <p:attrNameLst>
                                          <p:attrName>ppt_x</p:attrName>
                                        </p:attrNameLst>
                                      </p:cBhvr>
                                      <p:tavLst>
                                        <p:tav tm="0">
                                          <p:val>
                                            <p:strVal val="#ppt_x"/>
                                          </p:val>
                                        </p:tav>
                                        <p:tav tm="100000">
                                          <p:val>
                                            <p:strVal val="#ppt_x"/>
                                          </p:val>
                                        </p:tav>
                                      </p:tavLst>
                                    </p:anim>
                                    <p:anim calcmode="lin" valueType="num">
                                      <p:cBhvr additive="base">
                                        <p:cTn id="90" dur="500" fill="hold"/>
                                        <p:tgtEl>
                                          <p:spTgt spid="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P spid="24" grpId="0"/>
      <p:bldP spid="25" grpId="0"/>
      <p:bldP spid="18"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cover some scenarios</a:t>
            </a:r>
            <a:endParaRPr lang="en-US" dirty="0"/>
          </a:p>
        </p:txBody>
      </p:sp>
      <p:sp>
        <p:nvSpPr>
          <p:cNvPr id="6" name="TextBox 5"/>
          <p:cNvSpPr txBox="1"/>
          <p:nvPr/>
        </p:nvSpPr>
        <p:spPr>
          <a:xfrm>
            <a:off x="10299866" y="6519447"/>
            <a:ext cx="368134" cy="584775"/>
          </a:xfrm>
          <a:prstGeom prst="rect">
            <a:avLst/>
          </a:prstGeom>
          <a:noFill/>
        </p:spPr>
        <p:txBody>
          <a:bodyPr wrap="square" rtlCol="0">
            <a:spAutoFit/>
          </a:bodyPr>
          <a:lstStyle/>
          <a:p>
            <a:fld id="{F0DE6362-16E4-4527-AAA3-EAEDD6573ECC}" type="slidenum">
              <a:rPr lang="en-US" sz="1600"/>
              <a:pPr/>
              <a:t>19</a:t>
            </a:fld>
            <a:endParaRPr lang="en-US" sz="1800" dirty="0"/>
          </a:p>
        </p:txBody>
      </p:sp>
      <p:sp>
        <p:nvSpPr>
          <p:cNvPr id="7" name="AutoShape 4" descr="Image result for Gea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Content Placeholder 2"/>
          <p:cNvSpPr>
            <a:spLocks noGrp="1"/>
          </p:cNvSpPr>
          <p:nvPr>
            <p:ph idx="1"/>
          </p:nvPr>
        </p:nvSpPr>
        <p:spPr>
          <a:xfrm>
            <a:off x="838200" y="1511652"/>
            <a:ext cx="10958848" cy="4351338"/>
          </a:xfrm>
        </p:spPr>
        <p:txBody>
          <a:bodyPr numCol="1">
            <a:normAutofit/>
          </a:bodyPr>
          <a:lstStyle/>
          <a:p>
            <a:r>
              <a:rPr lang="en-US" dirty="0" smtClean="0"/>
              <a:t>Scenario 1: collecting demographic data automagically</a:t>
            </a:r>
          </a:p>
          <a:p>
            <a:pPr lvl="1"/>
            <a:r>
              <a:rPr lang="en-US" dirty="0" smtClean="0"/>
              <a:t>Scene: borrower has submitted their prequalification information, </a:t>
            </a:r>
            <a:r>
              <a:rPr lang="en-US" dirty="0" smtClean="0">
                <a:hlinkClick r:id="rId3"/>
              </a:rPr>
              <a:t>time to find out more about their location</a:t>
            </a:r>
            <a:endParaRPr lang="en-US" dirty="0" smtClean="0"/>
          </a:p>
          <a:p>
            <a:r>
              <a:rPr lang="en-US" dirty="0" smtClean="0"/>
              <a:t>Scenario 2: scoring a transaction using FICO’s Small Business Scoring Service</a:t>
            </a:r>
          </a:p>
          <a:p>
            <a:pPr lvl="1"/>
            <a:r>
              <a:rPr lang="en-US" dirty="0" smtClean="0"/>
              <a:t>Scene: borrower has submitted their prequalification information, </a:t>
            </a:r>
            <a:r>
              <a:rPr lang="en-US" dirty="0" smtClean="0">
                <a:hlinkClick r:id="rId4"/>
              </a:rPr>
              <a:t>time to learn more about the credit profile of the business and the applicant</a:t>
            </a:r>
            <a:endParaRPr lang="en-US" dirty="0" smtClean="0"/>
          </a:p>
          <a:p>
            <a:r>
              <a:rPr lang="en-US" dirty="0"/>
              <a:t>Scenario </a:t>
            </a:r>
            <a:r>
              <a:rPr lang="en-US" dirty="0" smtClean="0"/>
              <a:t>3: </a:t>
            </a:r>
            <a:r>
              <a:rPr lang="en-US" dirty="0"/>
              <a:t>tracking, gathering and naming loan documents </a:t>
            </a:r>
          </a:p>
          <a:p>
            <a:pPr lvl="1"/>
            <a:r>
              <a:rPr lang="en-US" dirty="0"/>
              <a:t>Scene: borrower has been prequalified, entered some info, </a:t>
            </a:r>
            <a:r>
              <a:rPr lang="en-US" dirty="0">
                <a:hlinkClick r:id="rId5"/>
              </a:rPr>
              <a:t>time to collect some docs</a:t>
            </a:r>
            <a:endParaRPr lang="en-US" dirty="0"/>
          </a:p>
          <a:p>
            <a:endParaRPr lang="en-US" dirty="0" smtClean="0"/>
          </a:p>
        </p:txBody>
      </p:sp>
    </p:spTree>
    <p:extLst>
      <p:ext uri="{BB962C8B-B14F-4D97-AF65-F5344CB8AC3E}">
        <p14:creationId xmlns:p14="http://schemas.microsoft.com/office/powerpoint/2010/main" xmlns="" val="247870423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 calcmode="lin" valueType="num">
                                      <p:cBhvr additive="base">
                                        <p:cTn id="3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 calcmode="lin" valueType="num">
                                      <p:cBhvr additive="base">
                                        <p:cTn id="37"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Topics we’ll cover today</a:t>
            </a:r>
            <a:endParaRPr lang="en-US" dirty="0"/>
          </a:p>
        </p:txBody>
      </p:sp>
      <p:sp>
        <p:nvSpPr>
          <p:cNvPr id="3" name="Content Placeholder 2"/>
          <p:cNvSpPr>
            <a:spLocks noGrp="1"/>
          </p:cNvSpPr>
          <p:nvPr>
            <p:ph idx="1"/>
          </p:nvPr>
        </p:nvSpPr>
        <p:spPr>
          <a:xfrm>
            <a:off x="838200" y="1511652"/>
            <a:ext cx="10958848" cy="4351338"/>
          </a:xfrm>
        </p:spPr>
        <p:txBody>
          <a:bodyPr numCol="1">
            <a:normAutofit/>
          </a:bodyPr>
          <a:lstStyle/>
          <a:p>
            <a:r>
              <a:rPr lang="en-US" dirty="0" smtClean="0"/>
              <a:t>Quick background on CRF</a:t>
            </a:r>
          </a:p>
          <a:p>
            <a:r>
              <a:rPr lang="en-US" dirty="0" smtClean="0"/>
              <a:t>Additional small business lending backdrop </a:t>
            </a:r>
          </a:p>
          <a:p>
            <a:r>
              <a:rPr lang="en-US" dirty="0" smtClean="0"/>
              <a:t>Shared challenges facing our industry </a:t>
            </a:r>
          </a:p>
          <a:p>
            <a:r>
              <a:rPr lang="en-US" dirty="0" smtClean="0"/>
              <a:t>Automation broadly</a:t>
            </a:r>
          </a:p>
          <a:p>
            <a:r>
              <a:rPr lang="en-US" dirty="0" smtClean="0"/>
              <a:t>Automation specifically in our context as mission-based lenders</a:t>
            </a:r>
          </a:p>
          <a:p>
            <a:r>
              <a:rPr lang="en-US" dirty="0" smtClean="0"/>
              <a:t>What is SPARK and where can it help my lending operation </a:t>
            </a:r>
          </a:p>
          <a:p>
            <a:r>
              <a:rPr lang="en-US" dirty="0" smtClean="0"/>
              <a:t>Scenarios</a:t>
            </a:r>
            <a:endParaRPr lang="en-US" dirty="0"/>
          </a:p>
        </p:txBody>
      </p:sp>
    </p:spTree>
    <p:extLst>
      <p:ext uri="{BB962C8B-B14F-4D97-AF65-F5344CB8AC3E}">
        <p14:creationId xmlns:p14="http://schemas.microsoft.com/office/powerpoint/2010/main" xmlns="" val="402816183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6488" y="0"/>
            <a:ext cx="10515600" cy="1325563"/>
          </a:xfrm>
        </p:spPr>
        <p:txBody>
          <a:bodyPr/>
          <a:lstStyle/>
          <a:p>
            <a:r>
              <a:rPr lang="en-US" dirty="0" smtClean="0"/>
              <a:t>Community Reinvestment Fund, USA (CRF)</a:t>
            </a:r>
            <a:endParaRPr lang="en-US" dirty="0"/>
          </a:p>
        </p:txBody>
      </p:sp>
      <p:pic>
        <p:nvPicPr>
          <p:cNvPr id="2" name="Picture 1"/>
          <p:cNvPicPr>
            <a:picLocks noChangeAspect="1"/>
          </p:cNvPicPr>
          <p:nvPr/>
        </p:nvPicPr>
        <p:blipFill>
          <a:blip r:embed="rId3" cstate="print"/>
          <a:stretch>
            <a:fillRect/>
          </a:stretch>
        </p:blipFill>
        <p:spPr>
          <a:xfrm>
            <a:off x="4895088" y="1325563"/>
            <a:ext cx="1219200" cy="1276350"/>
          </a:xfrm>
          <a:prstGeom prst="rect">
            <a:avLst/>
          </a:prstGeom>
        </p:spPr>
      </p:pic>
      <p:pic>
        <p:nvPicPr>
          <p:cNvPr id="5" name="Picture 4"/>
          <p:cNvPicPr>
            <a:picLocks noChangeAspect="1"/>
          </p:cNvPicPr>
          <p:nvPr/>
        </p:nvPicPr>
        <p:blipFill>
          <a:blip r:embed="rId4" cstate="print"/>
          <a:stretch>
            <a:fillRect/>
          </a:stretch>
        </p:blipFill>
        <p:spPr>
          <a:xfrm>
            <a:off x="1523238" y="1651635"/>
            <a:ext cx="3371850" cy="1085850"/>
          </a:xfrm>
          <a:prstGeom prst="rect">
            <a:avLst/>
          </a:prstGeom>
        </p:spPr>
      </p:pic>
      <p:pic>
        <p:nvPicPr>
          <p:cNvPr id="6" name="Picture 5"/>
          <p:cNvPicPr>
            <a:picLocks noChangeAspect="1"/>
          </p:cNvPicPr>
          <p:nvPr/>
        </p:nvPicPr>
        <p:blipFill>
          <a:blip r:embed="rId5" cstate="print"/>
          <a:stretch>
            <a:fillRect/>
          </a:stretch>
        </p:blipFill>
        <p:spPr>
          <a:xfrm>
            <a:off x="4009263" y="2927985"/>
            <a:ext cx="2990850" cy="2800350"/>
          </a:xfrm>
          <a:prstGeom prst="rect">
            <a:avLst/>
          </a:prstGeom>
        </p:spPr>
      </p:pic>
      <p:pic>
        <p:nvPicPr>
          <p:cNvPr id="7" name="Picture 6"/>
          <p:cNvPicPr>
            <a:picLocks noChangeAspect="1"/>
          </p:cNvPicPr>
          <p:nvPr/>
        </p:nvPicPr>
        <p:blipFill>
          <a:blip r:embed="rId6" cstate="print"/>
          <a:stretch>
            <a:fillRect/>
          </a:stretch>
        </p:blipFill>
        <p:spPr>
          <a:xfrm>
            <a:off x="6114288" y="1325563"/>
            <a:ext cx="3295650" cy="1400175"/>
          </a:xfrm>
          <a:prstGeom prst="rect">
            <a:avLst/>
          </a:prstGeom>
        </p:spPr>
      </p:pic>
      <p:pic>
        <p:nvPicPr>
          <p:cNvPr id="9" name="Picture 8"/>
          <p:cNvPicPr>
            <a:picLocks noChangeAspect="1"/>
          </p:cNvPicPr>
          <p:nvPr/>
        </p:nvPicPr>
        <p:blipFill>
          <a:blip r:embed="rId7" cstate="print"/>
          <a:stretch>
            <a:fillRect/>
          </a:stretch>
        </p:blipFill>
        <p:spPr>
          <a:xfrm>
            <a:off x="7085838" y="2737485"/>
            <a:ext cx="2571750" cy="3543300"/>
          </a:xfrm>
          <a:prstGeom prst="rect">
            <a:avLst/>
          </a:prstGeom>
        </p:spPr>
      </p:pic>
      <p:pic>
        <p:nvPicPr>
          <p:cNvPr id="10" name="Picture 9"/>
          <p:cNvPicPr>
            <a:picLocks noChangeAspect="1"/>
          </p:cNvPicPr>
          <p:nvPr/>
        </p:nvPicPr>
        <p:blipFill>
          <a:blip r:embed="rId8" cstate="print"/>
          <a:stretch>
            <a:fillRect/>
          </a:stretch>
        </p:blipFill>
        <p:spPr>
          <a:xfrm>
            <a:off x="1566101" y="2782569"/>
            <a:ext cx="2695575" cy="561975"/>
          </a:xfrm>
          <a:prstGeom prst="rect">
            <a:avLst/>
          </a:prstGeom>
        </p:spPr>
      </p:pic>
      <p:pic>
        <p:nvPicPr>
          <p:cNvPr id="11" name="Picture 10"/>
          <p:cNvPicPr>
            <a:picLocks noChangeAspect="1"/>
          </p:cNvPicPr>
          <p:nvPr/>
        </p:nvPicPr>
        <p:blipFill>
          <a:blip r:embed="rId9" cstate="print"/>
          <a:stretch>
            <a:fillRect/>
          </a:stretch>
        </p:blipFill>
        <p:spPr>
          <a:xfrm>
            <a:off x="1618488" y="3451860"/>
            <a:ext cx="2305050" cy="2828925"/>
          </a:xfrm>
          <a:prstGeom prst="rect">
            <a:avLst/>
          </a:prstGeom>
        </p:spPr>
      </p:pic>
    </p:spTree>
    <p:extLst>
      <p:ext uri="{BB962C8B-B14F-4D97-AF65-F5344CB8AC3E}">
        <p14:creationId xmlns:p14="http://schemas.microsoft.com/office/powerpoint/2010/main" xmlns="" val="17343674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276176"/>
            <a:ext cx="10515600" cy="512280"/>
          </a:xfrm>
        </p:spPr>
        <p:txBody>
          <a:bodyPr>
            <a:normAutofit fontScale="90000"/>
          </a:bodyPr>
          <a:lstStyle/>
          <a:p>
            <a:r>
              <a:rPr lang="en-US" dirty="0" smtClean="0"/>
              <a:t>Measurable, Transformative Community Impact</a:t>
            </a:r>
            <a:endParaRPr lang="en-US" dirty="0"/>
          </a:p>
        </p:txBody>
      </p:sp>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xmlns="" val="0"/>
              </a:ext>
            </a:extLst>
          </a:blip>
          <a:stretch>
            <a:fillRect/>
          </a:stretch>
        </p:blipFill>
        <p:spPr>
          <a:xfrm>
            <a:off x="0" y="996696"/>
            <a:ext cx="12188825" cy="4946904"/>
          </a:xfrm>
          <a:prstGeom prst="rect">
            <a:avLst/>
          </a:prstGeom>
        </p:spPr>
      </p:pic>
      <p:sp>
        <p:nvSpPr>
          <p:cNvPr id="5" name="Rectangle 4"/>
          <p:cNvSpPr/>
          <p:nvPr/>
        </p:nvSpPr>
        <p:spPr>
          <a:xfrm>
            <a:off x="513174" y="1131186"/>
            <a:ext cx="10287478" cy="1047908"/>
          </a:xfrm>
          <a:prstGeom prst="rect">
            <a:avLst/>
          </a:prstGeom>
          <a:solidFill>
            <a:srgbClr val="F9DD5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algn="r"/>
            <a:endParaRPr lang="en-US" sz="1200" dirty="0" err="1">
              <a:solidFill>
                <a:prstClr val="white"/>
              </a:solidFill>
            </a:endParaRPr>
          </a:p>
        </p:txBody>
      </p:sp>
      <p:sp>
        <p:nvSpPr>
          <p:cNvPr id="6" name="Text Placeholder 1"/>
          <p:cNvSpPr txBox="1">
            <a:spLocks/>
          </p:cNvSpPr>
          <p:nvPr/>
        </p:nvSpPr>
        <p:spPr>
          <a:xfrm>
            <a:off x="513175" y="1350419"/>
            <a:ext cx="10287477" cy="609441"/>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2799" dirty="0">
                <a:solidFill>
                  <a:srgbClr val="505050"/>
                </a:solidFill>
                <a:latin typeface="Arial Narrow" panose="020B0606020202030204" pitchFamily="34" charset="0"/>
              </a:rPr>
              <a:t>Improving lives and strengthening communities</a:t>
            </a:r>
          </a:p>
        </p:txBody>
      </p:sp>
      <p:sp>
        <p:nvSpPr>
          <p:cNvPr id="7" name="Text Placeholder 1"/>
          <p:cNvSpPr txBox="1">
            <a:spLocks/>
          </p:cNvSpPr>
          <p:nvPr/>
        </p:nvSpPr>
        <p:spPr>
          <a:xfrm>
            <a:off x="681266" y="2715692"/>
            <a:ext cx="2296427" cy="2485643"/>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nSpc>
                <a:spcPts val="1800"/>
              </a:lnSpc>
              <a:spcBef>
                <a:spcPts val="0"/>
              </a:spcBef>
              <a:buClr>
                <a:srgbClr val="282828"/>
              </a:buClr>
            </a:pPr>
            <a:r>
              <a:rPr lang="en-US" sz="2800" b="1" baseline="30000" dirty="0">
                <a:solidFill>
                  <a:prstClr val="white"/>
                </a:solidFill>
                <a:latin typeface="Franklin Gothic Book" panose="020B0503020102020204" pitchFamily="34" charset="0"/>
              </a:rPr>
              <a:t>Our Mission</a:t>
            </a:r>
            <a:r>
              <a:rPr lang="en-US" sz="2800" b="1" dirty="0">
                <a:solidFill>
                  <a:prstClr val="white"/>
                </a:solidFill>
                <a:latin typeface="Franklin Gothic Book" panose="020B0503020102020204" pitchFamily="34" charset="0"/>
              </a:rPr>
              <a:t>  </a:t>
            </a:r>
            <a:r>
              <a:rPr lang="en-US" sz="2000" b="1" dirty="0">
                <a:solidFill>
                  <a:prstClr val="white"/>
                </a:solidFill>
                <a:latin typeface="Franklin Gothic Book" panose="020B0503020102020204" pitchFamily="34" charset="0"/>
              </a:rPr>
              <a:t/>
            </a:r>
            <a:br>
              <a:rPr lang="en-US" sz="2000" b="1" dirty="0">
                <a:solidFill>
                  <a:prstClr val="white"/>
                </a:solidFill>
                <a:latin typeface="Franklin Gothic Book" panose="020B0503020102020204" pitchFamily="34" charset="0"/>
              </a:rPr>
            </a:br>
            <a:r>
              <a:rPr lang="en-US" sz="2000" baseline="30000" dirty="0">
                <a:solidFill>
                  <a:prstClr val="white"/>
                </a:solidFill>
                <a:latin typeface="Franklin Gothic Book" panose="020B0503020102020204" pitchFamily="34" charset="0"/>
              </a:rPr>
              <a:t>to improve the lives of</a:t>
            </a:r>
            <a:r>
              <a:rPr lang="en-US" sz="2000" dirty="0">
                <a:solidFill>
                  <a:prstClr val="white"/>
                </a:solidFill>
                <a:latin typeface="Franklin Gothic Book" panose="020B0503020102020204" pitchFamily="34" charset="0"/>
              </a:rPr>
              <a:t> </a:t>
            </a:r>
            <a:r>
              <a:rPr lang="en-US" sz="2000" baseline="30000" dirty="0">
                <a:solidFill>
                  <a:prstClr val="white"/>
                </a:solidFill>
                <a:latin typeface="Franklin Gothic Book" panose="020B0503020102020204" pitchFamily="34" charset="0"/>
              </a:rPr>
              <a:t>disadvantaged people and</a:t>
            </a:r>
            <a:r>
              <a:rPr lang="en-US" sz="2000" dirty="0">
                <a:solidFill>
                  <a:prstClr val="white"/>
                </a:solidFill>
                <a:latin typeface="Franklin Gothic Book" panose="020B0503020102020204" pitchFamily="34" charset="0"/>
              </a:rPr>
              <a:t> </a:t>
            </a:r>
            <a:r>
              <a:rPr lang="en-US" sz="2000" baseline="30000" dirty="0">
                <a:solidFill>
                  <a:prstClr val="white"/>
                </a:solidFill>
                <a:latin typeface="Franklin Gothic Book" panose="020B0503020102020204" pitchFamily="34" charset="0"/>
              </a:rPr>
              <a:t>strengthen distressed</a:t>
            </a:r>
            <a:r>
              <a:rPr lang="en-US" sz="2000" dirty="0">
                <a:solidFill>
                  <a:prstClr val="white"/>
                </a:solidFill>
                <a:latin typeface="Franklin Gothic Book" panose="020B0503020102020204" pitchFamily="34" charset="0"/>
              </a:rPr>
              <a:t> </a:t>
            </a:r>
            <a:r>
              <a:rPr lang="en-US" sz="2000" baseline="30000" dirty="0">
                <a:solidFill>
                  <a:prstClr val="white"/>
                </a:solidFill>
                <a:latin typeface="Franklin Gothic Book" panose="020B0503020102020204" pitchFamily="34" charset="0"/>
              </a:rPr>
              <a:t>communities through</a:t>
            </a:r>
            <a:r>
              <a:rPr lang="en-US" sz="2000" dirty="0">
                <a:solidFill>
                  <a:prstClr val="white"/>
                </a:solidFill>
                <a:latin typeface="Franklin Gothic Book" panose="020B0503020102020204" pitchFamily="34" charset="0"/>
              </a:rPr>
              <a:t> </a:t>
            </a:r>
            <a:r>
              <a:rPr lang="en-US" sz="2000" baseline="30000" dirty="0">
                <a:solidFill>
                  <a:prstClr val="white"/>
                </a:solidFill>
                <a:latin typeface="Franklin Gothic Book" panose="020B0503020102020204" pitchFamily="34" charset="0"/>
              </a:rPr>
              <a:t>innovative finance. </a:t>
            </a:r>
          </a:p>
        </p:txBody>
      </p:sp>
      <p:grpSp>
        <p:nvGrpSpPr>
          <p:cNvPr id="16" name="Group 15"/>
          <p:cNvGrpSpPr/>
          <p:nvPr/>
        </p:nvGrpSpPr>
        <p:grpSpPr>
          <a:xfrm>
            <a:off x="3382218" y="2560727"/>
            <a:ext cx="1774551" cy="1383269"/>
            <a:chOff x="2590800" y="2820817"/>
            <a:chExt cx="1775013" cy="1383629"/>
          </a:xfrm>
        </p:grpSpPr>
        <p:sp>
          <p:nvSpPr>
            <p:cNvPr id="8" name="Rectangle 7"/>
            <p:cNvSpPr/>
            <p:nvPr/>
          </p:nvSpPr>
          <p:spPr>
            <a:xfrm>
              <a:off x="2590800" y="2820817"/>
              <a:ext cx="1775012" cy="1383629"/>
            </a:xfrm>
            <a:prstGeom prst="rect">
              <a:avLst/>
            </a:prstGeom>
            <a:solidFill>
              <a:schemeClr val="tx1">
                <a:lumMod val="90000"/>
                <a:lumOff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algn="r"/>
              <a:endParaRPr lang="en-US" sz="1200" dirty="0" err="1">
                <a:solidFill>
                  <a:schemeClr val="bg1"/>
                </a:solidFill>
              </a:endParaRPr>
            </a:p>
          </p:txBody>
        </p:sp>
        <p:sp>
          <p:nvSpPr>
            <p:cNvPr id="13" name="Text Placeholder 1"/>
            <p:cNvSpPr txBox="1">
              <a:spLocks/>
            </p:cNvSpPr>
            <p:nvPr/>
          </p:nvSpPr>
          <p:spPr>
            <a:xfrm>
              <a:off x="2590801" y="3089759"/>
              <a:ext cx="1775012"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3599" b="1" baseline="30000" dirty="0">
                  <a:solidFill>
                    <a:schemeClr val="bg1"/>
                  </a:solidFill>
                </a:rPr>
                <a:t>$2 </a:t>
              </a:r>
              <a:r>
                <a:rPr lang="en-US" sz="3599" b="1" baseline="30000" dirty="0">
                  <a:solidFill>
                    <a:schemeClr val="bg1"/>
                  </a:solidFill>
                  <a:latin typeface="Arial Narrow" panose="020B0606020202030204" pitchFamily="34" charset="0"/>
                </a:rPr>
                <a:t>billion</a:t>
              </a:r>
              <a:endParaRPr lang="en-US" sz="2799" baseline="30000" dirty="0">
                <a:solidFill>
                  <a:schemeClr val="bg1"/>
                </a:solidFill>
                <a:latin typeface="Arial Narrow" panose="020B0606020202030204" pitchFamily="34" charset="0"/>
              </a:endParaRPr>
            </a:p>
          </p:txBody>
        </p:sp>
        <p:sp>
          <p:nvSpPr>
            <p:cNvPr id="15" name="Text Placeholder 1"/>
            <p:cNvSpPr txBox="1">
              <a:spLocks/>
            </p:cNvSpPr>
            <p:nvPr/>
          </p:nvSpPr>
          <p:spPr>
            <a:xfrm>
              <a:off x="2590800" y="3526423"/>
              <a:ext cx="1775011"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1999" baseline="30000" dirty="0">
                  <a:solidFill>
                    <a:schemeClr val="bg1"/>
                  </a:solidFill>
                  <a:latin typeface="Arial Narrow" panose="020B0606020202030204" pitchFamily="34" charset="0"/>
                </a:rPr>
                <a:t>in financing</a:t>
              </a:r>
              <a:endParaRPr lang="en-US" sz="1600" baseline="30000" dirty="0">
                <a:solidFill>
                  <a:schemeClr val="bg1"/>
                </a:solidFill>
                <a:latin typeface="Arial Narrow" panose="020B0606020202030204" pitchFamily="34" charset="0"/>
              </a:endParaRPr>
            </a:p>
          </p:txBody>
        </p:sp>
      </p:grpSp>
      <p:grpSp>
        <p:nvGrpSpPr>
          <p:cNvPr id="17" name="Group 16"/>
          <p:cNvGrpSpPr/>
          <p:nvPr/>
        </p:nvGrpSpPr>
        <p:grpSpPr>
          <a:xfrm>
            <a:off x="5809501" y="2560727"/>
            <a:ext cx="1774551" cy="1383269"/>
            <a:chOff x="2590800" y="2820817"/>
            <a:chExt cx="1775013" cy="1383629"/>
          </a:xfrm>
        </p:grpSpPr>
        <p:sp>
          <p:nvSpPr>
            <p:cNvPr id="18" name="Rectangle 17"/>
            <p:cNvSpPr/>
            <p:nvPr/>
          </p:nvSpPr>
          <p:spPr>
            <a:xfrm>
              <a:off x="2590800" y="2820817"/>
              <a:ext cx="1775012" cy="1383629"/>
            </a:xfrm>
            <a:prstGeom prst="rect">
              <a:avLst/>
            </a:prstGeom>
            <a:solidFill>
              <a:schemeClr val="tx1">
                <a:lumMod val="90000"/>
                <a:lumOff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algn="r"/>
              <a:endParaRPr lang="en-US" sz="1200" dirty="0" err="1">
                <a:solidFill>
                  <a:schemeClr val="bg1"/>
                </a:solidFill>
              </a:endParaRPr>
            </a:p>
          </p:txBody>
        </p:sp>
        <p:sp>
          <p:nvSpPr>
            <p:cNvPr id="19" name="Text Placeholder 1"/>
            <p:cNvSpPr txBox="1">
              <a:spLocks/>
            </p:cNvSpPr>
            <p:nvPr/>
          </p:nvSpPr>
          <p:spPr>
            <a:xfrm>
              <a:off x="2590801" y="3089759"/>
              <a:ext cx="1775012"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3599" b="1" baseline="30000" dirty="0">
                  <a:solidFill>
                    <a:schemeClr val="bg1"/>
                  </a:solidFill>
                  <a:latin typeface="Arial Narrow" panose="020B0606020202030204" pitchFamily="34" charset="0"/>
                </a:rPr>
                <a:t>48</a:t>
              </a:r>
              <a:endParaRPr lang="en-US" sz="2799" baseline="30000" dirty="0">
                <a:solidFill>
                  <a:schemeClr val="bg1"/>
                </a:solidFill>
                <a:latin typeface="Arial Narrow" panose="020B0606020202030204" pitchFamily="34" charset="0"/>
              </a:endParaRPr>
            </a:p>
          </p:txBody>
        </p:sp>
        <p:sp>
          <p:nvSpPr>
            <p:cNvPr id="20" name="Text Placeholder 1"/>
            <p:cNvSpPr txBox="1">
              <a:spLocks/>
            </p:cNvSpPr>
            <p:nvPr/>
          </p:nvSpPr>
          <p:spPr>
            <a:xfrm>
              <a:off x="2590800" y="3526423"/>
              <a:ext cx="1775011"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1999" baseline="30000" dirty="0">
                  <a:solidFill>
                    <a:schemeClr val="bg1"/>
                  </a:solidFill>
                  <a:latin typeface="Arial Narrow" panose="020B0606020202030204" pitchFamily="34" charset="0"/>
                </a:rPr>
                <a:t>states and DC </a:t>
              </a:r>
              <a:br>
                <a:rPr lang="en-US" sz="1999" baseline="30000" dirty="0">
                  <a:solidFill>
                    <a:schemeClr val="bg1"/>
                  </a:solidFill>
                  <a:latin typeface="Arial Narrow" panose="020B0606020202030204" pitchFamily="34" charset="0"/>
                </a:rPr>
              </a:br>
              <a:r>
                <a:rPr lang="en-US" sz="1999" baseline="30000" dirty="0">
                  <a:solidFill>
                    <a:schemeClr val="bg1"/>
                  </a:solidFill>
                  <a:latin typeface="Arial Narrow" panose="020B0606020202030204" pitchFamily="34" charset="0"/>
                </a:rPr>
                <a:t>with loans</a:t>
              </a:r>
              <a:endParaRPr lang="en-US" sz="1600" baseline="30000" dirty="0">
                <a:solidFill>
                  <a:schemeClr val="bg1"/>
                </a:solidFill>
                <a:latin typeface="Arial Narrow" panose="020B0606020202030204" pitchFamily="34" charset="0"/>
              </a:endParaRPr>
            </a:p>
          </p:txBody>
        </p:sp>
      </p:grpSp>
      <p:grpSp>
        <p:nvGrpSpPr>
          <p:cNvPr id="21" name="Group 20"/>
          <p:cNvGrpSpPr/>
          <p:nvPr/>
        </p:nvGrpSpPr>
        <p:grpSpPr>
          <a:xfrm>
            <a:off x="8262242" y="2560726"/>
            <a:ext cx="1774551" cy="1383269"/>
            <a:chOff x="2590800" y="2820817"/>
            <a:chExt cx="1775013" cy="1383629"/>
          </a:xfrm>
        </p:grpSpPr>
        <p:sp>
          <p:nvSpPr>
            <p:cNvPr id="22" name="Rectangle 21"/>
            <p:cNvSpPr/>
            <p:nvPr/>
          </p:nvSpPr>
          <p:spPr>
            <a:xfrm>
              <a:off x="2590800" y="2820817"/>
              <a:ext cx="1775012" cy="1383629"/>
            </a:xfrm>
            <a:prstGeom prst="rect">
              <a:avLst/>
            </a:prstGeom>
            <a:solidFill>
              <a:schemeClr val="tx1">
                <a:lumMod val="90000"/>
                <a:lumOff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algn="r"/>
              <a:endParaRPr lang="en-US" sz="1200" dirty="0" err="1">
                <a:solidFill>
                  <a:schemeClr val="bg1"/>
                </a:solidFill>
              </a:endParaRPr>
            </a:p>
          </p:txBody>
        </p:sp>
        <p:sp>
          <p:nvSpPr>
            <p:cNvPr id="23" name="Text Placeholder 1"/>
            <p:cNvSpPr txBox="1">
              <a:spLocks/>
            </p:cNvSpPr>
            <p:nvPr/>
          </p:nvSpPr>
          <p:spPr>
            <a:xfrm>
              <a:off x="2590801" y="3089759"/>
              <a:ext cx="1775012"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3599" b="1" baseline="30000" dirty="0">
                  <a:solidFill>
                    <a:schemeClr val="bg1"/>
                  </a:solidFill>
                  <a:latin typeface="Arial Narrow" panose="020B0606020202030204" pitchFamily="34" charset="0"/>
                </a:rPr>
                <a:t>1,587</a:t>
              </a:r>
              <a:endParaRPr lang="en-US" sz="2799" baseline="30000" dirty="0">
                <a:solidFill>
                  <a:schemeClr val="bg1"/>
                </a:solidFill>
                <a:latin typeface="Arial Narrow" panose="020B0606020202030204" pitchFamily="34" charset="0"/>
              </a:endParaRPr>
            </a:p>
          </p:txBody>
        </p:sp>
        <p:sp>
          <p:nvSpPr>
            <p:cNvPr id="24" name="Text Placeholder 1"/>
            <p:cNvSpPr txBox="1">
              <a:spLocks/>
            </p:cNvSpPr>
            <p:nvPr/>
          </p:nvSpPr>
          <p:spPr>
            <a:xfrm>
              <a:off x="2590800" y="3526423"/>
              <a:ext cx="1775011"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1999" baseline="30000" dirty="0">
                  <a:solidFill>
                    <a:schemeClr val="bg1"/>
                  </a:solidFill>
                  <a:latin typeface="Arial Narrow" panose="020B0606020202030204" pitchFamily="34" charset="0"/>
                </a:rPr>
                <a:t>loans to small businesses</a:t>
              </a:r>
              <a:endParaRPr lang="en-US" sz="1600" baseline="30000" dirty="0">
                <a:solidFill>
                  <a:schemeClr val="bg1"/>
                </a:solidFill>
                <a:latin typeface="Arial Narrow" panose="020B0606020202030204" pitchFamily="34" charset="0"/>
              </a:endParaRPr>
            </a:p>
          </p:txBody>
        </p:sp>
      </p:grpSp>
      <p:grpSp>
        <p:nvGrpSpPr>
          <p:cNvPr id="38" name="Group 37"/>
          <p:cNvGrpSpPr/>
          <p:nvPr/>
        </p:nvGrpSpPr>
        <p:grpSpPr>
          <a:xfrm>
            <a:off x="3382216" y="4197777"/>
            <a:ext cx="1774551" cy="1383269"/>
            <a:chOff x="2590800" y="2820817"/>
            <a:chExt cx="1775013" cy="1383629"/>
          </a:xfrm>
        </p:grpSpPr>
        <p:sp>
          <p:nvSpPr>
            <p:cNvPr id="39" name="Rectangle 38"/>
            <p:cNvSpPr/>
            <p:nvPr/>
          </p:nvSpPr>
          <p:spPr>
            <a:xfrm>
              <a:off x="2590800" y="2820817"/>
              <a:ext cx="1775012" cy="1383629"/>
            </a:xfrm>
            <a:prstGeom prst="rect">
              <a:avLst/>
            </a:prstGeom>
            <a:solidFill>
              <a:schemeClr val="tx1">
                <a:lumMod val="90000"/>
                <a:lumOff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algn="r"/>
              <a:endParaRPr lang="en-US" sz="1200" dirty="0" err="1">
                <a:solidFill>
                  <a:schemeClr val="bg1"/>
                </a:solidFill>
              </a:endParaRPr>
            </a:p>
          </p:txBody>
        </p:sp>
        <p:sp>
          <p:nvSpPr>
            <p:cNvPr id="40" name="Text Placeholder 1"/>
            <p:cNvSpPr txBox="1">
              <a:spLocks/>
            </p:cNvSpPr>
            <p:nvPr/>
          </p:nvSpPr>
          <p:spPr>
            <a:xfrm>
              <a:off x="2590801" y="3089759"/>
              <a:ext cx="1775012"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3599" b="1" baseline="30000" dirty="0">
                  <a:solidFill>
                    <a:schemeClr val="bg1"/>
                  </a:solidFill>
                  <a:latin typeface="Arial Narrow" panose="020B0606020202030204" pitchFamily="34" charset="0"/>
                </a:rPr>
                <a:t>73,000</a:t>
              </a:r>
              <a:endParaRPr lang="en-US" sz="2799" baseline="30000" dirty="0">
                <a:solidFill>
                  <a:schemeClr val="bg1"/>
                </a:solidFill>
                <a:latin typeface="Arial Narrow" panose="020B0606020202030204" pitchFamily="34" charset="0"/>
              </a:endParaRPr>
            </a:p>
          </p:txBody>
        </p:sp>
        <p:sp>
          <p:nvSpPr>
            <p:cNvPr id="41" name="Text Placeholder 1"/>
            <p:cNvSpPr txBox="1">
              <a:spLocks/>
            </p:cNvSpPr>
            <p:nvPr/>
          </p:nvSpPr>
          <p:spPr>
            <a:xfrm>
              <a:off x="2590800" y="3526423"/>
              <a:ext cx="1775011"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1999" baseline="30000" dirty="0">
                  <a:solidFill>
                    <a:schemeClr val="bg1"/>
                  </a:solidFill>
                  <a:latin typeface="Arial Narrow" panose="020B0606020202030204" pitchFamily="34" charset="0"/>
                </a:rPr>
                <a:t>jobs created </a:t>
              </a:r>
              <a:br>
                <a:rPr lang="en-US" sz="1999" baseline="30000" dirty="0">
                  <a:solidFill>
                    <a:schemeClr val="bg1"/>
                  </a:solidFill>
                  <a:latin typeface="Arial Narrow" panose="020B0606020202030204" pitchFamily="34" charset="0"/>
                </a:rPr>
              </a:br>
              <a:r>
                <a:rPr lang="en-US" sz="1999" baseline="30000" dirty="0">
                  <a:solidFill>
                    <a:schemeClr val="bg1"/>
                  </a:solidFill>
                  <a:latin typeface="Arial Narrow" panose="020B0606020202030204" pitchFamily="34" charset="0"/>
                </a:rPr>
                <a:t>or retained</a:t>
              </a:r>
              <a:endParaRPr lang="en-US" sz="1600" baseline="30000" dirty="0">
                <a:solidFill>
                  <a:schemeClr val="bg1"/>
                </a:solidFill>
                <a:latin typeface="Arial Narrow" panose="020B0606020202030204" pitchFamily="34" charset="0"/>
              </a:endParaRPr>
            </a:p>
          </p:txBody>
        </p:sp>
      </p:grpSp>
      <p:grpSp>
        <p:nvGrpSpPr>
          <p:cNvPr id="42" name="Group 41"/>
          <p:cNvGrpSpPr/>
          <p:nvPr/>
        </p:nvGrpSpPr>
        <p:grpSpPr>
          <a:xfrm>
            <a:off x="5809499" y="4197777"/>
            <a:ext cx="1774551" cy="1383269"/>
            <a:chOff x="2590800" y="2820817"/>
            <a:chExt cx="1775013" cy="1383629"/>
          </a:xfrm>
        </p:grpSpPr>
        <p:sp>
          <p:nvSpPr>
            <p:cNvPr id="43" name="Rectangle 42"/>
            <p:cNvSpPr/>
            <p:nvPr/>
          </p:nvSpPr>
          <p:spPr>
            <a:xfrm>
              <a:off x="2590800" y="2820817"/>
              <a:ext cx="1775012" cy="1383629"/>
            </a:xfrm>
            <a:prstGeom prst="rect">
              <a:avLst/>
            </a:prstGeom>
            <a:solidFill>
              <a:schemeClr val="tx1">
                <a:lumMod val="90000"/>
                <a:lumOff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algn="r"/>
              <a:endParaRPr lang="en-US" sz="1200" dirty="0" err="1">
                <a:solidFill>
                  <a:schemeClr val="bg1"/>
                </a:solidFill>
              </a:endParaRPr>
            </a:p>
          </p:txBody>
        </p:sp>
        <p:sp>
          <p:nvSpPr>
            <p:cNvPr id="44" name="Text Placeholder 1"/>
            <p:cNvSpPr txBox="1">
              <a:spLocks/>
            </p:cNvSpPr>
            <p:nvPr/>
          </p:nvSpPr>
          <p:spPr>
            <a:xfrm>
              <a:off x="2590801" y="3089759"/>
              <a:ext cx="1775012"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3599" b="1" baseline="30000" dirty="0">
                  <a:solidFill>
                    <a:schemeClr val="bg1"/>
                  </a:solidFill>
                  <a:latin typeface="Arial Narrow" panose="020B0606020202030204" pitchFamily="34" charset="0"/>
                </a:rPr>
                <a:t>18,800</a:t>
              </a:r>
              <a:endParaRPr lang="en-US" sz="2799" baseline="30000" dirty="0">
                <a:solidFill>
                  <a:schemeClr val="bg1"/>
                </a:solidFill>
                <a:latin typeface="Arial Narrow" panose="020B0606020202030204" pitchFamily="34" charset="0"/>
              </a:endParaRPr>
            </a:p>
          </p:txBody>
        </p:sp>
        <p:sp>
          <p:nvSpPr>
            <p:cNvPr id="45" name="Text Placeholder 1"/>
            <p:cNvSpPr txBox="1">
              <a:spLocks/>
            </p:cNvSpPr>
            <p:nvPr/>
          </p:nvSpPr>
          <p:spPr>
            <a:xfrm>
              <a:off x="2590800" y="3526423"/>
              <a:ext cx="1775011"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1999" baseline="30000" dirty="0">
                  <a:solidFill>
                    <a:schemeClr val="bg1"/>
                  </a:solidFill>
                  <a:latin typeface="Arial Narrow" panose="020B0606020202030204" pitchFamily="34" charset="0"/>
                </a:rPr>
                <a:t>affordable </a:t>
              </a:r>
              <a:br>
                <a:rPr lang="en-US" sz="1999" baseline="30000" dirty="0">
                  <a:solidFill>
                    <a:schemeClr val="bg1"/>
                  </a:solidFill>
                  <a:latin typeface="Arial Narrow" panose="020B0606020202030204" pitchFamily="34" charset="0"/>
                </a:rPr>
              </a:br>
              <a:r>
                <a:rPr lang="en-US" sz="1999" baseline="30000" dirty="0">
                  <a:solidFill>
                    <a:schemeClr val="bg1"/>
                  </a:solidFill>
                  <a:latin typeface="Arial Narrow" panose="020B0606020202030204" pitchFamily="34" charset="0"/>
                </a:rPr>
                <a:t>housing units</a:t>
              </a:r>
              <a:endParaRPr lang="en-US" sz="1600" baseline="30000" dirty="0">
                <a:solidFill>
                  <a:schemeClr val="bg1"/>
                </a:solidFill>
                <a:latin typeface="Arial Narrow" panose="020B0606020202030204" pitchFamily="34" charset="0"/>
              </a:endParaRPr>
            </a:p>
          </p:txBody>
        </p:sp>
      </p:grpSp>
      <p:grpSp>
        <p:nvGrpSpPr>
          <p:cNvPr id="46" name="Group 45"/>
          <p:cNvGrpSpPr/>
          <p:nvPr/>
        </p:nvGrpSpPr>
        <p:grpSpPr>
          <a:xfrm>
            <a:off x="8262240" y="4197776"/>
            <a:ext cx="1774551" cy="1383269"/>
            <a:chOff x="2590800" y="2820817"/>
            <a:chExt cx="1775013" cy="1383629"/>
          </a:xfrm>
        </p:grpSpPr>
        <p:sp>
          <p:nvSpPr>
            <p:cNvPr id="47" name="Rectangle 46"/>
            <p:cNvSpPr/>
            <p:nvPr/>
          </p:nvSpPr>
          <p:spPr>
            <a:xfrm>
              <a:off x="2590800" y="2820817"/>
              <a:ext cx="1775012" cy="1383629"/>
            </a:xfrm>
            <a:prstGeom prst="rect">
              <a:avLst/>
            </a:prstGeom>
            <a:solidFill>
              <a:schemeClr val="tx1">
                <a:lumMod val="90000"/>
                <a:lumOff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algn="r"/>
              <a:endParaRPr lang="en-US" sz="1200" dirty="0" err="1">
                <a:solidFill>
                  <a:schemeClr val="bg1"/>
                </a:solidFill>
              </a:endParaRPr>
            </a:p>
          </p:txBody>
        </p:sp>
        <p:sp>
          <p:nvSpPr>
            <p:cNvPr id="48" name="Text Placeholder 1"/>
            <p:cNvSpPr txBox="1">
              <a:spLocks/>
            </p:cNvSpPr>
            <p:nvPr/>
          </p:nvSpPr>
          <p:spPr>
            <a:xfrm>
              <a:off x="2590801" y="3089759"/>
              <a:ext cx="1775012"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3599" b="1" baseline="30000" dirty="0">
                  <a:solidFill>
                    <a:schemeClr val="bg1"/>
                  </a:solidFill>
                  <a:latin typeface="Arial Narrow" panose="020B0606020202030204" pitchFamily="34" charset="0"/>
                </a:rPr>
                <a:t>1.7 million</a:t>
              </a:r>
            </a:p>
          </p:txBody>
        </p:sp>
        <p:sp>
          <p:nvSpPr>
            <p:cNvPr id="49" name="Text Placeholder 1"/>
            <p:cNvSpPr txBox="1">
              <a:spLocks/>
            </p:cNvSpPr>
            <p:nvPr/>
          </p:nvSpPr>
          <p:spPr>
            <a:xfrm>
              <a:off x="2590800" y="3526423"/>
              <a:ext cx="1775011" cy="352688"/>
            </a:xfrm>
            <a:prstGeom prst="rect">
              <a:avLst/>
            </a:prstGeom>
          </p:spPr>
          <p:txBody>
            <a:bodyPr vert="horz" lIns="91416" tIns="45708" rIns="91416" bIns="45708" rtlCol="0">
              <a:noAutofit/>
            </a:bodyPr>
            <a:lstStyle>
              <a:lvl1pPr marL="0" indent="0" algn="l" defTabSz="816317" rtl="0" eaLnBrk="1" latinLnBrk="0" hangingPunct="1">
                <a:spcBef>
                  <a:spcPct val="20000"/>
                </a:spcBef>
                <a:buClr>
                  <a:schemeClr val="tx1"/>
                </a:buClr>
                <a:buSzPct val="100000"/>
                <a:buFont typeface="Wingdings" pitchFamily="2" charset="2"/>
                <a:buNone/>
                <a:defRPr sz="2851" kern="1200">
                  <a:solidFill>
                    <a:srgbClr val="FE3D05"/>
                  </a:solidFill>
                  <a:latin typeface="+mn-lt"/>
                  <a:ea typeface="Segoe UI" pitchFamily="34" charset="0"/>
                  <a:cs typeface="Segoe UI" pitchFamily="34" charset="0"/>
                </a:defRPr>
              </a:lvl1pPr>
              <a:lvl2pPr marL="357158" indent="-145839" algn="l" defTabSz="816317" rtl="0" eaLnBrk="1" latinLnBrk="0" hangingPunct="1">
                <a:spcBef>
                  <a:spcPct val="20000"/>
                </a:spcBef>
                <a:buFont typeface="Arial" pitchFamily="34" charset="0"/>
                <a:buChar char="–"/>
                <a:defRPr sz="1351" kern="1200">
                  <a:solidFill>
                    <a:srgbClr val="505050"/>
                  </a:solidFill>
                  <a:latin typeface="Segoe UI" pitchFamily="34" charset="0"/>
                  <a:ea typeface="Segoe UI" pitchFamily="34" charset="0"/>
                  <a:cs typeface="Segoe UI" pitchFamily="34" charset="0"/>
                </a:defRPr>
              </a:lvl2pPr>
              <a:lvl3pPr marL="571451" indent="-129965" algn="l" defTabSz="816317" rtl="0" eaLnBrk="1" latinLnBrk="0" hangingPunct="1">
                <a:spcBef>
                  <a:spcPct val="20000"/>
                </a:spcBef>
                <a:buFont typeface="Arial" pitchFamily="34" charset="0"/>
                <a:buChar char="•"/>
                <a:defRPr sz="1200" kern="1200">
                  <a:solidFill>
                    <a:srgbClr val="505050"/>
                  </a:solidFill>
                  <a:latin typeface="Segoe UI" pitchFamily="34" charset="0"/>
                  <a:ea typeface="Segoe UI" pitchFamily="34" charset="0"/>
                  <a:cs typeface="Segoe UI" pitchFamily="34" charset="0"/>
                </a:defRPr>
              </a:lvl3pPr>
              <a:lvl4pPr marL="785744" indent="-132941"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4pPr>
              <a:lvl5pPr marL="964324" indent="-134927" algn="l" defTabSz="816317" rtl="0" eaLnBrk="1" latinLnBrk="0" hangingPunct="1">
                <a:spcBef>
                  <a:spcPct val="20000"/>
                </a:spcBef>
                <a:buFont typeface="Arial" pitchFamily="34" charset="0"/>
                <a:buChar char="»"/>
                <a:defRPr sz="1051" kern="1200">
                  <a:solidFill>
                    <a:srgbClr val="505050"/>
                  </a:solidFill>
                  <a:latin typeface="Segoe UI" pitchFamily="34" charset="0"/>
                  <a:ea typeface="Segoe UI" pitchFamily="34" charset="0"/>
                  <a:cs typeface="Segoe UI" pitchFamily="34" charset="0"/>
                </a:defRPr>
              </a:lvl5pPr>
              <a:lvl6pPr marL="2244873"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6pPr>
              <a:lvl7pPr marL="2653031"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7pPr>
              <a:lvl8pPr marL="3061190"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8pPr>
              <a:lvl9pPr marL="3469348" indent="-204080" algn="l" defTabSz="816317" rtl="0" eaLnBrk="1" latinLnBrk="0" hangingPunct="1">
                <a:spcBef>
                  <a:spcPct val="20000"/>
                </a:spcBef>
                <a:buFont typeface="Arial" pitchFamily="34" charset="0"/>
                <a:buChar char="•"/>
                <a:defRPr sz="1877" kern="1200">
                  <a:solidFill>
                    <a:schemeClr val="tx1"/>
                  </a:solidFill>
                  <a:latin typeface="+mn-lt"/>
                  <a:ea typeface="+mn-ea"/>
                  <a:cs typeface="+mn-cs"/>
                </a:defRPr>
              </a:lvl9pPr>
            </a:lstStyle>
            <a:p>
              <a:pPr algn="ctr">
                <a:buClr>
                  <a:srgbClr val="282828"/>
                </a:buClr>
              </a:pPr>
              <a:r>
                <a:rPr lang="en-US" sz="1999" baseline="30000" dirty="0">
                  <a:solidFill>
                    <a:schemeClr val="bg1"/>
                  </a:solidFill>
                  <a:latin typeface="Arial Narrow" panose="020B0606020202030204" pitchFamily="34" charset="0"/>
                </a:rPr>
                <a:t>people served</a:t>
              </a:r>
              <a:endParaRPr lang="en-US" sz="1600" baseline="30000"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xmlns="" val="3588558551"/>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State of small business lending ecosyste</a:t>
            </a:r>
            <a:r>
              <a:rPr lang="en-US" dirty="0"/>
              <a:t>m</a:t>
            </a:r>
            <a:endParaRPr lang="en-US" dirty="0" smtClean="0"/>
          </a:p>
        </p:txBody>
      </p:sp>
      <p:sp>
        <p:nvSpPr>
          <p:cNvPr id="6147" name="Rectangle 3"/>
          <p:cNvSpPr>
            <a:spLocks noGrp="1" noChangeArrowheads="1"/>
          </p:cNvSpPr>
          <p:nvPr>
            <p:ph idx="1"/>
          </p:nvPr>
        </p:nvSpPr>
        <p:spPr>
          <a:xfrm>
            <a:off x="838200" y="1058782"/>
            <a:ext cx="10515600" cy="4351338"/>
          </a:xfrm>
        </p:spPr>
        <p:txBody>
          <a:bodyPr/>
          <a:lstStyle/>
          <a:p>
            <a:pPr marL="914400" lvl="2" indent="0">
              <a:lnSpc>
                <a:spcPts val="2300"/>
              </a:lnSpc>
              <a:spcAft>
                <a:spcPts val="600"/>
              </a:spcAft>
              <a:buSzPct val="70000"/>
              <a:buNone/>
            </a:pPr>
            <a:endParaRPr lang="en-US" b="1" dirty="0" smtClean="0"/>
          </a:p>
          <a:p>
            <a:pPr marL="234950" lvl="2" indent="0">
              <a:lnSpc>
                <a:spcPts val="2300"/>
              </a:lnSpc>
              <a:buSzPct val="70000"/>
              <a:buNone/>
            </a:pPr>
            <a:endParaRPr lang="en-US" sz="2000" b="1" dirty="0"/>
          </a:p>
          <a:p>
            <a:pPr marL="234950" lvl="2" indent="0">
              <a:lnSpc>
                <a:spcPts val="2300"/>
              </a:lnSpc>
              <a:buSzPct val="70000"/>
              <a:buNone/>
            </a:pPr>
            <a:endParaRPr lang="en-US" sz="2000" b="1" dirty="0"/>
          </a:p>
        </p:txBody>
      </p:sp>
      <p:sp>
        <p:nvSpPr>
          <p:cNvPr id="6" name="TextBox 5"/>
          <p:cNvSpPr txBox="1"/>
          <p:nvPr/>
        </p:nvSpPr>
        <p:spPr>
          <a:xfrm>
            <a:off x="10299866" y="6519447"/>
            <a:ext cx="368134" cy="584775"/>
          </a:xfrm>
          <a:prstGeom prst="rect">
            <a:avLst/>
          </a:prstGeom>
          <a:noFill/>
        </p:spPr>
        <p:txBody>
          <a:bodyPr wrap="square" rtlCol="0">
            <a:spAutoFit/>
          </a:bodyPr>
          <a:lstStyle/>
          <a:p>
            <a:fld id="{F0DE6362-16E4-4527-AAA3-EAEDD6573ECC}" type="slidenum">
              <a:rPr lang="en-US" sz="1600"/>
              <a:pPr/>
              <a:t>5</a:t>
            </a:fld>
            <a:endParaRPr lang="en-US" sz="1800" dirty="0"/>
          </a:p>
        </p:txBody>
      </p:sp>
      <p:sp>
        <p:nvSpPr>
          <p:cNvPr id="4" name="TextBox 3"/>
          <p:cNvSpPr txBox="1"/>
          <p:nvPr/>
        </p:nvSpPr>
        <p:spPr>
          <a:xfrm>
            <a:off x="1640972" y="150258"/>
            <a:ext cx="8743803" cy="646331"/>
          </a:xfrm>
          <a:prstGeom prst="rect">
            <a:avLst/>
          </a:prstGeom>
          <a:noFill/>
        </p:spPr>
        <p:txBody>
          <a:bodyPr wrap="square" rtlCol="0">
            <a:spAutoFit/>
          </a:bodyPr>
          <a:lstStyle/>
          <a:p>
            <a:pPr>
              <a:buClr>
                <a:schemeClr val="tx2"/>
              </a:buClr>
            </a:pPr>
            <a:endParaRPr lang="en-US" sz="1800" dirty="0"/>
          </a:p>
          <a:p>
            <a:pPr marL="800100" lvl="1" indent="-342900">
              <a:buClr>
                <a:schemeClr val="tx2"/>
              </a:buClr>
              <a:buFont typeface="Wingdings" pitchFamily="2" charset="2"/>
              <a:buChar char="§"/>
            </a:pPr>
            <a:endParaRPr lang="en-US" sz="1800" dirty="0"/>
          </a:p>
        </p:txBody>
      </p:sp>
      <p:sp>
        <p:nvSpPr>
          <p:cNvPr id="8" name="Content Placeholder 2"/>
          <p:cNvSpPr txBox="1">
            <a:spLocks/>
          </p:cNvSpPr>
          <p:nvPr/>
        </p:nvSpPr>
        <p:spPr>
          <a:xfrm>
            <a:off x="838200" y="1200046"/>
            <a:ext cx="10515600" cy="471472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0000"/>
                    <a:lumOff val="1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0000"/>
                    <a:lumOff val="1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0000"/>
                    <a:lumOff val="1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15" name="Picture 14">
            <a:hlinkClick r:id="rId3"/>
          </p:cNvPr>
          <p:cNvPicPr>
            <a:picLocks noChangeAspect="1"/>
          </p:cNvPicPr>
          <p:nvPr/>
        </p:nvPicPr>
        <p:blipFill>
          <a:blip r:embed="rId4" cstate="print"/>
          <a:stretch>
            <a:fillRect/>
          </a:stretch>
        </p:blipFill>
        <p:spPr>
          <a:xfrm>
            <a:off x="7140677" y="1320975"/>
            <a:ext cx="4846839" cy="2773193"/>
          </a:xfrm>
          <a:prstGeom prst="rect">
            <a:avLst/>
          </a:prstGeom>
        </p:spPr>
      </p:pic>
      <p:pic>
        <p:nvPicPr>
          <p:cNvPr id="2050" name="Picture 2" descr="http://www.crowd101.com/wp-content/uploads/2015/07/Small-Business-Loan-Origination.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51572" y="1320975"/>
            <a:ext cx="3747557" cy="277319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34348" y="4362587"/>
            <a:ext cx="2645396" cy="725294"/>
          </a:xfrm>
          <a:prstGeom prst="rect">
            <a:avLst/>
          </a:prstGeom>
          <a:ln>
            <a:noFill/>
          </a:ln>
        </p:spPr>
        <p:txBody>
          <a:bodyPr vert="horz" wrap="square" lIns="91440" tIns="91440" rIns="91440" bIns="91440" numCol="1" rtlCol="0" anchor="t">
            <a:noAutofit/>
          </a:bodyPr>
          <a:lstStyle/>
          <a:p>
            <a:pPr algn="ctr"/>
            <a:r>
              <a:rPr lang="en-US" sz="1600" dirty="0">
                <a:solidFill>
                  <a:schemeClr val="bg1"/>
                </a:solidFill>
              </a:rPr>
              <a:t>Small </a:t>
            </a:r>
            <a:r>
              <a:rPr lang="en-US" sz="1600" dirty="0" smtClean="0">
                <a:solidFill>
                  <a:schemeClr val="bg1"/>
                </a:solidFill>
              </a:rPr>
              <a:t>businesses located in low income communities </a:t>
            </a:r>
            <a:r>
              <a:rPr lang="en-US" sz="1600" dirty="0">
                <a:solidFill>
                  <a:schemeClr val="bg1"/>
                </a:solidFill>
              </a:rPr>
              <a:t>are key to our economy </a:t>
            </a:r>
          </a:p>
          <a:p>
            <a:pPr marL="171450" indent="-171450">
              <a:buFont typeface="Wingdings" pitchFamily="2" charset="2"/>
              <a:buChar char="§"/>
            </a:pPr>
            <a:endParaRPr lang="en-US" sz="1600" dirty="0" err="1" smtClean="0">
              <a:latin typeface="Segoe UI" pitchFamily="34" charset="0"/>
              <a:ea typeface="Segoe UI" pitchFamily="34" charset="0"/>
              <a:cs typeface="Segoe UI" pitchFamily="34" charset="0"/>
            </a:endParaRPr>
          </a:p>
        </p:txBody>
      </p:sp>
      <p:sp>
        <p:nvSpPr>
          <p:cNvPr id="12" name="TextBox 11"/>
          <p:cNvSpPr txBox="1"/>
          <p:nvPr/>
        </p:nvSpPr>
        <p:spPr>
          <a:xfrm>
            <a:off x="3535680" y="4356361"/>
            <a:ext cx="3326673" cy="725294"/>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rPr>
              <a:t>Coming out of the great recession, banks evacuated the small business lending space (under $250K)</a:t>
            </a:r>
            <a:endParaRPr lang="en-US" sz="1600" dirty="0">
              <a:solidFill>
                <a:schemeClr val="bg1"/>
              </a:solidFill>
            </a:endParaRPr>
          </a:p>
          <a:p>
            <a:pPr marL="171450" indent="-171450">
              <a:buFont typeface="Wingdings" pitchFamily="2" charset="2"/>
              <a:buChar char="§"/>
            </a:pPr>
            <a:endParaRPr lang="en-US" sz="1600" dirty="0" err="1" smtClean="0">
              <a:latin typeface="Segoe UI" pitchFamily="34" charset="0"/>
              <a:ea typeface="Segoe UI" pitchFamily="34" charset="0"/>
              <a:cs typeface="Segoe UI" pitchFamily="34" charset="0"/>
            </a:endParaRPr>
          </a:p>
        </p:txBody>
      </p:sp>
      <p:sp>
        <p:nvSpPr>
          <p:cNvPr id="13" name="TextBox 12"/>
          <p:cNvSpPr txBox="1"/>
          <p:nvPr/>
        </p:nvSpPr>
        <p:spPr>
          <a:xfrm>
            <a:off x="8122920" y="4358031"/>
            <a:ext cx="3230880" cy="725294"/>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rPr>
              <a:t>In this newly created vacuum, online lenders rush in</a:t>
            </a:r>
            <a:endParaRPr lang="en-US" sz="1600" dirty="0">
              <a:solidFill>
                <a:schemeClr val="bg1"/>
              </a:solidFill>
            </a:endParaRPr>
          </a:p>
          <a:p>
            <a:pPr marL="171450" indent="-171450">
              <a:buFont typeface="Wingdings" pitchFamily="2" charset="2"/>
              <a:buChar char="§"/>
            </a:pPr>
            <a:endParaRPr lang="en-US" sz="1600" dirty="0" err="1" smtClean="0">
              <a:latin typeface="Segoe UI" pitchFamily="34" charset="0"/>
              <a:ea typeface="Segoe UI" pitchFamily="34" charset="0"/>
              <a:cs typeface="Segoe UI" pitchFamily="34" charset="0"/>
            </a:endParaRPr>
          </a:p>
        </p:txBody>
      </p:sp>
      <p:sp>
        <p:nvSpPr>
          <p:cNvPr id="5" name="Rectangle 4"/>
          <p:cNvSpPr/>
          <p:nvPr/>
        </p:nvSpPr>
        <p:spPr>
          <a:xfrm>
            <a:off x="204484" y="5672313"/>
            <a:ext cx="2730235" cy="215444"/>
          </a:xfrm>
          <a:prstGeom prst="rect">
            <a:avLst/>
          </a:prstGeom>
        </p:spPr>
        <p:txBody>
          <a:bodyPr wrap="none">
            <a:spAutoFit/>
          </a:bodyPr>
          <a:lstStyle/>
          <a:p>
            <a:r>
              <a:rPr lang="en-US" sz="800" dirty="0">
                <a:solidFill>
                  <a:schemeClr val="bg1"/>
                </a:solidFill>
                <a:latin typeface="Segoe UI" pitchFamily="34" charset="0"/>
                <a:ea typeface="Segoe UI" pitchFamily="34" charset="0"/>
                <a:cs typeface="Segoe UI" pitchFamily="34" charset="0"/>
              </a:rPr>
              <a:t>* Source: AEO Big Picture Report – Tammy </a:t>
            </a:r>
            <a:r>
              <a:rPr lang="en-US" sz="800" dirty="0" smtClean="0">
                <a:solidFill>
                  <a:schemeClr val="bg1"/>
                </a:solidFill>
                <a:latin typeface="Segoe UI" pitchFamily="34" charset="0"/>
                <a:ea typeface="Segoe UI" pitchFamily="34" charset="0"/>
                <a:cs typeface="Segoe UI" pitchFamily="34" charset="0"/>
              </a:rPr>
              <a:t>Halevy - AEO</a:t>
            </a:r>
            <a:endParaRPr lang="en-US" sz="800" dirty="0"/>
          </a:p>
        </p:txBody>
      </p:sp>
      <p:sp>
        <p:nvSpPr>
          <p:cNvPr id="7" name="TextBox 6"/>
          <p:cNvSpPr txBox="1"/>
          <p:nvPr/>
        </p:nvSpPr>
        <p:spPr>
          <a:xfrm>
            <a:off x="253342" y="2068620"/>
            <a:ext cx="2775260" cy="1284130"/>
          </a:xfrm>
          <a:prstGeom prst="rect">
            <a:avLst/>
          </a:prstGeom>
          <a:ln>
            <a:noFill/>
          </a:ln>
        </p:spPr>
        <p:txBody>
          <a:bodyPr vert="horz" wrap="square" lIns="91440" tIns="91440" rIns="91440" bIns="91440" numCol="1" rtlCol="0" anchor="t">
            <a:noAutofit/>
          </a:bodyPr>
          <a:lstStyle/>
          <a:p>
            <a:pPr algn="ctr"/>
            <a:r>
              <a:rPr lang="en-US" sz="3600" dirty="0" smtClean="0">
                <a:solidFill>
                  <a:srgbClr val="00B050"/>
                </a:solidFill>
                <a:latin typeface="OCR A Extended" panose="02010509020102010303" pitchFamily="50" charset="0"/>
                <a:ea typeface="Segoe UI" pitchFamily="34" charset="0"/>
                <a:cs typeface="Segoe UI" pitchFamily="34" charset="0"/>
              </a:rPr>
              <a:t>$1.87 Trillion</a:t>
            </a:r>
            <a:r>
              <a:rPr lang="en-US" sz="900" dirty="0" smtClean="0">
                <a:solidFill>
                  <a:srgbClr val="00B050"/>
                </a:solidFill>
                <a:latin typeface="OCR A Extended" panose="02010509020102010303" pitchFamily="50" charset="0"/>
                <a:ea typeface="Segoe UI" pitchFamily="34" charset="0"/>
                <a:cs typeface="Segoe UI" pitchFamily="34" charset="0"/>
              </a:rPr>
              <a:t>*</a:t>
            </a:r>
          </a:p>
        </p:txBody>
      </p:sp>
      <p:sp>
        <p:nvSpPr>
          <p:cNvPr id="16" name="TextBox 15"/>
          <p:cNvSpPr txBox="1"/>
          <p:nvPr/>
        </p:nvSpPr>
        <p:spPr>
          <a:xfrm>
            <a:off x="334348" y="5074350"/>
            <a:ext cx="2645396" cy="725294"/>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rPr>
              <a:t>Micro businesses generate 72% of that revenue</a:t>
            </a:r>
            <a:endParaRPr lang="en-US" sz="1600" dirty="0">
              <a:solidFill>
                <a:schemeClr val="bg1"/>
              </a:solidFill>
            </a:endParaRPr>
          </a:p>
          <a:p>
            <a:pPr marL="171450" indent="-171450">
              <a:buFont typeface="Wingdings" pitchFamily="2" charset="2"/>
              <a:buChar char="§"/>
            </a:pPr>
            <a:endParaRPr lang="en-US" sz="1600" dirty="0" err="1"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23621382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7"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Additional background</a:t>
            </a:r>
          </a:p>
        </p:txBody>
      </p:sp>
      <p:sp>
        <p:nvSpPr>
          <p:cNvPr id="6147" name="Rectangle 3"/>
          <p:cNvSpPr>
            <a:spLocks noGrp="1" noChangeArrowheads="1"/>
          </p:cNvSpPr>
          <p:nvPr>
            <p:ph idx="1"/>
          </p:nvPr>
        </p:nvSpPr>
        <p:spPr>
          <a:xfrm>
            <a:off x="838200" y="1058782"/>
            <a:ext cx="10515600" cy="4351338"/>
          </a:xfrm>
        </p:spPr>
        <p:txBody>
          <a:bodyPr/>
          <a:lstStyle/>
          <a:p>
            <a:pPr marL="914400" lvl="2" indent="0">
              <a:lnSpc>
                <a:spcPts val="2300"/>
              </a:lnSpc>
              <a:spcAft>
                <a:spcPts val="600"/>
              </a:spcAft>
              <a:buSzPct val="70000"/>
              <a:buNone/>
            </a:pPr>
            <a:endParaRPr lang="en-US" b="1" dirty="0" smtClean="0"/>
          </a:p>
          <a:p>
            <a:pPr marL="234950" lvl="2" indent="0">
              <a:lnSpc>
                <a:spcPts val="2300"/>
              </a:lnSpc>
              <a:buSzPct val="70000"/>
              <a:buNone/>
            </a:pPr>
            <a:endParaRPr lang="en-US" sz="2000" b="1" dirty="0"/>
          </a:p>
          <a:p>
            <a:pPr marL="234950" lvl="2" indent="0">
              <a:lnSpc>
                <a:spcPts val="2300"/>
              </a:lnSpc>
              <a:buSzPct val="70000"/>
              <a:buNone/>
            </a:pPr>
            <a:endParaRPr lang="en-US" sz="2000" b="1" dirty="0"/>
          </a:p>
        </p:txBody>
      </p:sp>
      <p:sp>
        <p:nvSpPr>
          <p:cNvPr id="6" name="TextBox 5"/>
          <p:cNvSpPr txBox="1"/>
          <p:nvPr/>
        </p:nvSpPr>
        <p:spPr>
          <a:xfrm>
            <a:off x="10299866" y="6519447"/>
            <a:ext cx="368134" cy="584775"/>
          </a:xfrm>
          <a:prstGeom prst="rect">
            <a:avLst/>
          </a:prstGeom>
          <a:noFill/>
        </p:spPr>
        <p:txBody>
          <a:bodyPr wrap="square" rtlCol="0">
            <a:spAutoFit/>
          </a:bodyPr>
          <a:lstStyle/>
          <a:p>
            <a:fld id="{F0DE6362-16E4-4527-AAA3-EAEDD6573ECC}" type="slidenum">
              <a:rPr lang="en-US" sz="1600"/>
              <a:pPr/>
              <a:t>6</a:t>
            </a:fld>
            <a:endParaRPr lang="en-US" sz="1800" dirty="0"/>
          </a:p>
        </p:txBody>
      </p:sp>
      <p:sp>
        <p:nvSpPr>
          <p:cNvPr id="4" name="TextBox 3"/>
          <p:cNvSpPr txBox="1"/>
          <p:nvPr/>
        </p:nvSpPr>
        <p:spPr>
          <a:xfrm>
            <a:off x="1640972" y="150258"/>
            <a:ext cx="8743803" cy="646331"/>
          </a:xfrm>
          <a:prstGeom prst="rect">
            <a:avLst/>
          </a:prstGeom>
          <a:noFill/>
        </p:spPr>
        <p:txBody>
          <a:bodyPr wrap="square" rtlCol="0">
            <a:spAutoFit/>
          </a:bodyPr>
          <a:lstStyle/>
          <a:p>
            <a:pPr>
              <a:buClr>
                <a:schemeClr val="tx2"/>
              </a:buClr>
            </a:pPr>
            <a:endParaRPr lang="en-US" sz="1800" dirty="0"/>
          </a:p>
          <a:p>
            <a:pPr marL="800100" lvl="1" indent="-342900">
              <a:buClr>
                <a:schemeClr val="tx2"/>
              </a:buClr>
              <a:buFont typeface="Wingdings" pitchFamily="2" charset="2"/>
              <a:buChar char="§"/>
            </a:pPr>
            <a:endParaRPr lang="en-US" sz="1800" dirty="0"/>
          </a:p>
        </p:txBody>
      </p:sp>
      <p:sp>
        <p:nvSpPr>
          <p:cNvPr id="8" name="Content Placeholder 2"/>
          <p:cNvSpPr txBox="1">
            <a:spLocks/>
          </p:cNvSpPr>
          <p:nvPr/>
        </p:nvSpPr>
        <p:spPr>
          <a:xfrm>
            <a:off x="838200" y="1200046"/>
            <a:ext cx="10515600" cy="471472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0000"/>
                    <a:lumOff val="1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0000"/>
                    <a:lumOff val="1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0000"/>
                    <a:lumOff val="1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p:cNvSpPr txBox="1"/>
          <p:nvPr/>
        </p:nvSpPr>
        <p:spPr>
          <a:xfrm>
            <a:off x="698861" y="4826090"/>
            <a:ext cx="2861698" cy="725294"/>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rPr>
              <a:t>Banks decline 8,000 small business loan requests per day</a:t>
            </a:r>
            <a:endParaRPr lang="en-US" sz="1600" dirty="0" smtClean="0">
              <a:latin typeface="Segoe UI" pitchFamily="34" charset="0"/>
              <a:ea typeface="Segoe UI" pitchFamily="34" charset="0"/>
              <a:cs typeface="Segoe UI" pitchFamily="34" charset="0"/>
            </a:endParaRPr>
          </a:p>
        </p:txBody>
      </p:sp>
      <p:sp>
        <p:nvSpPr>
          <p:cNvPr id="12" name="TextBox 11"/>
          <p:cNvSpPr txBox="1"/>
          <p:nvPr/>
        </p:nvSpPr>
        <p:spPr>
          <a:xfrm>
            <a:off x="290025" y="2509157"/>
            <a:ext cx="3464299" cy="910282"/>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rPr>
              <a:t>Most small businesses in low income communities are micro-businesses *</a:t>
            </a:r>
            <a:endParaRPr lang="en-US" sz="1600" dirty="0">
              <a:solidFill>
                <a:schemeClr val="bg1"/>
              </a:solidFill>
            </a:endParaRPr>
          </a:p>
          <a:p>
            <a:pPr marL="171450" indent="-171450">
              <a:buFont typeface="Wingdings" pitchFamily="2" charset="2"/>
              <a:buChar char="§"/>
            </a:pPr>
            <a:endParaRPr lang="en-US" sz="1600" dirty="0" err="1" smtClean="0">
              <a:latin typeface="Segoe UI" pitchFamily="34" charset="0"/>
              <a:ea typeface="Segoe UI" pitchFamily="34" charset="0"/>
              <a:cs typeface="Segoe UI" pitchFamily="34" charset="0"/>
            </a:endParaRPr>
          </a:p>
        </p:txBody>
      </p:sp>
      <p:sp>
        <p:nvSpPr>
          <p:cNvPr id="13" name="TextBox 12"/>
          <p:cNvSpPr txBox="1"/>
          <p:nvPr/>
        </p:nvSpPr>
        <p:spPr>
          <a:xfrm>
            <a:off x="8421653" y="2509157"/>
            <a:ext cx="3230880" cy="725294"/>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rPr>
              <a:t>Small businesses are seeking smaller credits</a:t>
            </a:r>
            <a:endParaRPr lang="en-US" sz="1600" dirty="0">
              <a:solidFill>
                <a:schemeClr val="bg1"/>
              </a:solidFill>
            </a:endParaRPr>
          </a:p>
          <a:p>
            <a:pPr marL="171450" indent="-171450">
              <a:buFont typeface="Wingdings" pitchFamily="2" charset="2"/>
              <a:buChar char="§"/>
            </a:pPr>
            <a:endParaRPr lang="en-US" sz="1600" dirty="0" err="1" smtClean="0">
              <a:latin typeface="Segoe UI" pitchFamily="34" charset="0"/>
              <a:ea typeface="Segoe UI" pitchFamily="34" charset="0"/>
              <a:cs typeface="Segoe UI" pitchFamily="34" charset="0"/>
            </a:endParaRPr>
          </a:p>
        </p:txBody>
      </p:sp>
      <p:sp>
        <p:nvSpPr>
          <p:cNvPr id="14" name="TextBox 13"/>
          <p:cNvSpPr txBox="1"/>
          <p:nvPr/>
        </p:nvSpPr>
        <p:spPr>
          <a:xfrm>
            <a:off x="4480560" y="4826090"/>
            <a:ext cx="3230880" cy="725294"/>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rPr>
              <a:t>Small business startups are even more impactful (and risky)</a:t>
            </a:r>
            <a:endParaRPr lang="en-US" sz="1600" dirty="0">
              <a:solidFill>
                <a:schemeClr val="bg1"/>
              </a:solidFill>
            </a:endParaRPr>
          </a:p>
          <a:p>
            <a:pPr marL="171450" indent="-171450">
              <a:buFont typeface="Wingdings" pitchFamily="2" charset="2"/>
              <a:buChar char="§"/>
            </a:pPr>
            <a:endParaRPr lang="en-US" sz="1600" dirty="0" err="1" smtClean="0">
              <a:latin typeface="Segoe UI" pitchFamily="34" charset="0"/>
              <a:ea typeface="Segoe UI" pitchFamily="34" charset="0"/>
              <a:cs typeface="Segoe UI" pitchFamily="34" charset="0"/>
            </a:endParaRPr>
          </a:p>
        </p:txBody>
      </p:sp>
      <p:sp>
        <p:nvSpPr>
          <p:cNvPr id="16" name="TextBox 15"/>
          <p:cNvSpPr txBox="1"/>
          <p:nvPr/>
        </p:nvSpPr>
        <p:spPr>
          <a:xfrm>
            <a:off x="8421653" y="4826090"/>
            <a:ext cx="3230880" cy="725294"/>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rPr>
              <a:t>No knows what a CDFI is, much less how to find one</a:t>
            </a:r>
            <a:endParaRPr lang="en-US" sz="1600" dirty="0">
              <a:solidFill>
                <a:schemeClr val="bg1"/>
              </a:solidFill>
            </a:endParaRPr>
          </a:p>
          <a:p>
            <a:pPr marL="171450" indent="-171450">
              <a:buFont typeface="Wingdings" pitchFamily="2" charset="2"/>
              <a:buChar char="§"/>
            </a:pPr>
            <a:endParaRPr lang="en-US" sz="1600" dirty="0" err="1" smtClean="0">
              <a:latin typeface="Segoe UI" pitchFamily="34" charset="0"/>
              <a:ea typeface="Segoe UI" pitchFamily="34" charset="0"/>
              <a:cs typeface="Segoe UI" pitchFamily="34" charset="0"/>
            </a:endParaRPr>
          </a:p>
        </p:txBody>
      </p:sp>
      <p:sp>
        <p:nvSpPr>
          <p:cNvPr id="17" name="TextBox 16"/>
          <p:cNvSpPr txBox="1"/>
          <p:nvPr/>
        </p:nvSpPr>
        <p:spPr>
          <a:xfrm>
            <a:off x="4463636" y="2509157"/>
            <a:ext cx="3464299" cy="910282"/>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rPr>
              <a:t>Micro-business traditionally apply where they have a high chance of being funded (rise of the MCA)**</a:t>
            </a:r>
            <a:endParaRPr lang="en-US" sz="1600" dirty="0">
              <a:solidFill>
                <a:schemeClr val="bg1"/>
              </a:solidFill>
            </a:endParaRPr>
          </a:p>
          <a:p>
            <a:pPr marL="171450" indent="-171450">
              <a:buFont typeface="Wingdings" pitchFamily="2" charset="2"/>
              <a:buChar char="§"/>
            </a:pPr>
            <a:endParaRPr lang="en-US" sz="1600" dirty="0" err="1" smtClean="0">
              <a:latin typeface="Segoe UI" pitchFamily="34" charset="0"/>
              <a:ea typeface="Segoe UI" pitchFamily="34" charset="0"/>
              <a:cs typeface="Segoe UI" pitchFamily="34" charset="0"/>
            </a:endParaRPr>
          </a:p>
        </p:txBody>
      </p:sp>
      <p:pic>
        <p:nvPicPr>
          <p:cNvPr id="5" name="Picture 4">
            <a:hlinkClick r:id="rId3"/>
          </p:cNvPr>
          <p:cNvPicPr>
            <a:picLocks noChangeAspect="1"/>
          </p:cNvPicPr>
          <p:nvPr/>
        </p:nvPicPr>
        <p:blipFill>
          <a:blip r:embed="rId4" cstate="print"/>
          <a:stretch>
            <a:fillRect/>
          </a:stretch>
        </p:blipFill>
        <p:spPr>
          <a:xfrm>
            <a:off x="4354591" y="1200046"/>
            <a:ext cx="3682391" cy="1345005"/>
          </a:xfrm>
          <a:prstGeom prst="rect">
            <a:avLst/>
          </a:prstGeom>
        </p:spPr>
      </p:pic>
      <p:pic>
        <p:nvPicPr>
          <p:cNvPr id="7" name="Picture 6">
            <a:hlinkClick r:id="rId5"/>
          </p:cNvPr>
          <p:cNvPicPr>
            <a:picLocks noChangeAspect="1"/>
          </p:cNvPicPr>
          <p:nvPr/>
        </p:nvPicPr>
        <p:blipFill>
          <a:blip r:embed="rId6" cstate="print"/>
          <a:stretch>
            <a:fillRect/>
          </a:stretch>
        </p:blipFill>
        <p:spPr>
          <a:xfrm>
            <a:off x="598090" y="1204118"/>
            <a:ext cx="2848167" cy="1346808"/>
          </a:xfrm>
          <a:prstGeom prst="rect">
            <a:avLst/>
          </a:prstGeom>
        </p:spPr>
      </p:pic>
      <p:sp>
        <p:nvSpPr>
          <p:cNvPr id="9" name="TextBox 8"/>
          <p:cNvSpPr txBox="1"/>
          <p:nvPr/>
        </p:nvSpPr>
        <p:spPr>
          <a:xfrm>
            <a:off x="104503" y="5551383"/>
            <a:ext cx="7132320" cy="363383"/>
          </a:xfrm>
          <a:prstGeom prst="rect">
            <a:avLst/>
          </a:prstGeom>
          <a:ln>
            <a:noFill/>
          </a:ln>
        </p:spPr>
        <p:txBody>
          <a:bodyPr vert="horz" wrap="square" lIns="91440" tIns="91440" rIns="91440" bIns="91440" numCol="1" rtlCol="0" anchor="t">
            <a:noAutofit/>
          </a:bodyPr>
          <a:lstStyle/>
          <a:p>
            <a:r>
              <a:rPr lang="en-US" sz="800" dirty="0" smtClean="0">
                <a:solidFill>
                  <a:schemeClr val="bg1"/>
                </a:solidFill>
                <a:latin typeface="Segoe UI" pitchFamily="34" charset="0"/>
                <a:ea typeface="Segoe UI" pitchFamily="34" charset="0"/>
                <a:cs typeface="Segoe UI" pitchFamily="34" charset="0"/>
              </a:rPr>
              <a:t>* Source: AEO Big Picture Report – Tammy Halevy</a:t>
            </a:r>
            <a:br>
              <a:rPr lang="en-US" sz="800" dirty="0" smtClean="0">
                <a:solidFill>
                  <a:schemeClr val="bg1"/>
                </a:solidFill>
                <a:latin typeface="Segoe UI" pitchFamily="34" charset="0"/>
                <a:ea typeface="Segoe UI" pitchFamily="34" charset="0"/>
                <a:cs typeface="Segoe UI" pitchFamily="34" charset="0"/>
              </a:rPr>
            </a:br>
            <a:r>
              <a:rPr lang="en-US" sz="800" dirty="0" smtClean="0">
                <a:solidFill>
                  <a:schemeClr val="bg1"/>
                </a:solidFill>
                <a:latin typeface="Segoe UI" pitchFamily="34" charset="0"/>
                <a:ea typeface="Segoe UI" pitchFamily="34" charset="0"/>
                <a:cs typeface="Segoe UI" pitchFamily="34" charset="0"/>
              </a:rPr>
              <a:t>** Source: 2015 Small Business Credit Survey – Report on Employer Firms</a:t>
            </a:r>
          </a:p>
        </p:txBody>
      </p:sp>
      <p:pic>
        <p:nvPicPr>
          <p:cNvPr id="19" name="Picture 18"/>
          <p:cNvPicPr>
            <a:picLocks noChangeAspect="1"/>
          </p:cNvPicPr>
          <p:nvPr/>
        </p:nvPicPr>
        <p:blipFill>
          <a:blip r:embed="rId7" cstate="print">
            <a:grayscl/>
          </a:blip>
          <a:stretch>
            <a:fillRect/>
          </a:stretch>
        </p:blipFill>
        <p:spPr>
          <a:xfrm>
            <a:off x="9337254" y="3275802"/>
            <a:ext cx="1508937" cy="1508937"/>
          </a:xfrm>
          <a:prstGeom prst="rect">
            <a:avLst/>
          </a:prstGeom>
        </p:spPr>
      </p:pic>
      <p:pic>
        <p:nvPicPr>
          <p:cNvPr id="10" name="Picture 9">
            <a:hlinkClick r:id="rId8"/>
          </p:cNvPr>
          <p:cNvPicPr>
            <a:picLocks noChangeAspect="1"/>
          </p:cNvPicPr>
          <p:nvPr/>
        </p:nvPicPr>
        <p:blipFill>
          <a:blip r:embed="rId9" cstate="print"/>
          <a:stretch>
            <a:fillRect/>
          </a:stretch>
        </p:blipFill>
        <p:spPr>
          <a:xfrm>
            <a:off x="9045888" y="1167379"/>
            <a:ext cx="2091667" cy="1483042"/>
          </a:xfrm>
          <a:prstGeom prst="rect">
            <a:avLst/>
          </a:prstGeom>
        </p:spPr>
      </p:pic>
      <p:pic>
        <p:nvPicPr>
          <p:cNvPr id="21" name="Picture 20">
            <a:hlinkClick r:id="rId10"/>
          </p:cNvPr>
          <p:cNvPicPr>
            <a:picLocks noChangeAspect="1"/>
          </p:cNvPicPr>
          <p:nvPr/>
        </p:nvPicPr>
        <p:blipFill>
          <a:blip r:embed="rId11" cstate="print"/>
          <a:stretch>
            <a:fillRect/>
          </a:stretch>
        </p:blipFill>
        <p:spPr>
          <a:xfrm>
            <a:off x="1366721" y="3473836"/>
            <a:ext cx="1310903" cy="1310903"/>
          </a:xfrm>
          <a:prstGeom prst="rect">
            <a:avLst/>
          </a:prstGeom>
        </p:spPr>
      </p:pic>
      <p:pic>
        <p:nvPicPr>
          <p:cNvPr id="11" name="Picture 10">
            <a:hlinkClick r:id="rId12"/>
          </p:cNvPr>
          <p:cNvPicPr>
            <a:picLocks noChangeAspect="1"/>
          </p:cNvPicPr>
          <p:nvPr/>
        </p:nvPicPr>
        <p:blipFill>
          <a:blip r:embed="rId13" cstate="print"/>
          <a:stretch>
            <a:fillRect/>
          </a:stretch>
        </p:blipFill>
        <p:spPr>
          <a:xfrm>
            <a:off x="5235702" y="3419439"/>
            <a:ext cx="1920165" cy="1393320"/>
          </a:xfrm>
          <a:prstGeom prst="rect">
            <a:avLst/>
          </a:prstGeom>
        </p:spPr>
      </p:pic>
    </p:spTree>
    <p:extLst>
      <p:ext uri="{BB962C8B-B14F-4D97-AF65-F5344CB8AC3E}">
        <p14:creationId xmlns:p14="http://schemas.microsoft.com/office/powerpoint/2010/main" xmlns="" val="326769051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Problem Statement</a:t>
            </a:r>
          </a:p>
        </p:txBody>
      </p:sp>
      <p:sp>
        <p:nvSpPr>
          <p:cNvPr id="6147" name="Rectangle 3"/>
          <p:cNvSpPr>
            <a:spLocks noGrp="1" noChangeArrowheads="1"/>
          </p:cNvSpPr>
          <p:nvPr>
            <p:ph idx="1"/>
          </p:nvPr>
        </p:nvSpPr>
        <p:spPr/>
        <p:txBody>
          <a:bodyPr/>
          <a:lstStyle/>
          <a:p>
            <a:pPr marL="914400" lvl="2" indent="0">
              <a:lnSpc>
                <a:spcPts val="2300"/>
              </a:lnSpc>
              <a:spcAft>
                <a:spcPts val="600"/>
              </a:spcAft>
              <a:buSzPct val="70000"/>
              <a:buNone/>
            </a:pPr>
            <a:endParaRPr lang="en-US" b="1" dirty="0" smtClean="0"/>
          </a:p>
          <a:p>
            <a:pPr marL="234950" lvl="2" indent="0">
              <a:lnSpc>
                <a:spcPts val="2300"/>
              </a:lnSpc>
              <a:buSzPct val="70000"/>
              <a:buNone/>
            </a:pPr>
            <a:endParaRPr lang="en-US" sz="2000" b="1" dirty="0"/>
          </a:p>
          <a:p>
            <a:pPr marL="234950" lvl="2" indent="0">
              <a:lnSpc>
                <a:spcPts val="2300"/>
              </a:lnSpc>
              <a:buSzPct val="70000"/>
              <a:buNone/>
            </a:pPr>
            <a:endParaRPr lang="en-US" sz="2000" b="1" dirty="0"/>
          </a:p>
        </p:txBody>
      </p:sp>
      <p:sp>
        <p:nvSpPr>
          <p:cNvPr id="6" name="TextBox 5"/>
          <p:cNvSpPr txBox="1"/>
          <p:nvPr/>
        </p:nvSpPr>
        <p:spPr>
          <a:xfrm>
            <a:off x="10299866" y="6519447"/>
            <a:ext cx="368134" cy="584775"/>
          </a:xfrm>
          <a:prstGeom prst="rect">
            <a:avLst/>
          </a:prstGeom>
          <a:noFill/>
        </p:spPr>
        <p:txBody>
          <a:bodyPr wrap="square" rtlCol="0">
            <a:spAutoFit/>
          </a:bodyPr>
          <a:lstStyle/>
          <a:p>
            <a:fld id="{F0DE6362-16E4-4527-AAA3-EAEDD6573ECC}" type="slidenum">
              <a:rPr lang="en-US" sz="1600"/>
              <a:pPr/>
              <a:t>7</a:t>
            </a:fld>
            <a:endParaRPr lang="en-US" sz="1800" dirty="0"/>
          </a:p>
        </p:txBody>
      </p:sp>
      <p:sp>
        <p:nvSpPr>
          <p:cNvPr id="4" name="TextBox 3"/>
          <p:cNvSpPr txBox="1"/>
          <p:nvPr/>
        </p:nvSpPr>
        <p:spPr>
          <a:xfrm>
            <a:off x="1640972" y="150258"/>
            <a:ext cx="8743803" cy="646331"/>
          </a:xfrm>
          <a:prstGeom prst="rect">
            <a:avLst/>
          </a:prstGeom>
          <a:noFill/>
        </p:spPr>
        <p:txBody>
          <a:bodyPr wrap="square" rtlCol="0">
            <a:spAutoFit/>
          </a:bodyPr>
          <a:lstStyle/>
          <a:p>
            <a:pPr>
              <a:buClr>
                <a:schemeClr val="tx2"/>
              </a:buClr>
            </a:pPr>
            <a:endParaRPr lang="en-US" sz="1800" dirty="0"/>
          </a:p>
          <a:p>
            <a:pPr marL="800100" lvl="1" indent="-342900">
              <a:buClr>
                <a:schemeClr val="tx2"/>
              </a:buClr>
              <a:buFont typeface="Wingdings" pitchFamily="2" charset="2"/>
              <a:buChar char="§"/>
            </a:pPr>
            <a:endParaRPr lang="en-US" sz="1800" dirty="0"/>
          </a:p>
        </p:txBody>
      </p:sp>
      <p:sp>
        <p:nvSpPr>
          <p:cNvPr id="8" name="Content Placeholder 2"/>
          <p:cNvSpPr txBox="1">
            <a:spLocks/>
          </p:cNvSpPr>
          <p:nvPr/>
        </p:nvSpPr>
        <p:spPr>
          <a:xfrm>
            <a:off x="838200" y="1200046"/>
            <a:ext cx="10515600" cy="471472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0000"/>
                    <a:lumOff val="1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0000"/>
                    <a:lumOff val="1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0000"/>
                    <a:lumOff val="1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0000"/>
                    <a:lumOff val="1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 our experience, the current mission lending ecosystem suffers from a set of shared challenges:</a:t>
            </a:r>
          </a:p>
          <a:p>
            <a:endParaRPr lang="en-US" dirty="0"/>
          </a:p>
        </p:txBody>
      </p:sp>
      <p:pic>
        <p:nvPicPr>
          <p:cNvPr id="2" name="Picture 1"/>
          <p:cNvPicPr>
            <a:picLocks noChangeAspect="1"/>
          </p:cNvPicPr>
          <p:nvPr/>
        </p:nvPicPr>
        <p:blipFill>
          <a:blip r:embed="rId3" cstate="print"/>
          <a:stretch>
            <a:fillRect/>
          </a:stretch>
        </p:blipFill>
        <p:spPr>
          <a:xfrm>
            <a:off x="340809" y="2665446"/>
            <a:ext cx="1300163" cy="1300163"/>
          </a:xfrm>
          <a:prstGeom prst="rect">
            <a:avLst/>
          </a:prstGeom>
        </p:spPr>
      </p:pic>
      <p:sp>
        <p:nvSpPr>
          <p:cNvPr id="9" name="TextBox 8"/>
          <p:cNvSpPr txBox="1"/>
          <p:nvPr/>
        </p:nvSpPr>
        <p:spPr>
          <a:xfrm>
            <a:off x="99350" y="4106873"/>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Borrowers can’t find the lenders </a:t>
            </a:r>
          </a:p>
        </p:txBody>
      </p:sp>
      <p:pic>
        <p:nvPicPr>
          <p:cNvPr id="3" name="Picture 2"/>
          <p:cNvPicPr>
            <a:picLocks noChangeAspect="1"/>
          </p:cNvPicPr>
          <p:nvPr/>
        </p:nvPicPr>
        <p:blipFill>
          <a:blip r:embed="rId4" cstate="print"/>
          <a:stretch>
            <a:fillRect/>
          </a:stretch>
        </p:blipFill>
        <p:spPr>
          <a:xfrm>
            <a:off x="2500612" y="2839547"/>
            <a:ext cx="1267326" cy="1267326"/>
          </a:xfrm>
          <a:prstGeom prst="rect">
            <a:avLst/>
          </a:prstGeom>
        </p:spPr>
      </p:pic>
      <p:sp>
        <p:nvSpPr>
          <p:cNvPr id="10" name="TextBox 9"/>
          <p:cNvSpPr txBox="1"/>
          <p:nvPr/>
        </p:nvSpPr>
        <p:spPr>
          <a:xfrm>
            <a:off x="2259152" y="4166879"/>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Lack of financial awareness</a:t>
            </a:r>
          </a:p>
        </p:txBody>
      </p:sp>
      <p:pic>
        <p:nvPicPr>
          <p:cNvPr id="5" name="Picture 4"/>
          <p:cNvPicPr>
            <a:picLocks noChangeAspect="1"/>
          </p:cNvPicPr>
          <p:nvPr/>
        </p:nvPicPr>
        <p:blipFill>
          <a:blip r:embed="rId5" cstate="print"/>
          <a:stretch>
            <a:fillRect/>
          </a:stretch>
        </p:blipFill>
        <p:spPr>
          <a:xfrm>
            <a:off x="4662828" y="2821176"/>
            <a:ext cx="1838987" cy="1345772"/>
          </a:xfrm>
          <a:prstGeom prst="rect">
            <a:avLst/>
          </a:prstGeom>
        </p:spPr>
      </p:pic>
      <p:sp>
        <p:nvSpPr>
          <p:cNvPr id="12" name="TextBox 11"/>
          <p:cNvSpPr txBox="1"/>
          <p:nvPr/>
        </p:nvSpPr>
        <p:spPr>
          <a:xfrm>
            <a:off x="4690781" y="4145928"/>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Inability to provide a quick turn process</a:t>
            </a:r>
          </a:p>
        </p:txBody>
      </p:sp>
      <p:pic>
        <p:nvPicPr>
          <p:cNvPr id="13" name="Picture 12"/>
          <p:cNvPicPr>
            <a:picLocks noChangeAspect="1"/>
          </p:cNvPicPr>
          <p:nvPr/>
        </p:nvPicPr>
        <p:blipFill>
          <a:blip r:embed="rId6" cstate="print"/>
          <a:stretch>
            <a:fillRect/>
          </a:stretch>
        </p:blipFill>
        <p:spPr>
          <a:xfrm flipH="1">
            <a:off x="7120462" y="3030206"/>
            <a:ext cx="1876848" cy="8075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TextBox 13"/>
          <p:cNvSpPr txBox="1"/>
          <p:nvPr/>
        </p:nvSpPr>
        <p:spPr>
          <a:xfrm>
            <a:off x="7167346" y="4085853"/>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People, process, technology, customer experience challenges</a:t>
            </a:r>
          </a:p>
        </p:txBody>
      </p:sp>
      <p:pic>
        <p:nvPicPr>
          <p:cNvPr id="11" name="Picture 10"/>
          <p:cNvPicPr>
            <a:picLocks noChangeAspect="1"/>
          </p:cNvPicPr>
          <p:nvPr/>
        </p:nvPicPr>
        <p:blipFill>
          <a:blip r:embed="rId7" cstate="print"/>
          <a:stretch>
            <a:fillRect/>
          </a:stretch>
        </p:blipFill>
        <p:spPr>
          <a:xfrm>
            <a:off x="9615957" y="2842128"/>
            <a:ext cx="1778465" cy="1183488"/>
          </a:xfrm>
          <a:prstGeom prst="rect">
            <a:avLst/>
          </a:prstGeom>
        </p:spPr>
      </p:pic>
      <p:sp>
        <p:nvSpPr>
          <p:cNvPr id="18" name="TextBox 17"/>
          <p:cNvSpPr txBox="1"/>
          <p:nvPr/>
        </p:nvSpPr>
        <p:spPr>
          <a:xfrm>
            <a:off x="9755685" y="4166879"/>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Unsustainable inefficiency in the CDFI system </a:t>
            </a:r>
          </a:p>
        </p:txBody>
      </p:sp>
    </p:spTree>
    <p:extLst>
      <p:ext uri="{BB962C8B-B14F-4D97-AF65-F5344CB8AC3E}">
        <p14:creationId xmlns:p14="http://schemas.microsoft.com/office/powerpoint/2010/main" xmlns="" val="110380832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In our work building the capacity of mission lenders, we find:</a:t>
            </a:r>
            <a:endParaRPr lang="en-US" dirty="0"/>
          </a:p>
        </p:txBody>
      </p:sp>
      <p:sp>
        <p:nvSpPr>
          <p:cNvPr id="4" name="AutoShape 2" descr="Image result for Create a profil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stretch>
            <a:fillRect/>
          </a:stretch>
        </p:blipFill>
        <p:spPr>
          <a:xfrm>
            <a:off x="978459" y="1058782"/>
            <a:ext cx="1810273" cy="1810273"/>
          </a:xfrm>
          <a:prstGeom prst="rect">
            <a:avLst/>
          </a:prstGeom>
        </p:spPr>
      </p:pic>
      <p:sp>
        <p:nvSpPr>
          <p:cNvPr id="5" name="TextBox 4"/>
          <p:cNvSpPr txBox="1"/>
          <p:nvPr/>
        </p:nvSpPr>
        <p:spPr>
          <a:xfrm>
            <a:off x="1060993" y="2713304"/>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Manual, paper-based processes</a:t>
            </a:r>
          </a:p>
        </p:txBody>
      </p:sp>
      <p:pic>
        <p:nvPicPr>
          <p:cNvPr id="9" name="Picture 8"/>
          <p:cNvPicPr>
            <a:picLocks noChangeAspect="1"/>
          </p:cNvPicPr>
          <p:nvPr/>
        </p:nvPicPr>
        <p:blipFill>
          <a:blip r:embed="rId3" cstate="print"/>
          <a:stretch>
            <a:fillRect/>
          </a:stretch>
        </p:blipFill>
        <p:spPr>
          <a:xfrm>
            <a:off x="3642063" y="1194084"/>
            <a:ext cx="1664309" cy="1539669"/>
          </a:xfrm>
          <a:prstGeom prst="rect">
            <a:avLst/>
          </a:prstGeom>
        </p:spPr>
      </p:pic>
      <p:sp>
        <p:nvSpPr>
          <p:cNvPr id="10" name="TextBox 9"/>
          <p:cNvSpPr txBox="1"/>
          <p:nvPr/>
        </p:nvSpPr>
        <p:spPr>
          <a:xfrm>
            <a:off x="3554435" y="2713304"/>
            <a:ext cx="1783080"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Fund source management</a:t>
            </a:r>
          </a:p>
        </p:txBody>
      </p:sp>
      <p:pic>
        <p:nvPicPr>
          <p:cNvPr id="11" name="Picture 10"/>
          <p:cNvPicPr>
            <a:picLocks noChangeAspect="1"/>
          </p:cNvPicPr>
          <p:nvPr/>
        </p:nvPicPr>
        <p:blipFill>
          <a:blip r:embed="rId4" cstate="print"/>
          <a:stretch>
            <a:fillRect/>
          </a:stretch>
        </p:blipFill>
        <p:spPr>
          <a:xfrm>
            <a:off x="6159703" y="1380982"/>
            <a:ext cx="1805368" cy="1227916"/>
          </a:xfrm>
          <a:prstGeom prst="rect">
            <a:avLst/>
          </a:prstGeom>
        </p:spPr>
      </p:pic>
      <p:sp>
        <p:nvSpPr>
          <p:cNvPr id="12" name="TextBox 11"/>
          <p:cNvSpPr txBox="1"/>
          <p:nvPr/>
        </p:nvSpPr>
        <p:spPr>
          <a:xfrm>
            <a:off x="6104362" y="2713304"/>
            <a:ext cx="2134383"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Fragmented Systems Landscape</a:t>
            </a:r>
          </a:p>
        </p:txBody>
      </p:sp>
      <p:sp>
        <p:nvSpPr>
          <p:cNvPr id="15" name="TextBox 14"/>
          <p:cNvSpPr txBox="1"/>
          <p:nvPr/>
        </p:nvSpPr>
        <p:spPr>
          <a:xfrm>
            <a:off x="8745503" y="2713304"/>
            <a:ext cx="2395728"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Inefficient Technology Management </a:t>
            </a:r>
          </a:p>
        </p:txBody>
      </p:sp>
      <p:sp>
        <p:nvSpPr>
          <p:cNvPr id="16" name="AutoShape 2" descr="Image result for STe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5" cstate="print"/>
          <a:stretch>
            <a:fillRect/>
          </a:stretch>
        </p:blipFill>
        <p:spPr>
          <a:xfrm>
            <a:off x="9369450" y="1194084"/>
            <a:ext cx="1147835" cy="1462563"/>
          </a:xfrm>
          <a:prstGeom prst="rect">
            <a:avLst/>
          </a:prstGeom>
        </p:spPr>
      </p:pic>
      <p:pic>
        <p:nvPicPr>
          <p:cNvPr id="18" name="Picture 17"/>
          <p:cNvPicPr>
            <a:picLocks noChangeAspect="1"/>
          </p:cNvPicPr>
          <p:nvPr/>
        </p:nvPicPr>
        <p:blipFill>
          <a:blip r:embed="rId6" cstate="print"/>
          <a:stretch>
            <a:fillRect/>
          </a:stretch>
        </p:blipFill>
        <p:spPr>
          <a:xfrm>
            <a:off x="3953193" y="3690157"/>
            <a:ext cx="1346835" cy="1328957"/>
          </a:xfrm>
          <a:prstGeom prst="rect">
            <a:avLst/>
          </a:prstGeom>
        </p:spPr>
      </p:pic>
      <p:sp>
        <p:nvSpPr>
          <p:cNvPr id="19" name="TextBox 18"/>
          <p:cNvSpPr txBox="1"/>
          <p:nvPr/>
        </p:nvSpPr>
        <p:spPr>
          <a:xfrm>
            <a:off x="3554435" y="5019114"/>
            <a:ext cx="1783080" cy="898912"/>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Stressed servicing and post-closing operations</a:t>
            </a:r>
          </a:p>
        </p:txBody>
      </p:sp>
      <p:pic>
        <p:nvPicPr>
          <p:cNvPr id="20" name="Picture 19"/>
          <p:cNvPicPr>
            <a:picLocks noChangeAspect="1"/>
          </p:cNvPicPr>
          <p:nvPr/>
        </p:nvPicPr>
        <p:blipFill>
          <a:blip r:embed="rId7" cstate="print"/>
          <a:stretch>
            <a:fillRect/>
          </a:stretch>
        </p:blipFill>
        <p:spPr>
          <a:xfrm>
            <a:off x="1187176" y="3760757"/>
            <a:ext cx="1392837" cy="1187756"/>
          </a:xfrm>
          <a:prstGeom prst="rect">
            <a:avLst/>
          </a:prstGeom>
        </p:spPr>
      </p:pic>
      <p:sp>
        <p:nvSpPr>
          <p:cNvPr id="21" name="TextBox 20"/>
          <p:cNvSpPr txBox="1"/>
          <p:nvPr/>
        </p:nvSpPr>
        <p:spPr>
          <a:xfrm>
            <a:off x="558890" y="5019114"/>
            <a:ext cx="2649408" cy="749808"/>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Nascent business intelligence and performance measurement</a:t>
            </a:r>
          </a:p>
        </p:txBody>
      </p:sp>
      <p:pic>
        <p:nvPicPr>
          <p:cNvPr id="22" name="Picture 21"/>
          <p:cNvPicPr>
            <a:picLocks noChangeAspect="1"/>
          </p:cNvPicPr>
          <p:nvPr/>
        </p:nvPicPr>
        <p:blipFill>
          <a:blip r:embed="rId8" cstate="print"/>
          <a:stretch>
            <a:fillRect/>
          </a:stretch>
        </p:blipFill>
        <p:spPr>
          <a:xfrm>
            <a:off x="6239964" y="3645353"/>
            <a:ext cx="1863175" cy="1192911"/>
          </a:xfrm>
          <a:prstGeom prst="rect">
            <a:avLst/>
          </a:prstGeom>
        </p:spPr>
      </p:pic>
      <p:sp>
        <p:nvSpPr>
          <p:cNvPr id="23" name="TextBox 22"/>
          <p:cNvSpPr txBox="1"/>
          <p:nvPr/>
        </p:nvSpPr>
        <p:spPr>
          <a:xfrm>
            <a:off x="6280011" y="5019114"/>
            <a:ext cx="1783080" cy="898912"/>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Staff stretched too thin</a:t>
            </a:r>
          </a:p>
        </p:txBody>
      </p:sp>
      <p:pic>
        <p:nvPicPr>
          <p:cNvPr id="6" name="Picture 5"/>
          <p:cNvPicPr>
            <a:picLocks noChangeAspect="1"/>
          </p:cNvPicPr>
          <p:nvPr/>
        </p:nvPicPr>
        <p:blipFill>
          <a:blip r:embed="rId9" cstate="print"/>
          <a:stretch>
            <a:fillRect/>
          </a:stretch>
        </p:blipFill>
        <p:spPr>
          <a:xfrm>
            <a:off x="9369450" y="3760757"/>
            <a:ext cx="1147835" cy="1147835"/>
          </a:xfrm>
          <a:prstGeom prst="rect">
            <a:avLst/>
          </a:prstGeom>
        </p:spPr>
      </p:pic>
      <p:sp>
        <p:nvSpPr>
          <p:cNvPr id="24" name="TextBox 23"/>
          <p:cNvSpPr txBox="1"/>
          <p:nvPr/>
        </p:nvSpPr>
        <p:spPr>
          <a:xfrm>
            <a:off x="9005587" y="5019114"/>
            <a:ext cx="1783080" cy="898912"/>
          </a:xfrm>
          <a:prstGeom prst="rect">
            <a:avLst/>
          </a:prstGeom>
          <a:ln>
            <a:noFill/>
          </a:ln>
        </p:spPr>
        <p:txBody>
          <a:bodyPr vert="horz" wrap="square" lIns="91440" tIns="91440" rIns="91440" bIns="91440" numCol="1" rtlCol="0" anchor="t">
            <a:noAutofit/>
          </a:bodyPr>
          <a:lstStyle/>
          <a:p>
            <a:pPr algn="ctr"/>
            <a:r>
              <a:rPr lang="en-US" sz="1600" dirty="0" smtClean="0">
                <a:solidFill>
                  <a:schemeClr val="bg1"/>
                </a:solidFill>
                <a:latin typeface="Segoe UI" pitchFamily="34" charset="0"/>
                <a:ea typeface="Segoe UI" pitchFamily="34" charset="0"/>
                <a:cs typeface="Segoe UI" pitchFamily="34" charset="0"/>
              </a:rPr>
              <a:t>Lack of scale</a:t>
            </a:r>
          </a:p>
        </p:txBody>
      </p:sp>
    </p:spTree>
    <p:extLst>
      <p:ext uri="{BB962C8B-B14F-4D97-AF65-F5344CB8AC3E}">
        <p14:creationId xmlns:p14="http://schemas.microsoft.com/office/powerpoint/2010/main" xmlns="" val="12991497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5" grpId="0"/>
      <p:bldP spid="19" grpId="0"/>
      <p:bldP spid="21"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But it’s not all bad!  We have strengths too!</a:t>
            </a:r>
            <a:endParaRPr lang="en-US" dirty="0"/>
          </a:p>
        </p:txBody>
      </p:sp>
      <p:sp>
        <p:nvSpPr>
          <p:cNvPr id="4" name="AutoShape 2" descr="Image result for Create a profil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STe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p:cNvPicPr>
            <a:picLocks noChangeAspect="1"/>
          </p:cNvPicPr>
          <p:nvPr/>
        </p:nvPicPr>
        <p:blipFill>
          <a:blip r:embed="rId2" cstate="print">
            <a:duotone>
              <a:schemeClr val="accent3">
                <a:shade val="45000"/>
                <a:satMod val="135000"/>
              </a:schemeClr>
              <a:prstClr val="white"/>
            </a:duotone>
          </a:blip>
          <a:stretch>
            <a:fillRect/>
          </a:stretch>
        </p:blipFill>
        <p:spPr>
          <a:xfrm>
            <a:off x="378459" y="1216581"/>
            <a:ext cx="1399769" cy="1399769"/>
          </a:xfrm>
          <a:prstGeom prst="rect">
            <a:avLst/>
          </a:prstGeom>
        </p:spPr>
      </p:pic>
      <p:sp>
        <p:nvSpPr>
          <p:cNvPr id="25" name="TextBox 24"/>
          <p:cNvSpPr txBox="1"/>
          <p:nvPr/>
        </p:nvSpPr>
        <p:spPr>
          <a:xfrm>
            <a:off x="54126" y="2853255"/>
            <a:ext cx="2142712" cy="710912"/>
          </a:xfrm>
          <a:prstGeom prst="rect">
            <a:avLst/>
          </a:prstGeom>
          <a:ln>
            <a:noFill/>
          </a:ln>
        </p:spPr>
        <p:txBody>
          <a:bodyPr vert="horz" wrap="square" lIns="91440" tIns="91440" rIns="91440" bIns="91440" numCol="1" rtlCol="0" anchor="t">
            <a:noAutofit/>
          </a:bodyPr>
          <a:lstStyle/>
          <a:p>
            <a:pPr algn="ctr"/>
            <a:r>
              <a:rPr lang="en-US" sz="2000" dirty="0" smtClean="0">
                <a:solidFill>
                  <a:schemeClr val="bg1"/>
                </a:solidFill>
                <a:latin typeface="Segoe UI" pitchFamily="34" charset="0"/>
                <a:ea typeface="Segoe UI" pitchFamily="34" charset="0"/>
                <a:cs typeface="Segoe UI" pitchFamily="34" charset="0"/>
              </a:rPr>
              <a:t>Local presence – on the ground</a:t>
            </a:r>
          </a:p>
        </p:txBody>
      </p:sp>
      <p:pic>
        <p:nvPicPr>
          <p:cNvPr id="26" name="Picture 25"/>
          <p:cNvPicPr>
            <a:picLocks noChangeAspect="1"/>
          </p:cNvPicPr>
          <p:nvPr/>
        </p:nvPicPr>
        <p:blipFill>
          <a:blip r:embed="rId3" cstate="print">
            <a:duotone>
              <a:schemeClr val="bg2">
                <a:shade val="45000"/>
                <a:satMod val="135000"/>
              </a:schemeClr>
              <a:prstClr val="white"/>
            </a:duotone>
          </a:blip>
          <a:stretch>
            <a:fillRect/>
          </a:stretch>
        </p:blipFill>
        <p:spPr>
          <a:xfrm>
            <a:off x="2123474" y="3599299"/>
            <a:ext cx="1428865" cy="1428865"/>
          </a:xfrm>
          <a:prstGeom prst="rect">
            <a:avLst/>
          </a:prstGeom>
        </p:spPr>
      </p:pic>
      <p:sp>
        <p:nvSpPr>
          <p:cNvPr id="27" name="TextBox 26"/>
          <p:cNvSpPr txBox="1"/>
          <p:nvPr/>
        </p:nvSpPr>
        <p:spPr>
          <a:xfrm>
            <a:off x="1704110" y="5221053"/>
            <a:ext cx="2267591" cy="710912"/>
          </a:xfrm>
          <a:prstGeom prst="rect">
            <a:avLst/>
          </a:prstGeom>
          <a:ln>
            <a:noFill/>
          </a:ln>
        </p:spPr>
        <p:txBody>
          <a:bodyPr vert="horz" wrap="square" lIns="91440" tIns="91440" rIns="91440" bIns="91440" numCol="1" rtlCol="0" anchor="t">
            <a:noAutofit/>
          </a:bodyPr>
          <a:lstStyle/>
          <a:p>
            <a:pPr algn="ctr"/>
            <a:r>
              <a:rPr lang="en-US" sz="2000" dirty="0" smtClean="0">
                <a:solidFill>
                  <a:schemeClr val="bg1"/>
                </a:solidFill>
                <a:latin typeface="Segoe UI" pitchFamily="34" charset="0"/>
                <a:ea typeface="Segoe UI" pitchFamily="34" charset="0"/>
                <a:cs typeface="Segoe UI" pitchFamily="34" charset="0"/>
              </a:rPr>
              <a:t>Distributed Network</a:t>
            </a:r>
          </a:p>
        </p:txBody>
      </p:sp>
      <p:pic>
        <p:nvPicPr>
          <p:cNvPr id="28" name="Picture 27"/>
          <p:cNvPicPr>
            <a:picLocks noChangeAspect="1"/>
          </p:cNvPicPr>
          <p:nvPr/>
        </p:nvPicPr>
        <p:blipFill>
          <a:blip r:embed="rId4" cstate="print">
            <a:duotone>
              <a:schemeClr val="accent3">
                <a:shade val="45000"/>
                <a:satMod val="135000"/>
              </a:schemeClr>
              <a:prstClr val="white"/>
            </a:duotone>
          </a:blip>
          <a:stretch>
            <a:fillRect/>
          </a:stretch>
        </p:blipFill>
        <p:spPr>
          <a:xfrm>
            <a:off x="7467132" y="1316061"/>
            <a:ext cx="1625361" cy="1300289"/>
          </a:xfrm>
          <a:prstGeom prst="rect">
            <a:avLst/>
          </a:prstGeom>
        </p:spPr>
      </p:pic>
      <p:sp>
        <p:nvSpPr>
          <p:cNvPr id="29" name="TextBox 28"/>
          <p:cNvSpPr txBox="1"/>
          <p:nvPr/>
        </p:nvSpPr>
        <p:spPr>
          <a:xfrm>
            <a:off x="7098206" y="2893800"/>
            <a:ext cx="2363214" cy="710912"/>
          </a:xfrm>
          <a:prstGeom prst="rect">
            <a:avLst/>
          </a:prstGeom>
          <a:ln>
            <a:noFill/>
          </a:ln>
        </p:spPr>
        <p:txBody>
          <a:bodyPr vert="horz" wrap="square" lIns="91440" tIns="91440" rIns="91440" bIns="91440" numCol="1" rtlCol="0" anchor="t">
            <a:noAutofit/>
          </a:bodyPr>
          <a:lstStyle/>
          <a:p>
            <a:pPr algn="ctr"/>
            <a:r>
              <a:rPr lang="en-US" sz="2000" dirty="0" smtClean="0">
                <a:solidFill>
                  <a:schemeClr val="bg1"/>
                </a:solidFill>
                <a:latin typeface="Segoe UI" pitchFamily="34" charset="0"/>
                <a:ea typeface="Segoe UI" pitchFamily="34" charset="0"/>
                <a:cs typeface="Segoe UI" pitchFamily="34" charset="0"/>
              </a:rPr>
              <a:t>Responsible and relationship-based</a:t>
            </a:r>
          </a:p>
        </p:txBody>
      </p:sp>
      <p:pic>
        <p:nvPicPr>
          <p:cNvPr id="30" name="Picture 29"/>
          <p:cNvPicPr>
            <a:picLocks noChangeAspect="1"/>
          </p:cNvPicPr>
          <p:nvPr/>
        </p:nvPicPr>
        <p:blipFill>
          <a:blip r:embed="rId5" cstate="print"/>
          <a:stretch>
            <a:fillRect/>
          </a:stretch>
        </p:blipFill>
        <p:spPr>
          <a:xfrm>
            <a:off x="5744908" y="3585298"/>
            <a:ext cx="1340831" cy="1340831"/>
          </a:xfrm>
          <a:prstGeom prst="rect">
            <a:avLst/>
          </a:prstGeom>
        </p:spPr>
      </p:pic>
      <p:sp>
        <p:nvSpPr>
          <p:cNvPr id="31" name="TextBox 30"/>
          <p:cNvSpPr txBox="1"/>
          <p:nvPr/>
        </p:nvSpPr>
        <p:spPr>
          <a:xfrm>
            <a:off x="5028835" y="5163037"/>
            <a:ext cx="2772976" cy="710912"/>
          </a:xfrm>
          <a:prstGeom prst="rect">
            <a:avLst/>
          </a:prstGeom>
          <a:ln>
            <a:noFill/>
          </a:ln>
        </p:spPr>
        <p:txBody>
          <a:bodyPr vert="horz" wrap="square" lIns="91440" tIns="91440" rIns="91440" bIns="91440" numCol="1" rtlCol="0" anchor="t">
            <a:noAutofit/>
          </a:bodyPr>
          <a:lstStyle/>
          <a:p>
            <a:pPr algn="ctr"/>
            <a:r>
              <a:rPr lang="en-US" sz="2000" dirty="0" smtClean="0">
                <a:solidFill>
                  <a:schemeClr val="bg1"/>
                </a:solidFill>
                <a:latin typeface="Segoe UI" pitchFamily="34" charset="0"/>
                <a:ea typeface="Segoe UI" pitchFamily="34" charset="0"/>
                <a:cs typeface="Segoe UI" pitchFamily="34" charset="0"/>
              </a:rPr>
              <a:t>Business Advisory Services</a:t>
            </a:r>
          </a:p>
        </p:txBody>
      </p:sp>
      <p:pic>
        <p:nvPicPr>
          <p:cNvPr id="32" name="Picture 31"/>
          <p:cNvPicPr>
            <a:picLocks noChangeAspect="1"/>
          </p:cNvPicPr>
          <p:nvPr/>
        </p:nvPicPr>
        <p:blipFill>
          <a:blip r:embed="rId6" cstate="print">
            <a:duotone>
              <a:schemeClr val="bg2">
                <a:shade val="45000"/>
                <a:satMod val="135000"/>
              </a:schemeClr>
              <a:prstClr val="white"/>
            </a:duotone>
          </a:blip>
          <a:stretch>
            <a:fillRect/>
          </a:stretch>
        </p:blipFill>
        <p:spPr>
          <a:xfrm>
            <a:off x="3652909" y="1251671"/>
            <a:ext cx="1939541" cy="1446574"/>
          </a:xfrm>
          <a:prstGeom prst="rect">
            <a:avLst/>
          </a:prstGeom>
        </p:spPr>
      </p:pic>
      <p:sp>
        <p:nvSpPr>
          <p:cNvPr id="33" name="TextBox 32"/>
          <p:cNvSpPr txBox="1"/>
          <p:nvPr/>
        </p:nvSpPr>
        <p:spPr>
          <a:xfrm>
            <a:off x="3897902" y="2915805"/>
            <a:ext cx="1449554" cy="710912"/>
          </a:xfrm>
          <a:prstGeom prst="rect">
            <a:avLst/>
          </a:prstGeom>
          <a:ln>
            <a:noFill/>
          </a:ln>
        </p:spPr>
        <p:txBody>
          <a:bodyPr vert="horz" wrap="square" lIns="91440" tIns="91440" rIns="91440" bIns="91440" numCol="1" rtlCol="0" anchor="t">
            <a:noAutofit/>
          </a:bodyPr>
          <a:lstStyle/>
          <a:p>
            <a:pPr algn="ctr"/>
            <a:r>
              <a:rPr lang="en-US" sz="2000" dirty="0" smtClean="0">
                <a:solidFill>
                  <a:schemeClr val="bg1"/>
                </a:solidFill>
                <a:latin typeface="Segoe UI" pitchFamily="34" charset="0"/>
                <a:ea typeface="Segoe UI" pitchFamily="34" charset="0"/>
                <a:cs typeface="Segoe UI" pitchFamily="34" charset="0"/>
              </a:rPr>
              <a:t>Gap fillers</a:t>
            </a:r>
          </a:p>
        </p:txBody>
      </p:sp>
      <p:pic>
        <p:nvPicPr>
          <p:cNvPr id="3" name="Picture 2"/>
          <p:cNvPicPr>
            <a:picLocks noChangeAspect="1"/>
          </p:cNvPicPr>
          <p:nvPr/>
        </p:nvPicPr>
        <p:blipFill>
          <a:blip r:embed="rId7" cstate="print"/>
          <a:stretch>
            <a:fillRect/>
          </a:stretch>
        </p:blipFill>
        <p:spPr>
          <a:xfrm>
            <a:off x="9529728" y="3467100"/>
            <a:ext cx="1449588" cy="1437898"/>
          </a:xfrm>
          <a:prstGeom prst="rect">
            <a:avLst/>
          </a:prstGeom>
        </p:spPr>
      </p:pic>
      <p:sp>
        <p:nvSpPr>
          <p:cNvPr id="18" name="TextBox 17"/>
          <p:cNvSpPr txBox="1"/>
          <p:nvPr/>
        </p:nvSpPr>
        <p:spPr>
          <a:xfrm>
            <a:off x="8900067" y="5084274"/>
            <a:ext cx="2772976" cy="710912"/>
          </a:xfrm>
          <a:prstGeom prst="rect">
            <a:avLst/>
          </a:prstGeom>
          <a:ln>
            <a:noFill/>
          </a:ln>
        </p:spPr>
        <p:txBody>
          <a:bodyPr vert="horz" wrap="square" lIns="91440" tIns="91440" rIns="91440" bIns="91440" numCol="1" rtlCol="0" anchor="t">
            <a:noAutofit/>
          </a:bodyPr>
          <a:lstStyle/>
          <a:p>
            <a:pPr algn="ctr"/>
            <a:r>
              <a:rPr lang="en-US" sz="2000" dirty="0" smtClean="0">
                <a:solidFill>
                  <a:schemeClr val="bg1"/>
                </a:solidFill>
                <a:latin typeface="Segoe UI" pitchFamily="34" charset="0"/>
                <a:ea typeface="Segoe UI" pitchFamily="34" charset="0"/>
                <a:cs typeface="Segoe UI" pitchFamily="34" charset="0"/>
              </a:rPr>
              <a:t>Regulatory Advantage</a:t>
            </a:r>
          </a:p>
        </p:txBody>
      </p:sp>
    </p:spTree>
    <p:extLst>
      <p:ext uri="{BB962C8B-B14F-4D97-AF65-F5344CB8AC3E}">
        <p14:creationId xmlns:p14="http://schemas.microsoft.com/office/powerpoint/2010/main" xmlns="" val="405786303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1" grpId="0"/>
      <p:bldP spid="33" grpId="0"/>
      <p:bldP spid="18" grpId="0"/>
    </p:bldLst>
  </p:timing>
</p:sld>
</file>

<file path=ppt/theme/theme1.xml><?xml version="1.0" encoding="utf-8"?>
<a:theme xmlns:a="http://schemas.openxmlformats.org/drawingml/2006/main" name="Blank Presentation">
  <a:themeElements>
    <a:clrScheme name="">
      <a:dk1>
        <a:srgbClr val="505050"/>
      </a:dk1>
      <a:lt1>
        <a:srgbClr val="FFFFFF"/>
      </a:lt1>
      <a:dk2>
        <a:srgbClr val="FF3D05"/>
      </a:dk2>
      <a:lt2>
        <a:srgbClr val="505050"/>
      </a:lt2>
      <a:accent1>
        <a:srgbClr val="505050"/>
      </a:accent1>
      <a:accent2>
        <a:srgbClr val="5AC8D8"/>
      </a:accent2>
      <a:accent3>
        <a:srgbClr val="FFFFFF"/>
      </a:accent3>
      <a:accent4>
        <a:srgbClr val="434343"/>
      </a:accent4>
      <a:accent5>
        <a:srgbClr val="B3B3B3"/>
      </a:accent5>
      <a:accent6>
        <a:srgbClr val="51B5C4"/>
      </a:accent6>
      <a:hlink>
        <a:srgbClr val="FADE5D"/>
      </a:hlink>
      <a:folHlink>
        <a:srgbClr val="1231A6"/>
      </a:folHlink>
    </a:clrScheme>
    <a:fontScheme name="Blank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Y13_EPG_Internal_Light">
  <a:themeElements>
    <a:clrScheme name="Custom 1">
      <a:dk1>
        <a:srgbClr val="282828"/>
      </a:dk1>
      <a:lt1>
        <a:sysClr val="window" lastClr="FFFFFF"/>
      </a:lt1>
      <a:dk2>
        <a:srgbClr val="FE3D05"/>
      </a:dk2>
      <a:lt2>
        <a:srgbClr val="FFFFFF"/>
      </a:lt2>
      <a:accent1>
        <a:srgbClr val="FE3D05"/>
      </a:accent1>
      <a:accent2>
        <a:srgbClr val="F9DD5D"/>
      </a:accent2>
      <a:accent3>
        <a:srgbClr val="505050"/>
      </a:accent3>
      <a:accent4>
        <a:srgbClr val="1231A5"/>
      </a:accent4>
      <a:accent5>
        <a:srgbClr val="5AC7D7"/>
      </a:accent5>
      <a:accent6>
        <a:srgbClr val="6A8816"/>
      </a:accent6>
      <a:hlink>
        <a:srgbClr val="F9DD5D"/>
      </a:hlink>
      <a:folHlink>
        <a:srgbClr val="FE3D05"/>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wrap="square" lIns="91440" tIns="91440" rIns="91440" bIns="91440" numCol="1"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theme>
</file>

<file path=ppt/theme/theme3.xml><?xml version="1.0" encoding="utf-8"?>
<a:theme xmlns:a="http://schemas.openxmlformats.org/drawingml/2006/main" name="CRF-Theme-local">
  <a:themeElements>
    <a:clrScheme name="Custom 2">
      <a:dk1>
        <a:srgbClr val="282828"/>
      </a:dk1>
      <a:lt1>
        <a:sysClr val="window" lastClr="FFFFFF"/>
      </a:lt1>
      <a:dk2>
        <a:srgbClr val="282828"/>
      </a:dk2>
      <a:lt2>
        <a:srgbClr val="FFFFFF"/>
      </a:lt2>
      <a:accent1>
        <a:srgbClr val="FE3D05"/>
      </a:accent1>
      <a:accent2>
        <a:srgbClr val="F9DD5D"/>
      </a:accent2>
      <a:accent3>
        <a:srgbClr val="505050"/>
      </a:accent3>
      <a:accent4>
        <a:srgbClr val="1231A5"/>
      </a:accent4>
      <a:accent5>
        <a:srgbClr val="5AC7D7"/>
      </a:accent5>
      <a:accent6>
        <a:srgbClr val="6A8816"/>
      </a:accent6>
      <a:hlink>
        <a:srgbClr val="F9DD5D"/>
      </a:hlink>
      <a:folHlink>
        <a:srgbClr val="FE3D05"/>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wrap="square" lIns="91440" tIns="91440" rIns="91440" bIns="91440" numCol="1"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xmlns="" name="Theme-Kris" id="{625CB385-93D1-44DA-9988-3BA0F979EAE1}" vid="{622F5068-1841-4384-978A-611F352B43D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815D00EB7A9141ABA0478EE8A0144C" ma:contentTypeVersion="0" ma:contentTypeDescription="Create a new document." ma:contentTypeScope="" ma:versionID="0834bb6c5730d2133599c27de7f08ea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E40A3-4D55-4716-A9B0-6BFE4676F33D}">
  <ds:schemaRefs>
    <ds:schemaRef ds:uri="http://schemas.microsoft.com/office/infopath/2007/PartnerControls"/>
    <ds:schemaRef ds:uri="http://purl.org/dc/terms/"/>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92FEC1-D2D8-431E-9664-8BADB0FE9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E94097D-BB7D-46B4-9DEA-D906B55C4F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26760</TotalTime>
  <Words>868</Words>
  <Application>Microsoft Office PowerPoint</Application>
  <PresentationFormat>Custom</PresentationFormat>
  <Paragraphs>165</Paragraphs>
  <Slides>19</Slides>
  <Notes>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3" baseType="lpstr">
      <vt:lpstr>Blank Presentation</vt:lpstr>
      <vt:lpstr>FY13_EPG_Internal_Light</vt:lpstr>
      <vt:lpstr>CRF-Theme-local</vt:lpstr>
      <vt:lpstr>think-cell Slide</vt:lpstr>
      <vt:lpstr>CAMEO Microlenders Forum</vt:lpstr>
      <vt:lpstr>Topics we’ll cover today</vt:lpstr>
      <vt:lpstr>Community Reinvestment Fund, USA (CRF)</vt:lpstr>
      <vt:lpstr>Measurable, Transformative Community Impact</vt:lpstr>
      <vt:lpstr>State of small business lending ecosystem</vt:lpstr>
      <vt:lpstr>Additional background</vt:lpstr>
      <vt:lpstr>Problem Statement</vt:lpstr>
      <vt:lpstr>In our work building the capacity of mission lenders, we find:</vt:lpstr>
      <vt:lpstr>But it’s not all bad!  We have strengths too!</vt:lpstr>
      <vt:lpstr>Meanwhile, while we’re dealing with all that, some lenders are turning to a secret weapon…</vt:lpstr>
      <vt:lpstr>What jobs might we see “automated” in the next 10 years?</vt:lpstr>
      <vt:lpstr>What about automation in lending?</vt:lpstr>
      <vt:lpstr>What are good candidates for us to consider automating / outsourcing?</vt:lpstr>
      <vt:lpstr>What kind of road blocks do we often hear?</vt:lpstr>
      <vt:lpstr>What if a CDFI created a modern platform to help me automate?</vt:lpstr>
      <vt:lpstr>How did we create this?</vt:lpstr>
      <vt:lpstr>Our Solution</vt:lpstr>
      <vt:lpstr>Spark Modules</vt:lpstr>
      <vt:lpstr>Let’s cover some scenarios</vt:lpstr>
    </vt:vector>
  </TitlesOfParts>
  <Company>Community Reinvestment Fund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we’re telling</dc:title>
  <dc:creator>Patrick Davis</dc:creator>
  <cp:lastModifiedBy>Heidi</cp:lastModifiedBy>
  <cp:revision>265</cp:revision>
  <dcterms:created xsi:type="dcterms:W3CDTF">2016-02-17T17:50:36Z</dcterms:created>
  <dcterms:modified xsi:type="dcterms:W3CDTF">2017-03-03T21:13:00Z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0x01010026815D00EB7A9141ABA0478EE8A0144C</vt:lpwstr>
  </property>
</Properties>
</file>