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62" r:id="rId3"/>
    <p:sldMasterId id="2147483668" r:id="rId4"/>
    <p:sldMasterId id="2147483674" r:id="rId5"/>
    <p:sldMasterId id="2147483680" r:id="rId6"/>
  </p:sldMasterIdLst>
  <p:notesMasterIdLst>
    <p:notesMasterId r:id="rId18"/>
  </p:notesMasterIdLst>
  <p:handoutMasterIdLst>
    <p:handoutMasterId r:id="rId19"/>
  </p:handoutMasterIdLst>
  <p:sldIdLst>
    <p:sldId id="367" r:id="rId7"/>
    <p:sldId id="351" r:id="rId8"/>
    <p:sldId id="334" r:id="rId9"/>
    <p:sldId id="321" r:id="rId10"/>
    <p:sldId id="333" r:id="rId11"/>
    <p:sldId id="368" r:id="rId12"/>
    <p:sldId id="363" r:id="rId13"/>
    <p:sldId id="358" r:id="rId14"/>
    <p:sldId id="369" r:id="rId15"/>
    <p:sldId id="370" r:id="rId16"/>
    <p:sldId id="364" r:id="rId17"/>
  </p:sldIdLst>
  <p:sldSz cx="9144000" cy="5943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Suarez" initials="AS" lastIdx="12" clrIdx="0"/>
  <p:cmAuthor id="1" name="Windows User" initials="WU" lastIdx="2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8CC"/>
    <a:srgbClr val="5A9A98"/>
    <a:srgbClr val="828282"/>
    <a:srgbClr val="E6E6E6"/>
    <a:srgbClr val="078A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02" autoAdjust="0"/>
    <p:restoredTop sz="89876" autoAdjust="0"/>
  </p:normalViewPr>
  <p:slideViewPr>
    <p:cSldViewPr>
      <p:cViewPr>
        <p:scale>
          <a:sx n="80" d="100"/>
          <a:sy n="80" d="100"/>
        </p:scale>
        <p:origin x="-1146" y="-72"/>
      </p:cViewPr>
      <p:guideLst>
        <p:guide orient="horz" pos="2544"/>
        <p:guide pos="52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p:cViewPr>
        <p:scale>
          <a:sx n="70" d="100"/>
          <a:sy n="70" d="100"/>
        </p:scale>
        <p:origin x="-4080" y="-5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3767800301599"/>
          <c:y val="0.275259756927419"/>
          <c:w val="0.87223962696152402"/>
          <c:h val="0.59247716550099605"/>
        </c:manualLayout>
      </c:layout>
      <c:barChart>
        <c:barDir val="col"/>
        <c:grouping val="clustered"/>
        <c:varyColors val="0"/>
        <c:ser>
          <c:idx val="0"/>
          <c:order val="0"/>
          <c:tx>
            <c:strRef>
              <c:f>Sheet1!$B$2</c:f>
              <c:strCache>
                <c:ptCount val="1"/>
                <c:pt idx="0">
                  <c:v>SBA Loans</c:v>
                </c:pt>
              </c:strCache>
            </c:strRef>
          </c:tx>
          <c:spPr>
            <a:solidFill>
              <a:schemeClr val="bg1">
                <a:lumMod val="75000"/>
              </a:schemeClr>
            </a:solidFill>
            <a:ln>
              <a:noFill/>
            </a:ln>
            <a:effectLst/>
          </c:spPr>
          <c:invertIfNegative val="0"/>
          <c:cat>
            <c:numRef>
              <c:f>Sheet1!$A$3:$A$8</c:f>
              <c:numCache>
                <c:formatCode>General</c:formatCode>
                <c:ptCount val="6"/>
                <c:pt idx="0">
                  <c:v>2010</c:v>
                </c:pt>
                <c:pt idx="1">
                  <c:v>2011</c:v>
                </c:pt>
                <c:pt idx="2">
                  <c:v>2012</c:v>
                </c:pt>
                <c:pt idx="3">
                  <c:v>2013</c:v>
                </c:pt>
                <c:pt idx="4">
                  <c:v>2014</c:v>
                </c:pt>
                <c:pt idx="5">
                  <c:v>2015</c:v>
                </c:pt>
              </c:numCache>
            </c:numRef>
          </c:cat>
          <c:val>
            <c:numRef>
              <c:f>Sheet1!$B$3:$B$8</c:f>
              <c:numCache>
                <c:formatCode>_(* #,##0_);_(* \(#,##0\);_(* "-"??_);_(@_)</c:formatCode>
                <c:ptCount val="6"/>
                <c:pt idx="0">
                  <c:v>1552496000</c:v>
                </c:pt>
                <c:pt idx="1">
                  <c:v>1693258666.6666667</c:v>
                </c:pt>
                <c:pt idx="2">
                  <c:v>1460246933.3333335</c:v>
                </c:pt>
                <c:pt idx="3">
                  <c:v>1418627600</c:v>
                </c:pt>
                <c:pt idx="4">
                  <c:v>1733524800</c:v>
                </c:pt>
                <c:pt idx="5">
                  <c:v>2131915466.6666667</c:v>
                </c:pt>
              </c:numCache>
            </c:numRef>
          </c:val>
        </c:ser>
        <c:ser>
          <c:idx val="1"/>
          <c:order val="1"/>
          <c:tx>
            <c:strRef>
              <c:f>Sheet1!$C$2</c:f>
              <c:strCache>
                <c:ptCount val="1"/>
                <c:pt idx="0">
                  <c:v>Estimated High-Cost Online Funding</c:v>
                </c:pt>
              </c:strCache>
            </c:strRef>
          </c:tx>
          <c:spPr>
            <a:solidFill>
              <a:srgbClr val="F3901D"/>
            </a:solidFill>
            <a:ln>
              <a:noFill/>
            </a:ln>
            <a:effectLst/>
          </c:spPr>
          <c:invertIfNegative val="0"/>
          <c:cat>
            <c:numRef>
              <c:f>Sheet1!$A$3:$A$8</c:f>
              <c:numCache>
                <c:formatCode>General</c:formatCode>
                <c:ptCount val="6"/>
                <c:pt idx="0">
                  <c:v>2010</c:v>
                </c:pt>
                <c:pt idx="1">
                  <c:v>2011</c:v>
                </c:pt>
                <c:pt idx="2">
                  <c:v>2012</c:v>
                </c:pt>
                <c:pt idx="3">
                  <c:v>2013</c:v>
                </c:pt>
                <c:pt idx="4">
                  <c:v>2014</c:v>
                </c:pt>
                <c:pt idx="5">
                  <c:v>2015</c:v>
                </c:pt>
              </c:numCache>
            </c:numRef>
          </c:cat>
          <c:val>
            <c:numRef>
              <c:f>Sheet1!$C$3:$C$8</c:f>
              <c:numCache>
                <c:formatCode>_(* #,##0.00_);_(* \(#,##0.00\);_(* "-"??_);_(@_)</c:formatCode>
                <c:ptCount val="6"/>
                <c:pt idx="0">
                  <c:v>1000000000</c:v>
                </c:pt>
                <c:pt idx="1">
                  <c:v>1492711370.2623906</c:v>
                </c:pt>
                <c:pt idx="2">
                  <c:v>2612244897.9591837</c:v>
                </c:pt>
                <c:pt idx="3">
                  <c:v>4571428571.4285717</c:v>
                </c:pt>
                <c:pt idx="4">
                  <c:v>8000000000</c:v>
                </c:pt>
                <c:pt idx="5">
                  <c:v>12000000000</c:v>
                </c:pt>
              </c:numCache>
            </c:numRef>
          </c:val>
        </c:ser>
        <c:dLbls>
          <c:showLegendKey val="0"/>
          <c:showVal val="0"/>
          <c:showCatName val="0"/>
          <c:showSerName val="0"/>
          <c:showPercent val="0"/>
          <c:showBubbleSize val="0"/>
        </c:dLbls>
        <c:gapWidth val="89"/>
        <c:axId val="31169920"/>
        <c:axId val="31192192"/>
      </c:barChart>
      <c:catAx>
        <c:axId val="3116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50000"/>
                    <a:lumOff val="50000"/>
                  </a:schemeClr>
                </a:solidFill>
                <a:latin typeface="Verdana" charset="0"/>
                <a:ea typeface="Verdana" charset="0"/>
                <a:cs typeface="Verdana" charset="0"/>
              </a:defRPr>
            </a:pPr>
            <a:endParaRPr lang="en-US"/>
          </a:p>
        </c:txPr>
        <c:crossAx val="31192192"/>
        <c:crosses val="autoZero"/>
        <c:auto val="1"/>
        <c:lblAlgn val="ctr"/>
        <c:lblOffset val="100"/>
        <c:noMultiLvlLbl val="0"/>
      </c:catAx>
      <c:valAx>
        <c:axId val="31192192"/>
        <c:scaling>
          <c:orientation val="minMax"/>
        </c:scaling>
        <c:delete val="0"/>
        <c:axPos val="l"/>
        <c:majorGridlines>
          <c:spPr>
            <a:ln w="317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50000"/>
                    <a:lumOff val="50000"/>
                  </a:schemeClr>
                </a:solidFill>
                <a:latin typeface="Verdana" charset="0"/>
                <a:ea typeface="Verdana" charset="0"/>
                <a:cs typeface="Verdana" charset="0"/>
              </a:defRPr>
            </a:pPr>
            <a:endParaRPr lang="en-US"/>
          </a:p>
        </c:txPr>
        <c:crossAx val="31169920"/>
        <c:crosses val="autoZero"/>
        <c:crossBetween val="between"/>
        <c:dispUnits>
          <c:builtInUnit val="billions"/>
          <c:dispUnitsLbl>
            <c:layout/>
            <c:spPr>
              <a:noFill/>
              <a:ln>
                <a:noFill/>
              </a:ln>
              <a:effectLst/>
            </c:spPr>
            <c:txPr>
              <a:bodyPr rot="-5400000" spcFirstLastPara="1" vertOverflow="ellipsis" vert="horz" wrap="square" anchor="ctr" anchorCtr="1"/>
              <a:lstStyle/>
              <a:p>
                <a:pPr>
                  <a:defRPr sz="1400" b="0" i="0" u="none" strike="noStrike" kern="1200" baseline="0">
                    <a:solidFill>
                      <a:schemeClr val="tx1">
                        <a:lumMod val="50000"/>
                        <a:lumOff val="50000"/>
                      </a:schemeClr>
                    </a:solidFill>
                    <a:latin typeface="Verdana" charset="0"/>
                    <a:ea typeface="Verdana" charset="0"/>
                    <a:cs typeface="Verdana" charset="0"/>
                  </a:defRPr>
                </a:pPr>
                <a:endParaRPr lang="en-US"/>
              </a:p>
            </c:txPr>
          </c:dispUnitsLbl>
        </c:dispUnits>
      </c:valAx>
      <c:spPr>
        <a:noFill/>
        <a:ln>
          <a:noFill/>
        </a:ln>
        <a:effectLst/>
      </c:spPr>
    </c:plotArea>
    <c:legend>
      <c:legendPos val="b"/>
      <c:layout>
        <c:manualLayout>
          <c:xMode val="edge"/>
          <c:yMode val="edge"/>
          <c:x val="0.127623555034344"/>
          <c:y val="0.152285916126882"/>
          <c:w val="0.87237640883124901"/>
          <c:h val="9.765672788208580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Verdana" charset="0"/>
              <a:ea typeface="Verdana" charset="0"/>
              <a:cs typeface="Verdana" charset="0"/>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46C633-4F0E-4D59-8DD6-B84B433BE35C}" type="datetimeFigureOut">
              <a:rPr lang="en-US" smtClean="0"/>
              <a:pPr/>
              <a:t>1/17/2017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CCE06B-BA14-45F1-8A16-1580467DC8BA}" type="slidenum">
              <a:rPr lang="en-US" smtClean="0"/>
              <a:pPr/>
              <a:t>‹#›</a:t>
            </a:fld>
            <a:endParaRPr lang="en-US" dirty="0"/>
          </a:p>
        </p:txBody>
      </p:sp>
    </p:spTree>
    <p:extLst>
      <p:ext uri="{BB962C8B-B14F-4D97-AF65-F5344CB8AC3E}">
        <p14:creationId xmlns:p14="http://schemas.microsoft.com/office/powerpoint/2010/main" val="29200412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1B58E4-C72D-471C-A4BE-F8793BEFBCE8}" type="datetimeFigureOut">
              <a:rPr lang="en-US" smtClean="0"/>
              <a:pPr/>
              <a:t>1/17/2017</a:t>
            </a:fld>
            <a:endParaRPr lang="en-US" dirty="0"/>
          </a:p>
        </p:txBody>
      </p:sp>
      <p:sp>
        <p:nvSpPr>
          <p:cNvPr id="4" name="Slide Image Placeholder 3"/>
          <p:cNvSpPr>
            <a:spLocks noGrp="1" noRot="1" noChangeAspect="1"/>
          </p:cNvSpPr>
          <p:nvPr>
            <p:ph type="sldImg" idx="2"/>
          </p:nvPr>
        </p:nvSpPr>
        <p:spPr>
          <a:xfrm>
            <a:off x="792163" y="685800"/>
            <a:ext cx="52736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97AADB-76EF-49BE-967C-96E55C3CBD9A}" type="slidenum">
              <a:rPr lang="en-US" smtClean="0"/>
              <a:pPr/>
              <a:t>‹#›</a:t>
            </a:fld>
            <a:endParaRPr lang="en-US" dirty="0"/>
          </a:p>
        </p:txBody>
      </p:sp>
    </p:spTree>
    <p:extLst>
      <p:ext uri="{BB962C8B-B14F-4D97-AF65-F5344CB8AC3E}">
        <p14:creationId xmlns:p14="http://schemas.microsoft.com/office/powerpoint/2010/main" val="40576931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7AADB-76EF-49BE-967C-96E55C3CBD9A}" type="slidenum">
              <a:rPr lang="en-US" smtClean="0"/>
              <a:pPr/>
              <a:t>1</a:t>
            </a:fld>
            <a:endParaRPr lang="en-US" dirty="0"/>
          </a:p>
        </p:txBody>
      </p:sp>
    </p:spTree>
    <p:extLst>
      <p:ext uri="{BB962C8B-B14F-4D97-AF65-F5344CB8AC3E}">
        <p14:creationId xmlns:p14="http://schemas.microsoft.com/office/powerpoint/2010/main" val="24411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Iosefa brings us home</a:t>
            </a:r>
            <a:endParaRPr lang="en-US" dirty="0"/>
          </a:p>
        </p:txBody>
      </p:sp>
      <p:sp>
        <p:nvSpPr>
          <p:cNvPr id="4" name="Slide Number Placeholder 3"/>
          <p:cNvSpPr>
            <a:spLocks noGrp="1"/>
          </p:cNvSpPr>
          <p:nvPr>
            <p:ph type="sldNum" sz="quarter" idx="10"/>
          </p:nvPr>
        </p:nvSpPr>
        <p:spPr/>
        <p:txBody>
          <a:bodyPr/>
          <a:lstStyle/>
          <a:p>
            <a:fld id="{E297AADB-76EF-49BE-967C-96E55C3CBD9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722608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slide only when meeting</a:t>
            </a:r>
            <a:r>
              <a:rPr lang="en-US" baseline="0" dirty="0" smtClean="0"/>
              <a:t> with ED, Program Director at Community Partner organization</a:t>
            </a:r>
            <a:endParaRPr lang="en-US" dirty="0" smtClean="0"/>
          </a:p>
        </p:txBody>
      </p:sp>
      <p:sp>
        <p:nvSpPr>
          <p:cNvPr id="4" name="Slide Number Placeholder 3"/>
          <p:cNvSpPr>
            <a:spLocks noGrp="1"/>
          </p:cNvSpPr>
          <p:nvPr>
            <p:ph type="sldNum" sz="quarter" idx="10"/>
          </p:nvPr>
        </p:nvSpPr>
        <p:spPr/>
        <p:txBody>
          <a:bodyPr/>
          <a:lstStyle/>
          <a:p>
            <a:fld id="{E297AADB-76EF-49BE-967C-96E55C3CBD9A}" type="slidenum">
              <a:rPr lang="en-US" smtClean="0"/>
              <a:pPr/>
              <a:t>11</a:t>
            </a:fld>
            <a:endParaRPr lang="en-US" dirty="0"/>
          </a:p>
        </p:txBody>
      </p:sp>
    </p:spTree>
    <p:extLst>
      <p:ext uri="{BB962C8B-B14F-4D97-AF65-F5344CB8AC3E}">
        <p14:creationId xmlns:p14="http://schemas.microsoft.com/office/powerpoint/2010/main" val="2411757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Opportunity Fund helps underserved California small business owners grow by providing responsible</a:t>
            </a:r>
            <a:r>
              <a:rPr lang="en-US" baseline="0" dirty="0" smtClean="0"/>
              <a:t> alternative financing. We are a leading nonprofit CDFI with offices in San Francisco and Los Angeles, and our headquarters is in San Jose. By the numbers, we lent over $115M last year, with an annual run rate of over $ 50M. Our current portfolio is just over $50M. And, we have a very low 1% default rate. Our mission is to advance the economic well-being of working people by helping them earn, save and invest in their future.</a:t>
            </a:r>
          </a:p>
          <a:p>
            <a:endParaRPr lang="en-US" baseline="0" dirty="0" smtClean="0"/>
          </a:p>
          <a:p>
            <a:pPr lvl="1">
              <a:buFont typeface="Courier New" pitchFamily="49" charset="0"/>
              <a:buNone/>
            </a:pPr>
            <a:endParaRPr lang="en-US" sz="1200" baseline="0" dirty="0" smtClean="0"/>
          </a:p>
          <a:p>
            <a:endParaRPr lang="en-US" dirty="0"/>
          </a:p>
        </p:txBody>
      </p:sp>
      <p:sp>
        <p:nvSpPr>
          <p:cNvPr id="4" name="Slide Number Placeholder 3"/>
          <p:cNvSpPr>
            <a:spLocks noGrp="1"/>
          </p:cNvSpPr>
          <p:nvPr>
            <p:ph type="sldNum" sz="quarter" idx="10"/>
          </p:nvPr>
        </p:nvSpPr>
        <p:spPr/>
        <p:txBody>
          <a:bodyPr/>
          <a:lstStyle/>
          <a:p>
            <a:pPr>
              <a:defRPr/>
            </a:pPr>
            <a:fld id="{2CC9C4B8-9F62-B241-AA27-25F9481B47FD}" type="slidenum">
              <a:rPr lang="en-US" smtClean="0"/>
              <a:pPr>
                <a:defRPr/>
              </a:pPr>
              <a:t>2</a:t>
            </a:fld>
            <a:endParaRPr lang="en-US"/>
          </a:p>
        </p:txBody>
      </p:sp>
    </p:spTree>
    <p:extLst>
      <p:ext uri="{BB962C8B-B14F-4D97-AF65-F5344CB8AC3E}">
        <p14:creationId xmlns:p14="http://schemas.microsoft.com/office/powerpoint/2010/main" val="1939879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its</a:t>
            </a:r>
            <a:r>
              <a:rPr lang="en-US" baseline="0" dirty="0" smtClean="0"/>
              <a:t> essence, m</a:t>
            </a:r>
            <a:r>
              <a:rPr lang="en-US" dirty="0" smtClean="0"/>
              <a:t>icrofinance is small amounts of money and big amounts of time. This means</a:t>
            </a:r>
            <a:r>
              <a:rPr lang="en-US" baseline="0" dirty="0" smtClean="0"/>
              <a:t> we provide the</a:t>
            </a:r>
            <a:r>
              <a:rPr lang="en-US" dirty="0" smtClean="0"/>
              <a:t> personal touch, plus the time people need</a:t>
            </a:r>
            <a:r>
              <a:rPr lang="en-US" baseline="0" dirty="0" smtClean="0"/>
              <a:t> to make the transformation in their personal and financial lives.</a:t>
            </a:r>
          </a:p>
          <a:p>
            <a:endParaRPr lang="en-US" b="1" u="sng" dirty="0" smtClean="0"/>
          </a:p>
          <a:p>
            <a:r>
              <a:rPr lang="en-US" dirty="0" smtClean="0"/>
              <a:t>Opportunity </a:t>
            </a:r>
            <a:r>
              <a:rPr lang="en-US" dirty="0"/>
              <a:t>Fund was founded on the principle that a little seed money and the right financial advice can drive permanent and lasting change in the lives of Californians, building a foundation for economic mobility and helping working families get ahead.</a:t>
            </a:r>
          </a:p>
          <a:p>
            <a:pPr defTabSz="916453">
              <a:defRPr/>
            </a:pPr>
            <a:endParaRPr lang="en-US" dirty="0" smtClean="0"/>
          </a:p>
          <a:p>
            <a:pPr lvl="0">
              <a:buFont typeface="Courier New" pitchFamily="49" charset="0"/>
              <a:buNone/>
            </a:pPr>
            <a:r>
              <a:rPr lang="en-US" sz="2000" dirty="0" smtClean="0"/>
              <a:t>Opportunity Fund’s Microfinance Solution:</a:t>
            </a:r>
          </a:p>
          <a:p>
            <a:pPr lvl="2">
              <a:buFont typeface="Courier New" pitchFamily="49" charset="0"/>
              <a:buChar char="o"/>
            </a:pPr>
            <a:r>
              <a:rPr lang="en-US" sz="2000" dirty="0" smtClean="0"/>
              <a:t>Microloans to fund entrepreneurs</a:t>
            </a:r>
          </a:p>
          <a:p>
            <a:pPr lvl="2">
              <a:buFont typeface="Courier New" pitchFamily="49" charset="0"/>
              <a:buChar char="o"/>
            </a:pPr>
            <a:r>
              <a:rPr lang="en-US" sz="2000" dirty="0" smtClean="0"/>
              <a:t>Micro-savings to fund college students</a:t>
            </a:r>
          </a:p>
          <a:p>
            <a:pPr lvl="2">
              <a:buFont typeface="Courier New" pitchFamily="49" charset="0"/>
              <a:buChar char="o"/>
            </a:pPr>
            <a:endParaRPr lang="en-US" sz="2000" dirty="0" smtClean="0"/>
          </a:p>
          <a:p>
            <a:pPr defTabSz="916453">
              <a:defRPr/>
            </a:pPr>
            <a:endParaRPr lang="en-US" dirty="0"/>
          </a:p>
        </p:txBody>
      </p:sp>
      <p:sp>
        <p:nvSpPr>
          <p:cNvPr id="4" name="Slide Number Placeholder 3"/>
          <p:cNvSpPr>
            <a:spLocks noGrp="1"/>
          </p:cNvSpPr>
          <p:nvPr>
            <p:ph type="sldNum" sz="quarter" idx="10"/>
          </p:nvPr>
        </p:nvSpPr>
        <p:spPr/>
        <p:txBody>
          <a:bodyPr/>
          <a:lstStyle/>
          <a:p>
            <a:fld id="{E297AADB-76EF-49BE-967C-96E55C3CBD9A}" type="slidenum">
              <a:rPr lang="en-US" smtClean="0"/>
              <a:pPr/>
              <a:t>3</a:t>
            </a:fld>
            <a:endParaRPr lang="en-US"/>
          </a:p>
        </p:txBody>
      </p:sp>
    </p:spTree>
    <p:extLst>
      <p:ext uri="{BB962C8B-B14F-4D97-AF65-F5344CB8AC3E}">
        <p14:creationId xmlns:p14="http://schemas.microsoft.com/office/powerpoint/2010/main" val="2584869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defTabSz="321457">
              <a:defRPr/>
            </a:pPr>
            <a:r>
              <a:rPr lang="en-US" sz="800" dirty="0"/>
              <a:t>An Opportunity Fund microloan can change the life of a small business owner. Our clients are nearly twice as likely to survive as the national average. They make more money. They create and sustain jobs in their communities.  And their success generates new economic activity in their communities, through new wages, spending, and taxes.  </a:t>
            </a:r>
            <a:r>
              <a:rPr lang="en-US" sz="800" dirty="0" smtClean="0"/>
              <a:t>Our impact numbers speak for themselves.  </a:t>
            </a:r>
            <a:endParaRPr lang="en-US" sz="800"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6453">
              <a:defRPr/>
            </a:pPr>
            <a:r>
              <a:rPr lang="en-US" baseline="0" dirty="0" smtClean="0">
                <a:latin typeface="+mj-lt"/>
              </a:rPr>
              <a:t>Our clients face many challenges that keep them from establishing or growing their businesses.  Banks continue to tighten access to credit/financing, increasing the amount they’ll lend and increasing the requirements for who they will lend to. Small businesses fail because they are unable to get the financing they need. Our small business owners are passionate about what they do but may not always know how to manage cash flow – essential to keeping a business afloat and to grow. Alternative lenders are filling the gap. Some are transparent and responsible. They are up-front about their interest rates and cost of the loan – and make sure their clients can afford the loan and comfortably pay. Others are not, and therefore put the client in jeopardy of losing their business and livelihood –for example, payday lenders, merchant cash advance providers and some online lenders.</a:t>
            </a:r>
            <a:endParaRPr lang="en-US" dirty="0">
              <a:latin typeface="+mj-lt"/>
            </a:endParaRPr>
          </a:p>
        </p:txBody>
      </p:sp>
      <p:sp>
        <p:nvSpPr>
          <p:cNvPr id="4" name="Slide Number Placeholder 3"/>
          <p:cNvSpPr>
            <a:spLocks noGrp="1"/>
          </p:cNvSpPr>
          <p:nvPr>
            <p:ph type="sldNum" sz="quarter" idx="10"/>
          </p:nvPr>
        </p:nvSpPr>
        <p:spPr/>
        <p:txBody>
          <a:bodyPr/>
          <a:lstStyle/>
          <a:p>
            <a:fld id="{E297AADB-76EF-49BE-967C-96E55C3CBD9A}" type="slidenum">
              <a:rPr lang="en-US" smtClean="0"/>
              <a:pPr/>
              <a:t>5</a:t>
            </a:fld>
            <a:endParaRPr lang="en-US"/>
          </a:p>
        </p:txBody>
      </p:sp>
    </p:spTree>
    <p:extLst>
      <p:ext uri="{BB962C8B-B14F-4D97-AF65-F5344CB8AC3E}">
        <p14:creationId xmlns:p14="http://schemas.microsoft.com/office/powerpoint/2010/main" val="1016684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Barrier</a:t>
            </a:r>
            <a:r>
              <a:rPr lang="en-US" baseline="0" dirty="0" smtClean="0"/>
              <a:t> </a:t>
            </a:r>
            <a:r>
              <a:rPr lang="en-US" dirty="0" smtClean="0"/>
              <a:t>of</a:t>
            </a:r>
            <a:r>
              <a:rPr lang="en-US" baseline="0" dirty="0" smtClean="0"/>
              <a:t> entry at banks continues to rise while SBA lending simply cannot fulfill the demand for loan request under $150k</a:t>
            </a:r>
          </a:p>
          <a:p>
            <a:endParaRPr lang="en-US" baseline="0" dirty="0" smtClean="0"/>
          </a:p>
          <a:p>
            <a:r>
              <a:rPr lang="en-US" baseline="0" dirty="0" smtClean="0"/>
              <a:t>As a result…</a:t>
            </a:r>
            <a:endParaRPr lang="en-US" dirty="0"/>
          </a:p>
        </p:txBody>
      </p:sp>
      <p:sp>
        <p:nvSpPr>
          <p:cNvPr id="4" name="Slide Number Placeholder 3"/>
          <p:cNvSpPr>
            <a:spLocks noGrp="1"/>
          </p:cNvSpPr>
          <p:nvPr>
            <p:ph type="sldNum" sz="quarter" idx="10"/>
          </p:nvPr>
        </p:nvSpPr>
        <p:spPr/>
        <p:txBody>
          <a:bodyPr/>
          <a:lstStyle/>
          <a:p>
            <a:fld id="{E297AADB-76EF-49BE-967C-96E55C3CBD9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39739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97AADB-76EF-49BE-967C-96E55C3CBD9A}" type="slidenum">
              <a:rPr lang="en-US" smtClean="0"/>
              <a:pPr/>
              <a:t>7</a:t>
            </a:fld>
            <a:endParaRPr lang="en-US"/>
          </a:p>
        </p:txBody>
      </p:sp>
    </p:spTree>
    <p:extLst>
      <p:ext uri="{BB962C8B-B14F-4D97-AF65-F5344CB8AC3E}">
        <p14:creationId xmlns:p14="http://schemas.microsoft.com/office/powerpoint/2010/main" val="3479408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alternative lending landscape ranges from Merchant Cash Advance to Peer to Peer or Crowdfunding. Merchant Cash Advances targeting the highest risk borrowers and are the highest cost alternative financing options with short terms, and take a significant amount of cash “out of pocket.”</a:t>
            </a:r>
          </a:p>
          <a:p>
            <a:endParaRPr lang="en-US" baseline="0" dirty="0" smtClean="0"/>
          </a:p>
          <a:p>
            <a:r>
              <a:rPr lang="en-US" baseline="0" dirty="0" smtClean="0"/>
              <a:t>MCAs include Can Capital, Advance Me and Rapid Advance. Daily ACH while lower cost option offers longer terms with medium out-of-pocket cash requirement targeting medium risk borrowers.</a:t>
            </a:r>
          </a:p>
          <a:p>
            <a:endParaRPr lang="en-US" baseline="0" dirty="0" smtClean="0"/>
          </a:p>
          <a:p>
            <a:r>
              <a:rPr lang="en-US" baseline="0" dirty="0" smtClean="0"/>
              <a:t>Daily ACH providers include Can Capital and OnDeck. Short-term installment loans with fixed monthly payments, fix repayment amounts can cost 40–70% APR and have high out-of-pocket requirements like </a:t>
            </a:r>
            <a:r>
              <a:rPr lang="en-US" baseline="0" dirty="0" err="1" smtClean="0"/>
              <a:t>Kabbage</a:t>
            </a:r>
            <a:r>
              <a:rPr lang="en-US" baseline="0" dirty="0" smtClean="0"/>
              <a:t>. </a:t>
            </a:r>
          </a:p>
          <a:p>
            <a:endParaRPr lang="en-US" baseline="0" dirty="0" smtClean="0"/>
          </a:p>
          <a:p>
            <a:r>
              <a:rPr lang="en-US" baseline="0" dirty="0" smtClean="0"/>
              <a:t>Finally, Peer-to-Peer or Crowdfunding lenders provide fixed monthly payments and simple interest loans with interest rates greater than 20% APR and up to 18 months. They are lower out-of-pocket cash and target lower-risk borrowers. Lender example is </a:t>
            </a:r>
            <a:r>
              <a:rPr lang="en-US" baseline="0" dirty="0" err="1" smtClean="0"/>
              <a:t>Dealstruck</a:t>
            </a:r>
            <a:r>
              <a:rPr lang="en-US" baseline="0"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297AADB-76EF-49BE-967C-96E55C3CBD9A}" type="slidenum">
              <a:rPr lang="en-US" smtClean="0"/>
              <a:pPr/>
              <a:t>8</a:t>
            </a:fld>
            <a:endParaRPr lang="en-US" dirty="0"/>
          </a:p>
        </p:txBody>
      </p:sp>
    </p:spTree>
    <p:extLst>
      <p:ext uri="{BB962C8B-B14F-4D97-AF65-F5344CB8AC3E}">
        <p14:creationId xmlns:p14="http://schemas.microsoft.com/office/powerpoint/2010/main" val="4056240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There is almost </a:t>
            </a:r>
            <a:r>
              <a:rPr lang="en-US" sz="1200" b="1" dirty="0" smtClean="0"/>
              <a:t>no regulation </a:t>
            </a:r>
            <a:r>
              <a:rPr lang="en-US" sz="1200" dirty="0" smtClean="0"/>
              <a:t>of these loans at the state or federal level.</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With Regulatory Silos – SB Owners slip through the cracks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Thus we</a:t>
            </a:r>
            <a:r>
              <a:rPr lang="en-US" sz="1200" baseline="0" dirty="0" smtClean="0"/>
              <a:t> helped to create/support the…</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E297AADB-76EF-49BE-967C-96E55C3CBD9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006747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057400"/>
            <a:ext cx="7924800" cy="2971800"/>
          </a:xfrm>
        </p:spPr>
        <p:txBody>
          <a:bodyPr>
            <a:normAutofit/>
          </a:bodyPr>
          <a:lstStyle>
            <a:lvl1pPr marL="0" indent="0" algn="l">
              <a:buNone/>
              <a:defRPr sz="1200">
                <a:solidFill>
                  <a:schemeClr val="tx1">
                    <a:tint val="75000"/>
                  </a:schemeClr>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Placeholder 1"/>
          <p:cNvSpPr>
            <a:spLocks noGrp="1"/>
          </p:cNvSpPr>
          <p:nvPr>
            <p:ph type="title"/>
          </p:nvPr>
        </p:nvSpPr>
        <p:spPr>
          <a:xfrm>
            <a:off x="457200" y="901521"/>
            <a:ext cx="8229600" cy="99060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lang="en-US" dirty="0" smtClean="0"/>
              <a:t>Click to edit Master title style</a:t>
            </a:r>
            <a:endParaRPr lang="en-US" dirty="0"/>
          </a:p>
        </p:txBody>
      </p:sp>
      <p:sp>
        <p:nvSpPr>
          <p:cNvPr id="9" name="Text Placeholder 7"/>
          <p:cNvSpPr>
            <a:spLocks noGrp="1"/>
          </p:cNvSpPr>
          <p:nvPr>
            <p:ph type="body" sz="quarter" idx="13" hasCustomPrompt="1"/>
          </p:nvPr>
        </p:nvSpPr>
        <p:spPr>
          <a:xfrm>
            <a:off x="457200" y="1612005"/>
            <a:ext cx="8229600" cy="361952"/>
          </a:xfrm>
          <a:prstGeom prst="rect">
            <a:avLst/>
          </a:prstGeom>
        </p:spPr>
        <p:txBody>
          <a:bodyPr>
            <a:normAutofit/>
          </a:bodyPr>
          <a:lstStyle>
            <a:lvl1pPr marL="0" indent="0" algn="ctr">
              <a:spcBef>
                <a:spcPts val="0"/>
              </a:spcBef>
              <a:buNone/>
              <a:defRPr sz="1400" b="0">
                <a:solidFill>
                  <a:schemeClr val="tx1">
                    <a:lumMod val="65000"/>
                    <a:lumOff val="35000"/>
                  </a:schemeClr>
                </a:solidFill>
                <a:latin typeface="Cambria" pitchFamily="18" charset="0"/>
                <a:cs typeface="Aharoni" pitchFamily="2" charset="-79"/>
              </a:defRPr>
            </a:lvl1pPr>
          </a:lstStyle>
          <a:p>
            <a:pPr lvl="0"/>
            <a:r>
              <a:rPr lang="en-US" dirty="0" smtClean="0"/>
              <a:t>Click to edit Master subtitle style</a:t>
            </a:r>
            <a:endParaRPr lang="mk-MK"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609600" y="304800"/>
            <a:ext cx="8229600" cy="990600"/>
          </a:xfrm>
          <a:prstGeom prst="rect">
            <a:avLst/>
          </a:prstGeom>
        </p:spPr>
        <p:txBody>
          <a:bodyPr vert="horz" lIns="91440" tIns="45720" rIns="91440" bIns="45720" rtlCol="0" anchor="ctr">
            <a:normAutofit/>
          </a:bodyPr>
          <a:lstStyle>
            <a:lvl1pPr>
              <a:defRPr baseline="0">
                <a:solidFill>
                  <a:schemeClr val="tx1">
                    <a:lumMod val="75000"/>
                    <a:lumOff val="25000"/>
                  </a:schemeClr>
                </a:solidFill>
              </a:defRPr>
            </a:lvl1pPr>
          </a:lstStyle>
          <a:p>
            <a:r>
              <a:rPr lang="en-US" dirty="0" smtClean="0"/>
              <a:t>Business Financing Needs</a:t>
            </a:r>
            <a:endParaRPr lang="en-US" dirty="0"/>
          </a:p>
        </p:txBody>
      </p:sp>
      <p:sp>
        <p:nvSpPr>
          <p:cNvPr id="8" name="Text Placeholder 7"/>
          <p:cNvSpPr>
            <a:spLocks noGrp="1"/>
          </p:cNvSpPr>
          <p:nvPr>
            <p:ph type="body" sz="quarter" idx="13" hasCustomPrompt="1"/>
          </p:nvPr>
        </p:nvSpPr>
        <p:spPr>
          <a:xfrm>
            <a:off x="457200" y="1612005"/>
            <a:ext cx="8229600" cy="361952"/>
          </a:xfrm>
          <a:prstGeom prst="rect">
            <a:avLst/>
          </a:prstGeom>
        </p:spPr>
        <p:txBody>
          <a:bodyPr>
            <a:normAutofit/>
          </a:bodyPr>
          <a:lstStyle>
            <a:lvl1pPr marL="0" indent="0" algn="ctr">
              <a:spcBef>
                <a:spcPts val="0"/>
              </a:spcBef>
              <a:buNone/>
              <a:defRPr sz="1400" b="0">
                <a:solidFill>
                  <a:schemeClr val="tx1">
                    <a:lumMod val="65000"/>
                    <a:lumOff val="35000"/>
                  </a:schemeClr>
                </a:solidFill>
                <a:latin typeface="Cambria" pitchFamily="18" charset="0"/>
                <a:cs typeface="Aharoni" pitchFamily="2" charset="-79"/>
              </a:defRPr>
            </a:lvl1pPr>
          </a:lstStyle>
          <a:p>
            <a:pPr lvl="0"/>
            <a:r>
              <a:rPr lang="en-US" dirty="0" smtClean="0"/>
              <a:t>Click to edit Master subtitle style</a:t>
            </a:r>
            <a:endParaRPr lang="mk-MK" dirty="0"/>
          </a:p>
        </p:txBody>
      </p:sp>
    </p:spTree>
    <p:extLst>
      <p:ext uri="{BB962C8B-B14F-4D97-AF65-F5344CB8AC3E}">
        <p14:creationId xmlns:p14="http://schemas.microsoft.com/office/powerpoint/2010/main" val="9649401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5"/>
          <p:cNvSpPr>
            <a:spLocks noGrp="1"/>
          </p:cNvSpPr>
          <p:nvPr>
            <p:ph type="body" sz="quarter" idx="12" hasCustomPrompt="1"/>
          </p:nvPr>
        </p:nvSpPr>
        <p:spPr>
          <a:xfrm>
            <a:off x="685800" y="2057400"/>
            <a:ext cx="3710007" cy="32766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8" name="Text Placeholder 5"/>
          <p:cNvSpPr>
            <a:spLocks noGrp="1"/>
          </p:cNvSpPr>
          <p:nvPr>
            <p:ph type="body" sz="quarter" idx="14" hasCustomPrompt="1"/>
          </p:nvPr>
        </p:nvSpPr>
        <p:spPr>
          <a:xfrm>
            <a:off x="4757760" y="2057400"/>
            <a:ext cx="3710007" cy="32766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9" name="Text Placeholder 7"/>
          <p:cNvSpPr>
            <a:spLocks noGrp="1"/>
          </p:cNvSpPr>
          <p:nvPr>
            <p:ph type="body" sz="quarter" idx="13" hasCustomPrompt="1"/>
          </p:nvPr>
        </p:nvSpPr>
        <p:spPr>
          <a:xfrm>
            <a:off x="457200" y="1612005"/>
            <a:ext cx="8229600" cy="361952"/>
          </a:xfrm>
          <a:prstGeom prst="rect">
            <a:avLst/>
          </a:prstGeom>
        </p:spPr>
        <p:txBody>
          <a:bodyPr>
            <a:normAutofit/>
          </a:bodyPr>
          <a:lstStyle>
            <a:lvl1pPr marL="0" indent="0" algn="ctr">
              <a:spcBef>
                <a:spcPts val="0"/>
              </a:spcBef>
              <a:buNone/>
              <a:defRPr sz="1400" b="0">
                <a:solidFill>
                  <a:schemeClr val="tx1">
                    <a:lumMod val="65000"/>
                    <a:lumOff val="35000"/>
                  </a:schemeClr>
                </a:solidFill>
                <a:latin typeface="Cambria" pitchFamily="18" charset="0"/>
                <a:cs typeface="Aharoni" pitchFamily="2" charset="-79"/>
              </a:defRPr>
            </a:lvl1pPr>
          </a:lstStyle>
          <a:p>
            <a:pPr lvl="0"/>
            <a:r>
              <a:rPr lang="en-US" dirty="0" smtClean="0"/>
              <a:t>Click to edit Master subtitle style</a:t>
            </a:r>
            <a:endParaRPr lang="mk-MK" dirty="0"/>
          </a:p>
        </p:txBody>
      </p:sp>
    </p:spTree>
    <p:extLst>
      <p:ext uri="{BB962C8B-B14F-4D97-AF65-F5344CB8AC3E}">
        <p14:creationId xmlns:p14="http://schemas.microsoft.com/office/powerpoint/2010/main" val="396247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5"/>
          <p:cNvSpPr>
            <a:spLocks noGrp="1"/>
          </p:cNvSpPr>
          <p:nvPr>
            <p:ph type="body" sz="quarter" idx="12" hasCustomPrompt="1"/>
          </p:nvPr>
        </p:nvSpPr>
        <p:spPr>
          <a:xfrm>
            <a:off x="681016" y="2057400"/>
            <a:ext cx="2352687" cy="32766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4" name="Text Placeholder 5"/>
          <p:cNvSpPr>
            <a:spLocks noGrp="1"/>
          </p:cNvSpPr>
          <p:nvPr>
            <p:ph type="body" sz="quarter" idx="14" hasCustomPrompt="1"/>
          </p:nvPr>
        </p:nvSpPr>
        <p:spPr>
          <a:xfrm>
            <a:off x="3395657" y="2057400"/>
            <a:ext cx="2352687" cy="32766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5" name="Text Placeholder 5"/>
          <p:cNvSpPr>
            <a:spLocks noGrp="1"/>
          </p:cNvSpPr>
          <p:nvPr>
            <p:ph type="body" sz="quarter" idx="15" hasCustomPrompt="1"/>
          </p:nvPr>
        </p:nvSpPr>
        <p:spPr>
          <a:xfrm>
            <a:off x="6110297" y="2057400"/>
            <a:ext cx="2352687" cy="32766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6" name="Text Placeholder 7"/>
          <p:cNvSpPr>
            <a:spLocks noGrp="1"/>
          </p:cNvSpPr>
          <p:nvPr>
            <p:ph type="body" sz="quarter" idx="13" hasCustomPrompt="1"/>
          </p:nvPr>
        </p:nvSpPr>
        <p:spPr>
          <a:xfrm>
            <a:off x="457200" y="1612005"/>
            <a:ext cx="8229600" cy="361952"/>
          </a:xfrm>
          <a:prstGeom prst="rect">
            <a:avLst/>
          </a:prstGeom>
        </p:spPr>
        <p:txBody>
          <a:bodyPr>
            <a:normAutofit/>
          </a:bodyPr>
          <a:lstStyle>
            <a:lvl1pPr marL="0" indent="0" algn="ctr">
              <a:spcBef>
                <a:spcPts val="0"/>
              </a:spcBef>
              <a:buNone/>
              <a:defRPr sz="1400" b="0">
                <a:solidFill>
                  <a:schemeClr val="tx1">
                    <a:lumMod val="65000"/>
                    <a:lumOff val="35000"/>
                  </a:schemeClr>
                </a:solidFill>
                <a:latin typeface="Cambria" pitchFamily="18" charset="0"/>
                <a:cs typeface="Aharoni" pitchFamily="2" charset="-79"/>
              </a:defRPr>
            </a:lvl1pPr>
          </a:lstStyle>
          <a:p>
            <a:pPr lvl="0"/>
            <a:r>
              <a:rPr lang="en-US" dirty="0" smtClean="0"/>
              <a:t>Click to edit Master subtitle style</a:t>
            </a:r>
            <a:endParaRPr lang="mk-MK" dirty="0"/>
          </a:p>
        </p:txBody>
      </p:sp>
    </p:spTree>
    <p:extLst>
      <p:ext uri="{BB962C8B-B14F-4D97-AF65-F5344CB8AC3E}">
        <p14:creationId xmlns:p14="http://schemas.microsoft.com/office/powerpoint/2010/main" val="2431513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7"/>
          <p:cNvSpPr>
            <a:spLocks noGrp="1"/>
          </p:cNvSpPr>
          <p:nvPr>
            <p:ph type="body" sz="quarter" idx="13" hasCustomPrompt="1"/>
          </p:nvPr>
        </p:nvSpPr>
        <p:spPr>
          <a:xfrm>
            <a:off x="457200" y="1612005"/>
            <a:ext cx="8229600" cy="361952"/>
          </a:xfrm>
          <a:prstGeom prst="rect">
            <a:avLst/>
          </a:prstGeom>
        </p:spPr>
        <p:txBody>
          <a:bodyPr>
            <a:normAutofit/>
          </a:bodyPr>
          <a:lstStyle>
            <a:lvl1pPr marL="0" indent="0" algn="ctr">
              <a:spcBef>
                <a:spcPts val="0"/>
              </a:spcBef>
              <a:buNone/>
              <a:defRPr sz="1400" b="0">
                <a:solidFill>
                  <a:schemeClr val="tx1">
                    <a:lumMod val="65000"/>
                    <a:lumOff val="35000"/>
                  </a:schemeClr>
                </a:solidFill>
                <a:latin typeface="Cambria" pitchFamily="18" charset="0"/>
                <a:cs typeface="Aharoni" pitchFamily="2" charset="-79"/>
              </a:defRPr>
            </a:lvl1pPr>
          </a:lstStyle>
          <a:p>
            <a:pPr lvl="0"/>
            <a:r>
              <a:rPr lang="en-US" dirty="0" smtClean="0"/>
              <a:t>Click to edit Master subtitle style</a:t>
            </a:r>
            <a:endParaRPr lang="mk-MK" dirty="0"/>
          </a:p>
        </p:txBody>
      </p:sp>
      <p:sp>
        <p:nvSpPr>
          <p:cNvPr id="4" name="Text Placeholder 5"/>
          <p:cNvSpPr>
            <a:spLocks noGrp="1"/>
          </p:cNvSpPr>
          <p:nvPr>
            <p:ph type="body" sz="quarter" idx="12" hasCustomPrompt="1"/>
          </p:nvPr>
        </p:nvSpPr>
        <p:spPr>
          <a:xfrm>
            <a:off x="681016" y="2057400"/>
            <a:ext cx="7853384" cy="9144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5" name="Picture Placeholder 13"/>
          <p:cNvSpPr>
            <a:spLocks noGrp="1" noChangeAspect="1"/>
          </p:cNvSpPr>
          <p:nvPr>
            <p:ph type="pic" sz="quarter" idx="14"/>
          </p:nvPr>
        </p:nvSpPr>
        <p:spPr>
          <a:xfrm>
            <a:off x="685801" y="3124200"/>
            <a:ext cx="3657600" cy="2133600"/>
          </a:xfrm>
          <a:noFill/>
          <a:ln w="38100">
            <a:solidFill>
              <a:srgbClr val="00B0F0"/>
            </a:solidFill>
          </a:ln>
        </p:spPr>
        <p:txBody>
          <a:bodyPr>
            <a:normAutofit/>
          </a:bodyPr>
          <a:lstStyle>
            <a:lvl1pPr algn="ctr">
              <a:buNone/>
              <a:defRPr sz="1200">
                <a:solidFill>
                  <a:schemeClr val="tx1">
                    <a:lumMod val="65000"/>
                    <a:lumOff val="35000"/>
                  </a:schemeClr>
                </a:solidFill>
                <a:latin typeface="Cambria" pitchFamily="18" charset="0"/>
              </a:defRPr>
            </a:lvl1pPr>
          </a:lstStyle>
          <a:p>
            <a:endParaRPr lang="mk-MK" dirty="0"/>
          </a:p>
        </p:txBody>
      </p:sp>
      <p:sp>
        <p:nvSpPr>
          <p:cNvPr id="6" name="Text Placeholder 5"/>
          <p:cNvSpPr>
            <a:spLocks noGrp="1"/>
          </p:cNvSpPr>
          <p:nvPr>
            <p:ph type="body" sz="quarter" idx="15" hasCustomPrompt="1"/>
          </p:nvPr>
        </p:nvSpPr>
        <p:spPr>
          <a:xfrm>
            <a:off x="4572000" y="3505200"/>
            <a:ext cx="3967184" cy="7620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8" name="Text Placeholder 5"/>
          <p:cNvSpPr>
            <a:spLocks noGrp="1"/>
          </p:cNvSpPr>
          <p:nvPr>
            <p:ph type="body" sz="quarter" idx="16" hasCustomPrompt="1"/>
          </p:nvPr>
        </p:nvSpPr>
        <p:spPr>
          <a:xfrm>
            <a:off x="4572000" y="3124200"/>
            <a:ext cx="3967184" cy="381000"/>
          </a:xfrm>
        </p:spPr>
        <p:txBody>
          <a:bodyPr>
            <a:noAutofit/>
          </a:bodyPr>
          <a:lstStyle>
            <a:lvl1pPr marL="0" indent="0">
              <a:buNone/>
              <a:defRPr sz="2000">
                <a:solidFill>
                  <a:srgbClr val="00B0F0"/>
                </a:solidFill>
                <a:latin typeface="Bebas Neue" pitchFamily="34" charset="0"/>
              </a:defRPr>
            </a:lvl1pPr>
          </a:lstStyle>
          <a:p>
            <a:pPr lvl="0"/>
            <a:r>
              <a:rPr lang="en-US" dirty="0" smtClean="0"/>
              <a:t>Click to add text</a:t>
            </a:r>
            <a:endParaRPr lang="mk-MK" dirty="0"/>
          </a:p>
        </p:txBody>
      </p:sp>
      <p:sp>
        <p:nvSpPr>
          <p:cNvPr id="9" name="Text Placeholder 5"/>
          <p:cNvSpPr>
            <a:spLocks noGrp="1"/>
          </p:cNvSpPr>
          <p:nvPr>
            <p:ph type="body" sz="quarter" idx="17" hasCustomPrompt="1"/>
          </p:nvPr>
        </p:nvSpPr>
        <p:spPr>
          <a:xfrm>
            <a:off x="4572000" y="4648200"/>
            <a:ext cx="3967184" cy="6096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10" name="Text Placeholder 5"/>
          <p:cNvSpPr>
            <a:spLocks noGrp="1"/>
          </p:cNvSpPr>
          <p:nvPr>
            <p:ph type="body" sz="quarter" idx="18" hasCustomPrompt="1"/>
          </p:nvPr>
        </p:nvSpPr>
        <p:spPr>
          <a:xfrm>
            <a:off x="4572000" y="4267200"/>
            <a:ext cx="3967184" cy="381000"/>
          </a:xfrm>
        </p:spPr>
        <p:txBody>
          <a:bodyPr>
            <a:noAutofit/>
          </a:bodyPr>
          <a:lstStyle>
            <a:lvl1pPr marL="0" indent="0">
              <a:buNone/>
              <a:defRPr sz="2000">
                <a:solidFill>
                  <a:srgbClr val="00B0F0"/>
                </a:solidFill>
                <a:latin typeface="Bebas Neue" pitchFamily="34" charset="0"/>
              </a:defRPr>
            </a:lvl1pPr>
          </a:lstStyle>
          <a:p>
            <a:pPr lvl="0"/>
            <a:r>
              <a:rPr lang="en-US" dirty="0" smtClean="0"/>
              <a:t>Click to add text</a:t>
            </a:r>
            <a:endParaRPr lang="mk-MK" dirty="0"/>
          </a:p>
        </p:txBody>
      </p:sp>
    </p:spTree>
    <p:extLst>
      <p:ext uri="{BB962C8B-B14F-4D97-AF65-F5344CB8AC3E}">
        <p14:creationId xmlns:p14="http://schemas.microsoft.com/office/powerpoint/2010/main" val="265269576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057400"/>
            <a:ext cx="7924800" cy="2971800"/>
          </a:xfrm>
        </p:spPr>
        <p:txBody>
          <a:bodyPr>
            <a:normAutofit/>
          </a:bodyPr>
          <a:lstStyle>
            <a:lvl1pPr marL="0" indent="0" algn="l">
              <a:buNone/>
              <a:defRPr sz="1200">
                <a:solidFill>
                  <a:schemeClr val="tx1">
                    <a:tint val="75000"/>
                  </a:schemeClr>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Placeholder 1"/>
          <p:cNvSpPr>
            <a:spLocks noGrp="1"/>
          </p:cNvSpPr>
          <p:nvPr>
            <p:ph type="title"/>
          </p:nvPr>
        </p:nvSpPr>
        <p:spPr>
          <a:xfrm>
            <a:off x="457200" y="901521"/>
            <a:ext cx="8229600" cy="99060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lang="en-US" smtClean="0"/>
              <a:t>Click to edit Master title style</a:t>
            </a:r>
            <a:endParaRPr lang="en-US"/>
          </a:p>
        </p:txBody>
      </p:sp>
      <p:sp>
        <p:nvSpPr>
          <p:cNvPr id="9" name="Text Placeholder 7"/>
          <p:cNvSpPr>
            <a:spLocks noGrp="1"/>
          </p:cNvSpPr>
          <p:nvPr>
            <p:ph type="body" sz="quarter" idx="13" hasCustomPrompt="1"/>
          </p:nvPr>
        </p:nvSpPr>
        <p:spPr>
          <a:xfrm>
            <a:off x="457200" y="1612005"/>
            <a:ext cx="8229600" cy="361952"/>
          </a:xfrm>
          <a:prstGeom prst="rect">
            <a:avLst/>
          </a:prstGeom>
        </p:spPr>
        <p:txBody>
          <a:bodyPr>
            <a:normAutofit/>
          </a:bodyPr>
          <a:lstStyle>
            <a:lvl1pPr marL="0" indent="0" algn="ctr">
              <a:spcBef>
                <a:spcPts val="0"/>
              </a:spcBef>
              <a:buNone/>
              <a:defRPr sz="1400" b="0">
                <a:solidFill>
                  <a:schemeClr val="tx1">
                    <a:lumMod val="65000"/>
                    <a:lumOff val="35000"/>
                  </a:schemeClr>
                </a:solidFill>
                <a:latin typeface="Cambria" pitchFamily="18" charset="0"/>
                <a:cs typeface="Aharoni" pitchFamily="2" charset="-79"/>
              </a:defRPr>
            </a:lvl1pPr>
          </a:lstStyle>
          <a:p>
            <a:pPr lvl="0"/>
            <a:r>
              <a:rPr lang="en-US" dirty="0" smtClean="0"/>
              <a:t>Click to edit Master subtitle style</a:t>
            </a:r>
            <a:endParaRPr lang="mk-MK" dirty="0"/>
          </a:p>
        </p:txBody>
      </p:sp>
    </p:spTree>
    <p:extLst>
      <p:ext uri="{BB962C8B-B14F-4D97-AF65-F5344CB8AC3E}">
        <p14:creationId xmlns:p14="http://schemas.microsoft.com/office/powerpoint/2010/main" val="325661826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609600" y="304800"/>
            <a:ext cx="8229600" cy="990600"/>
          </a:xfrm>
          <a:prstGeom prst="rect">
            <a:avLst/>
          </a:prstGeom>
        </p:spPr>
        <p:txBody>
          <a:bodyPr vert="horz" lIns="91440" tIns="45720" rIns="91440" bIns="45720" rtlCol="0" anchor="ctr">
            <a:normAutofit/>
          </a:bodyPr>
          <a:lstStyle>
            <a:lvl1pPr>
              <a:defRPr baseline="0">
                <a:solidFill>
                  <a:schemeClr val="tx1">
                    <a:lumMod val="75000"/>
                    <a:lumOff val="25000"/>
                  </a:schemeClr>
                </a:solidFill>
              </a:defRPr>
            </a:lvl1pPr>
          </a:lstStyle>
          <a:p>
            <a:r>
              <a:rPr lang="en-US" dirty="0" smtClean="0"/>
              <a:t>Business Financing Needs</a:t>
            </a:r>
            <a:endParaRPr lang="en-US" dirty="0"/>
          </a:p>
        </p:txBody>
      </p:sp>
      <p:sp>
        <p:nvSpPr>
          <p:cNvPr id="8" name="Text Placeholder 7"/>
          <p:cNvSpPr>
            <a:spLocks noGrp="1"/>
          </p:cNvSpPr>
          <p:nvPr>
            <p:ph type="body" sz="quarter" idx="13" hasCustomPrompt="1"/>
          </p:nvPr>
        </p:nvSpPr>
        <p:spPr>
          <a:xfrm>
            <a:off x="457200" y="1612005"/>
            <a:ext cx="8229600" cy="361952"/>
          </a:xfrm>
          <a:prstGeom prst="rect">
            <a:avLst/>
          </a:prstGeom>
        </p:spPr>
        <p:txBody>
          <a:bodyPr>
            <a:normAutofit/>
          </a:bodyPr>
          <a:lstStyle>
            <a:lvl1pPr marL="0" indent="0" algn="ctr">
              <a:spcBef>
                <a:spcPts val="0"/>
              </a:spcBef>
              <a:buNone/>
              <a:defRPr sz="1400" b="0">
                <a:solidFill>
                  <a:schemeClr val="tx1">
                    <a:lumMod val="65000"/>
                    <a:lumOff val="35000"/>
                  </a:schemeClr>
                </a:solidFill>
                <a:latin typeface="Cambria" pitchFamily="18" charset="0"/>
                <a:cs typeface="Aharoni" pitchFamily="2" charset="-79"/>
              </a:defRPr>
            </a:lvl1pPr>
          </a:lstStyle>
          <a:p>
            <a:pPr lvl="0"/>
            <a:r>
              <a:rPr lang="en-US" dirty="0" smtClean="0"/>
              <a:t>Click to edit Master subtitle style</a:t>
            </a:r>
            <a:endParaRPr lang="mk-MK" dirty="0"/>
          </a:p>
        </p:txBody>
      </p:sp>
    </p:spTree>
    <p:extLst>
      <p:ext uri="{BB962C8B-B14F-4D97-AF65-F5344CB8AC3E}">
        <p14:creationId xmlns:p14="http://schemas.microsoft.com/office/powerpoint/2010/main" val="38467459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5"/>
          <p:cNvSpPr>
            <a:spLocks noGrp="1"/>
          </p:cNvSpPr>
          <p:nvPr>
            <p:ph type="body" sz="quarter" idx="12" hasCustomPrompt="1"/>
          </p:nvPr>
        </p:nvSpPr>
        <p:spPr>
          <a:xfrm>
            <a:off x="685800" y="2057400"/>
            <a:ext cx="3710007" cy="32766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8" name="Text Placeholder 5"/>
          <p:cNvSpPr>
            <a:spLocks noGrp="1"/>
          </p:cNvSpPr>
          <p:nvPr>
            <p:ph type="body" sz="quarter" idx="14" hasCustomPrompt="1"/>
          </p:nvPr>
        </p:nvSpPr>
        <p:spPr>
          <a:xfrm>
            <a:off x="4757760" y="2057400"/>
            <a:ext cx="3710007" cy="32766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9" name="Text Placeholder 7"/>
          <p:cNvSpPr>
            <a:spLocks noGrp="1"/>
          </p:cNvSpPr>
          <p:nvPr>
            <p:ph type="body" sz="quarter" idx="13" hasCustomPrompt="1"/>
          </p:nvPr>
        </p:nvSpPr>
        <p:spPr>
          <a:xfrm>
            <a:off x="457200" y="1612005"/>
            <a:ext cx="8229600" cy="361952"/>
          </a:xfrm>
          <a:prstGeom prst="rect">
            <a:avLst/>
          </a:prstGeom>
        </p:spPr>
        <p:txBody>
          <a:bodyPr>
            <a:normAutofit/>
          </a:bodyPr>
          <a:lstStyle>
            <a:lvl1pPr marL="0" indent="0" algn="ctr">
              <a:spcBef>
                <a:spcPts val="0"/>
              </a:spcBef>
              <a:buNone/>
              <a:defRPr sz="1400" b="0">
                <a:solidFill>
                  <a:schemeClr val="tx1">
                    <a:lumMod val="65000"/>
                    <a:lumOff val="35000"/>
                  </a:schemeClr>
                </a:solidFill>
                <a:latin typeface="Cambria" pitchFamily="18" charset="0"/>
                <a:cs typeface="Aharoni" pitchFamily="2" charset="-79"/>
              </a:defRPr>
            </a:lvl1pPr>
          </a:lstStyle>
          <a:p>
            <a:pPr lvl="0"/>
            <a:r>
              <a:rPr lang="en-US" dirty="0" smtClean="0"/>
              <a:t>Click to edit Master subtitle style</a:t>
            </a:r>
            <a:endParaRPr lang="mk-MK" dirty="0"/>
          </a:p>
        </p:txBody>
      </p:sp>
    </p:spTree>
    <p:extLst>
      <p:ext uri="{BB962C8B-B14F-4D97-AF65-F5344CB8AC3E}">
        <p14:creationId xmlns:p14="http://schemas.microsoft.com/office/powerpoint/2010/main" val="429488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5"/>
          <p:cNvSpPr>
            <a:spLocks noGrp="1"/>
          </p:cNvSpPr>
          <p:nvPr>
            <p:ph type="body" sz="quarter" idx="12" hasCustomPrompt="1"/>
          </p:nvPr>
        </p:nvSpPr>
        <p:spPr>
          <a:xfrm>
            <a:off x="681016" y="2057400"/>
            <a:ext cx="2352687" cy="32766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4" name="Text Placeholder 5"/>
          <p:cNvSpPr>
            <a:spLocks noGrp="1"/>
          </p:cNvSpPr>
          <p:nvPr>
            <p:ph type="body" sz="quarter" idx="14" hasCustomPrompt="1"/>
          </p:nvPr>
        </p:nvSpPr>
        <p:spPr>
          <a:xfrm>
            <a:off x="3395657" y="2057400"/>
            <a:ext cx="2352687" cy="32766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5" name="Text Placeholder 5"/>
          <p:cNvSpPr>
            <a:spLocks noGrp="1"/>
          </p:cNvSpPr>
          <p:nvPr>
            <p:ph type="body" sz="quarter" idx="15" hasCustomPrompt="1"/>
          </p:nvPr>
        </p:nvSpPr>
        <p:spPr>
          <a:xfrm>
            <a:off x="6110297" y="2057400"/>
            <a:ext cx="2352687" cy="32766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6" name="Text Placeholder 7"/>
          <p:cNvSpPr>
            <a:spLocks noGrp="1"/>
          </p:cNvSpPr>
          <p:nvPr>
            <p:ph type="body" sz="quarter" idx="13" hasCustomPrompt="1"/>
          </p:nvPr>
        </p:nvSpPr>
        <p:spPr>
          <a:xfrm>
            <a:off x="457200" y="1612005"/>
            <a:ext cx="8229600" cy="361952"/>
          </a:xfrm>
          <a:prstGeom prst="rect">
            <a:avLst/>
          </a:prstGeom>
        </p:spPr>
        <p:txBody>
          <a:bodyPr>
            <a:normAutofit/>
          </a:bodyPr>
          <a:lstStyle>
            <a:lvl1pPr marL="0" indent="0" algn="ctr">
              <a:spcBef>
                <a:spcPts val="0"/>
              </a:spcBef>
              <a:buNone/>
              <a:defRPr sz="1400" b="0">
                <a:solidFill>
                  <a:schemeClr val="tx1">
                    <a:lumMod val="65000"/>
                    <a:lumOff val="35000"/>
                  </a:schemeClr>
                </a:solidFill>
                <a:latin typeface="Cambria" pitchFamily="18" charset="0"/>
                <a:cs typeface="Aharoni" pitchFamily="2" charset="-79"/>
              </a:defRPr>
            </a:lvl1pPr>
          </a:lstStyle>
          <a:p>
            <a:pPr lvl="0"/>
            <a:r>
              <a:rPr lang="en-US" dirty="0" smtClean="0"/>
              <a:t>Click to edit Master subtitle style</a:t>
            </a:r>
            <a:endParaRPr lang="mk-MK" dirty="0"/>
          </a:p>
        </p:txBody>
      </p:sp>
    </p:spTree>
    <p:extLst>
      <p:ext uri="{BB962C8B-B14F-4D97-AF65-F5344CB8AC3E}">
        <p14:creationId xmlns:p14="http://schemas.microsoft.com/office/powerpoint/2010/main" val="3520063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7"/>
          <p:cNvSpPr>
            <a:spLocks noGrp="1"/>
          </p:cNvSpPr>
          <p:nvPr>
            <p:ph type="body" sz="quarter" idx="13" hasCustomPrompt="1"/>
          </p:nvPr>
        </p:nvSpPr>
        <p:spPr>
          <a:xfrm>
            <a:off x="457200" y="1612005"/>
            <a:ext cx="8229600" cy="361952"/>
          </a:xfrm>
          <a:prstGeom prst="rect">
            <a:avLst/>
          </a:prstGeom>
        </p:spPr>
        <p:txBody>
          <a:bodyPr>
            <a:normAutofit/>
          </a:bodyPr>
          <a:lstStyle>
            <a:lvl1pPr marL="0" indent="0" algn="ctr">
              <a:spcBef>
                <a:spcPts val="0"/>
              </a:spcBef>
              <a:buNone/>
              <a:defRPr sz="1400" b="0">
                <a:solidFill>
                  <a:schemeClr val="tx1">
                    <a:lumMod val="65000"/>
                    <a:lumOff val="35000"/>
                  </a:schemeClr>
                </a:solidFill>
                <a:latin typeface="Cambria" pitchFamily="18" charset="0"/>
                <a:cs typeface="Aharoni" pitchFamily="2" charset="-79"/>
              </a:defRPr>
            </a:lvl1pPr>
          </a:lstStyle>
          <a:p>
            <a:pPr lvl="0"/>
            <a:r>
              <a:rPr lang="en-US" dirty="0" smtClean="0"/>
              <a:t>Click to edit Master subtitle style</a:t>
            </a:r>
            <a:endParaRPr lang="mk-MK" dirty="0"/>
          </a:p>
        </p:txBody>
      </p:sp>
      <p:sp>
        <p:nvSpPr>
          <p:cNvPr id="4" name="Text Placeholder 5"/>
          <p:cNvSpPr>
            <a:spLocks noGrp="1"/>
          </p:cNvSpPr>
          <p:nvPr>
            <p:ph type="body" sz="quarter" idx="12" hasCustomPrompt="1"/>
          </p:nvPr>
        </p:nvSpPr>
        <p:spPr>
          <a:xfrm>
            <a:off x="681016" y="2057400"/>
            <a:ext cx="7853384" cy="9144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5" name="Picture Placeholder 13"/>
          <p:cNvSpPr>
            <a:spLocks noGrp="1" noChangeAspect="1"/>
          </p:cNvSpPr>
          <p:nvPr>
            <p:ph type="pic" sz="quarter" idx="14"/>
          </p:nvPr>
        </p:nvSpPr>
        <p:spPr>
          <a:xfrm>
            <a:off x="685801" y="3124200"/>
            <a:ext cx="3657600" cy="2133600"/>
          </a:xfrm>
          <a:noFill/>
          <a:ln w="38100">
            <a:solidFill>
              <a:srgbClr val="00B0F0"/>
            </a:solidFill>
          </a:ln>
        </p:spPr>
        <p:txBody>
          <a:bodyPr>
            <a:normAutofit/>
          </a:bodyPr>
          <a:lstStyle>
            <a:lvl1pPr algn="ctr">
              <a:buNone/>
              <a:defRPr sz="1200">
                <a:solidFill>
                  <a:schemeClr val="tx1">
                    <a:lumMod val="65000"/>
                    <a:lumOff val="35000"/>
                  </a:schemeClr>
                </a:solidFill>
                <a:latin typeface="Cambria" pitchFamily="18" charset="0"/>
              </a:defRPr>
            </a:lvl1pPr>
          </a:lstStyle>
          <a:p>
            <a:endParaRPr lang="mk-MK" dirty="0"/>
          </a:p>
        </p:txBody>
      </p:sp>
      <p:sp>
        <p:nvSpPr>
          <p:cNvPr id="6" name="Text Placeholder 5"/>
          <p:cNvSpPr>
            <a:spLocks noGrp="1"/>
          </p:cNvSpPr>
          <p:nvPr>
            <p:ph type="body" sz="quarter" idx="15" hasCustomPrompt="1"/>
          </p:nvPr>
        </p:nvSpPr>
        <p:spPr>
          <a:xfrm>
            <a:off x="4572000" y="3505200"/>
            <a:ext cx="3967184" cy="7620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8" name="Text Placeholder 5"/>
          <p:cNvSpPr>
            <a:spLocks noGrp="1"/>
          </p:cNvSpPr>
          <p:nvPr>
            <p:ph type="body" sz="quarter" idx="16" hasCustomPrompt="1"/>
          </p:nvPr>
        </p:nvSpPr>
        <p:spPr>
          <a:xfrm>
            <a:off x="4572000" y="3124200"/>
            <a:ext cx="3967184" cy="381000"/>
          </a:xfrm>
        </p:spPr>
        <p:txBody>
          <a:bodyPr>
            <a:noAutofit/>
          </a:bodyPr>
          <a:lstStyle>
            <a:lvl1pPr marL="0" indent="0">
              <a:buNone/>
              <a:defRPr sz="2000">
                <a:solidFill>
                  <a:srgbClr val="00B0F0"/>
                </a:solidFill>
                <a:latin typeface="Bebas Neue" pitchFamily="34" charset="0"/>
              </a:defRPr>
            </a:lvl1pPr>
          </a:lstStyle>
          <a:p>
            <a:pPr lvl="0"/>
            <a:r>
              <a:rPr lang="en-US" dirty="0" smtClean="0"/>
              <a:t>Click to add text</a:t>
            </a:r>
            <a:endParaRPr lang="mk-MK" dirty="0"/>
          </a:p>
        </p:txBody>
      </p:sp>
      <p:sp>
        <p:nvSpPr>
          <p:cNvPr id="9" name="Text Placeholder 5"/>
          <p:cNvSpPr>
            <a:spLocks noGrp="1"/>
          </p:cNvSpPr>
          <p:nvPr>
            <p:ph type="body" sz="quarter" idx="17" hasCustomPrompt="1"/>
          </p:nvPr>
        </p:nvSpPr>
        <p:spPr>
          <a:xfrm>
            <a:off x="4572000" y="4648200"/>
            <a:ext cx="3967184" cy="6096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10" name="Text Placeholder 5"/>
          <p:cNvSpPr>
            <a:spLocks noGrp="1"/>
          </p:cNvSpPr>
          <p:nvPr>
            <p:ph type="body" sz="quarter" idx="18" hasCustomPrompt="1"/>
          </p:nvPr>
        </p:nvSpPr>
        <p:spPr>
          <a:xfrm>
            <a:off x="4572000" y="4267200"/>
            <a:ext cx="3967184" cy="381000"/>
          </a:xfrm>
        </p:spPr>
        <p:txBody>
          <a:bodyPr>
            <a:noAutofit/>
          </a:bodyPr>
          <a:lstStyle>
            <a:lvl1pPr marL="0" indent="0">
              <a:buNone/>
              <a:defRPr sz="2000">
                <a:solidFill>
                  <a:srgbClr val="00B0F0"/>
                </a:solidFill>
                <a:latin typeface="Bebas Neue" pitchFamily="34" charset="0"/>
              </a:defRPr>
            </a:lvl1pPr>
          </a:lstStyle>
          <a:p>
            <a:pPr lvl="0"/>
            <a:r>
              <a:rPr lang="en-US" dirty="0" smtClean="0"/>
              <a:t>Click to add text</a:t>
            </a:r>
            <a:endParaRPr lang="mk-MK" dirty="0"/>
          </a:p>
        </p:txBody>
      </p:sp>
    </p:spTree>
    <p:extLst>
      <p:ext uri="{BB962C8B-B14F-4D97-AF65-F5344CB8AC3E}">
        <p14:creationId xmlns:p14="http://schemas.microsoft.com/office/powerpoint/2010/main" val="35237861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057400"/>
            <a:ext cx="7924800" cy="2971800"/>
          </a:xfrm>
        </p:spPr>
        <p:txBody>
          <a:bodyPr>
            <a:normAutofit/>
          </a:bodyPr>
          <a:lstStyle>
            <a:lvl1pPr marL="0" indent="0" algn="l">
              <a:buNone/>
              <a:defRPr sz="1200">
                <a:solidFill>
                  <a:schemeClr val="tx1">
                    <a:tint val="75000"/>
                  </a:schemeClr>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Placeholder 1"/>
          <p:cNvSpPr>
            <a:spLocks noGrp="1"/>
          </p:cNvSpPr>
          <p:nvPr>
            <p:ph type="title"/>
          </p:nvPr>
        </p:nvSpPr>
        <p:spPr>
          <a:xfrm>
            <a:off x="457200" y="901521"/>
            <a:ext cx="8229600" cy="99060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lang="en-US" smtClean="0"/>
              <a:t>Click to edit Master title style</a:t>
            </a:r>
            <a:endParaRPr lang="en-US"/>
          </a:p>
        </p:txBody>
      </p:sp>
      <p:sp>
        <p:nvSpPr>
          <p:cNvPr id="9" name="Text Placeholder 7"/>
          <p:cNvSpPr>
            <a:spLocks noGrp="1"/>
          </p:cNvSpPr>
          <p:nvPr>
            <p:ph type="body" sz="quarter" idx="13" hasCustomPrompt="1"/>
          </p:nvPr>
        </p:nvSpPr>
        <p:spPr>
          <a:xfrm>
            <a:off x="457200" y="1612005"/>
            <a:ext cx="8229600" cy="361952"/>
          </a:xfrm>
          <a:prstGeom prst="rect">
            <a:avLst/>
          </a:prstGeom>
        </p:spPr>
        <p:txBody>
          <a:bodyPr>
            <a:normAutofit/>
          </a:bodyPr>
          <a:lstStyle>
            <a:lvl1pPr marL="0" indent="0" algn="ctr">
              <a:spcBef>
                <a:spcPts val="0"/>
              </a:spcBef>
              <a:buNone/>
              <a:defRPr sz="1400" b="0">
                <a:solidFill>
                  <a:schemeClr val="tx1">
                    <a:lumMod val="65000"/>
                    <a:lumOff val="35000"/>
                  </a:schemeClr>
                </a:solidFill>
                <a:latin typeface="Cambria" pitchFamily="18" charset="0"/>
                <a:cs typeface="Aharoni" pitchFamily="2" charset="-79"/>
              </a:defRPr>
            </a:lvl1pPr>
          </a:lstStyle>
          <a:p>
            <a:pPr lvl="0"/>
            <a:r>
              <a:rPr lang="en-US" dirty="0" smtClean="0"/>
              <a:t>Click to edit Master subtitle style</a:t>
            </a:r>
            <a:endParaRPr lang="mk-MK" dirty="0"/>
          </a:p>
        </p:txBody>
      </p:sp>
    </p:spTree>
    <p:extLst>
      <p:ext uri="{BB962C8B-B14F-4D97-AF65-F5344CB8AC3E}">
        <p14:creationId xmlns:p14="http://schemas.microsoft.com/office/powerpoint/2010/main" val="5982100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901521"/>
            <a:ext cx="8229600" cy="99060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lang="en-US" smtClean="0"/>
              <a:t>Click to edit Master title style</a:t>
            </a:r>
            <a:endParaRPr lang="en-US"/>
          </a:p>
        </p:txBody>
      </p:sp>
      <p:sp>
        <p:nvSpPr>
          <p:cNvPr id="8" name="Text Placeholder 7"/>
          <p:cNvSpPr>
            <a:spLocks noGrp="1"/>
          </p:cNvSpPr>
          <p:nvPr>
            <p:ph type="body" sz="quarter" idx="13" hasCustomPrompt="1"/>
          </p:nvPr>
        </p:nvSpPr>
        <p:spPr>
          <a:xfrm>
            <a:off x="457200" y="1612005"/>
            <a:ext cx="8229600" cy="361952"/>
          </a:xfrm>
          <a:prstGeom prst="rect">
            <a:avLst/>
          </a:prstGeom>
        </p:spPr>
        <p:txBody>
          <a:bodyPr>
            <a:normAutofit/>
          </a:bodyPr>
          <a:lstStyle>
            <a:lvl1pPr marL="0" indent="0" algn="ctr">
              <a:spcBef>
                <a:spcPts val="0"/>
              </a:spcBef>
              <a:buNone/>
              <a:defRPr sz="1400" b="0">
                <a:solidFill>
                  <a:schemeClr val="tx1">
                    <a:lumMod val="65000"/>
                    <a:lumOff val="35000"/>
                  </a:schemeClr>
                </a:solidFill>
                <a:latin typeface="Cambria" pitchFamily="18" charset="0"/>
                <a:cs typeface="Aharoni" pitchFamily="2" charset="-79"/>
              </a:defRPr>
            </a:lvl1pPr>
          </a:lstStyle>
          <a:p>
            <a:pPr lvl="0"/>
            <a:r>
              <a:rPr lang="en-US" dirty="0" smtClean="0"/>
              <a:t>Click to edit Master subtitle style</a:t>
            </a:r>
            <a:endParaRPr lang="mk-MK"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609600" y="304800"/>
            <a:ext cx="8229600" cy="990600"/>
          </a:xfrm>
          <a:prstGeom prst="rect">
            <a:avLst/>
          </a:prstGeom>
        </p:spPr>
        <p:txBody>
          <a:bodyPr vert="horz" lIns="91440" tIns="45720" rIns="91440" bIns="45720" rtlCol="0" anchor="ctr">
            <a:normAutofit/>
          </a:bodyPr>
          <a:lstStyle>
            <a:lvl1pPr>
              <a:defRPr baseline="0">
                <a:solidFill>
                  <a:schemeClr val="tx1">
                    <a:lumMod val="75000"/>
                    <a:lumOff val="25000"/>
                  </a:schemeClr>
                </a:solidFill>
              </a:defRPr>
            </a:lvl1pPr>
          </a:lstStyle>
          <a:p>
            <a:r>
              <a:rPr lang="en-US" dirty="0" smtClean="0"/>
              <a:t>Business Financing Needs</a:t>
            </a:r>
            <a:endParaRPr lang="en-US" dirty="0"/>
          </a:p>
        </p:txBody>
      </p:sp>
      <p:sp>
        <p:nvSpPr>
          <p:cNvPr id="8" name="Text Placeholder 7"/>
          <p:cNvSpPr>
            <a:spLocks noGrp="1"/>
          </p:cNvSpPr>
          <p:nvPr>
            <p:ph type="body" sz="quarter" idx="13" hasCustomPrompt="1"/>
          </p:nvPr>
        </p:nvSpPr>
        <p:spPr>
          <a:xfrm>
            <a:off x="457200" y="1612005"/>
            <a:ext cx="8229600" cy="361952"/>
          </a:xfrm>
          <a:prstGeom prst="rect">
            <a:avLst/>
          </a:prstGeom>
        </p:spPr>
        <p:txBody>
          <a:bodyPr>
            <a:normAutofit/>
          </a:bodyPr>
          <a:lstStyle>
            <a:lvl1pPr marL="0" indent="0" algn="ctr">
              <a:spcBef>
                <a:spcPts val="0"/>
              </a:spcBef>
              <a:buNone/>
              <a:defRPr sz="1400" b="0">
                <a:solidFill>
                  <a:schemeClr val="tx1">
                    <a:lumMod val="65000"/>
                    <a:lumOff val="35000"/>
                  </a:schemeClr>
                </a:solidFill>
                <a:latin typeface="Cambria" pitchFamily="18" charset="0"/>
                <a:cs typeface="Aharoni" pitchFamily="2" charset="-79"/>
              </a:defRPr>
            </a:lvl1pPr>
          </a:lstStyle>
          <a:p>
            <a:pPr lvl="0"/>
            <a:r>
              <a:rPr lang="en-US" dirty="0" smtClean="0"/>
              <a:t>Click to edit Master subtitle style</a:t>
            </a:r>
            <a:endParaRPr lang="mk-MK" dirty="0"/>
          </a:p>
        </p:txBody>
      </p:sp>
    </p:spTree>
    <p:extLst>
      <p:ext uri="{BB962C8B-B14F-4D97-AF65-F5344CB8AC3E}">
        <p14:creationId xmlns:p14="http://schemas.microsoft.com/office/powerpoint/2010/main" val="81160983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5"/>
          <p:cNvSpPr>
            <a:spLocks noGrp="1"/>
          </p:cNvSpPr>
          <p:nvPr>
            <p:ph type="body" sz="quarter" idx="12" hasCustomPrompt="1"/>
          </p:nvPr>
        </p:nvSpPr>
        <p:spPr>
          <a:xfrm>
            <a:off x="685800" y="2057400"/>
            <a:ext cx="3710007" cy="32766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8" name="Text Placeholder 5"/>
          <p:cNvSpPr>
            <a:spLocks noGrp="1"/>
          </p:cNvSpPr>
          <p:nvPr>
            <p:ph type="body" sz="quarter" idx="14" hasCustomPrompt="1"/>
          </p:nvPr>
        </p:nvSpPr>
        <p:spPr>
          <a:xfrm>
            <a:off x="4757760" y="2057400"/>
            <a:ext cx="3710007" cy="32766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9" name="Text Placeholder 7"/>
          <p:cNvSpPr>
            <a:spLocks noGrp="1"/>
          </p:cNvSpPr>
          <p:nvPr>
            <p:ph type="body" sz="quarter" idx="13" hasCustomPrompt="1"/>
          </p:nvPr>
        </p:nvSpPr>
        <p:spPr>
          <a:xfrm>
            <a:off x="457200" y="1612005"/>
            <a:ext cx="8229600" cy="361952"/>
          </a:xfrm>
          <a:prstGeom prst="rect">
            <a:avLst/>
          </a:prstGeom>
        </p:spPr>
        <p:txBody>
          <a:bodyPr>
            <a:normAutofit/>
          </a:bodyPr>
          <a:lstStyle>
            <a:lvl1pPr marL="0" indent="0" algn="ctr">
              <a:spcBef>
                <a:spcPts val="0"/>
              </a:spcBef>
              <a:buNone/>
              <a:defRPr sz="1400" b="0">
                <a:solidFill>
                  <a:schemeClr val="tx1">
                    <a:lumMod val="65000"/>
                    <a:lumOff val="35000"/>
                  </a:schemeClr>
                </a:solidFill>
                <a:latin typeface="Cambria" pitchFamily="18" charset="0"/>
                <a:cs typeface="Aharoni" pitchFamily="2" charset="-79"/>
              </a:defRPr>
            </a:lvl1pPr>
          </a:lstStyle>
          <a:p>
            <a:pPr lvl="0"/>
            <a:r>
              <a:rPr lang="en-US" dirty="0" smtClean="0"/>
              <a:t>Click to edit Master subtitle style</a:t>
            </a:r>
            <a:endParaRPr lang="mk-MK" dirty="0"/>
          </a:p>
        </p:txBody>
      </p:sp>
    </p:spTree>
    <p:extLst>
      <p:ext uri="{BB962C8B-B14F-4D97-AF65-F5344CB8AC3E}">
        <p14:creationId xmlns:p14="http://schemas.microsoft.com/office/powerpoint/2010/main" val="904356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5"/>
          <p:cNvSpPr>
            <a:spLocks noGrp="1"/>
          </p:cNvSpPr>
          <p:nvPr>
            <p:ph type="body" sz="quarter" idx="12" hasCustomPrompt="1"/>
          </p:nvPr>
        </p:nvSpPr>
        <p:spPr>
          <a:xfrm>
            <a:off x="681016" y="2057400"/>
            <a:ext cx="2352687" cy="32766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4" name="Text Placeholder 5"/>
          <p:cNvSpPr>
            <a:spLocks noGrp="1"/>
          </p:cNvSpPr>
          <p:nvPr>
            <p:ph type="body" sz="quarter" idx="14" hasCustomPrompt="1"/>
          </p:nvPr>
        </p:nvSpPr>
        <p:spPr>
          <a:xfrm>
            <a:off x="3395657" y="2057400"/>
            <a:ext cx="2352687" cy="32766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5" name="Text Placeholder 5"/>
          <p:cNvSpPr>
            <a:spLocks noGrp="1"/>
          </p:cNvSpPr>
          <p:nvPr>
            <p:ph type="body" sz="quarter" idx="15" hasCustomPrompt="1"/>
          </p:nvPr>
        </p:nvSpPr>
        <p:spPr>
          <a:xfrm>
            <a:off x="6110297" y="2057400"/>
            <a:ext cx="2352687" cy="32766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6" name="Text Placeholder 7"/>
          <p:cNvSpPr>
            <a:spLocks noGrp="1"/>
          </p:cNvSpPr>
          <p:nvPr>
            <p:ph type="body" sz="quarter" idx="13" hasCustomPrompt="1"/>
          </p:nvPr>
        </p:nvSpPr>
        <p:spPr>
          <a:xfrm>
            <a:off x="457200" y="1612005"/>
            <a:ext cx="8229600" cy="361952"/>
          </a:xfrm>
          <a:prstGeom prst="rect">
            <a:avLst/>
          </a:prstGeom>
        </p:spPr>
        <p:txBody>
          <a:bodyPr>
            <a:normAutofit/>
          </a:bodyPr>
          <a:lstStyle>
            <a:lvl1pPr marL="0" indent="0" algn="ctr">
              <a:spcBef>
                <a:spcPts val="0"/>
              </a:spcBef>
              <a:buNone/>
              <a:defRPr sz="1400" b="0">
                <a:solidFill>
                  <a:schemeClr val="tx1">
                    <a:lumMod val="65000"/>
                    <a:lumOff val="35000"/>
                  </a:schemeClr>
                </a:solidFill>
                <a:latin typeface="Cambria" pitchFamily="18" charset="0"/>
                <a:cs typeface="Aharoni" pitchFamily="2" charset="-79"/>
              </a:defRPr>
            </a:lvl1pPr>
          </a:lstStyle>
          <a:p>
            <a:pPr lvl="0"/>
            <a:r>
              <a:rPr lang="en-US" dirty="0" smtClean="0"/>
              <a:t>Click to edit Master subtitle style</a:t>
            </a:r>
            <a:endParaRPr lang="mk-MK" dirty="0"/>
          </a:p>
        </p:txBody>
      </p:sp>
    </p:spTree>
    <p:extLst>
      <p:ext uri="{BB962C8B-B14F-4D97-AF65-F5344CB8AC3E}">
        <p14:creationId xmlns:p14="http://schemas.microsoft.com/office/powerpoint/2010/main" val="3587293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7"/>
          <p:cNvSpPr>
            <a:spLocks noGrp="1"/>
          </p:cNvSpPr>
          <p:nvPr>
            <p:ph type="body" sz="quarter" idx="13" hasCustomPrompt="1"/>
          </p:nvPr>
        </p:nvSpPr>
        <p:spPr>
          <a:xfrm>
            <a:off x="457200" y="1612005"/>
            <a:ext cx="8229600" cy="361952"/>
          </a:xfrm>
          <a:prstGeom prst="rect">
            <a:avLst/>
          </a:prstGeom>
        </p:spPr>
        <p:txBody>
          <a:bodyPr>
            <a:normAutofit/>
          </a:bodyPr>
          <a:lstStyle>
            <a:lvl1pPr marL="0" indent="0" algn="ctr">
              <a:spcBef>
                <a:spcPts val="0"/>
              </a:spcBef>
              <a:buNone/>
              <a:defRPr sz="1400" b="0">
                <a:solidFill>
                  <a:schemeClr val="tx1">
                    <a:lumMod val="65000"/>
                    <a:lumOff val="35000"/>
                  </a:schemeClr>
                </a:solidFill>
                <a:latin typeface="Cambria" pitchFamily="18" charset="0"/>
                <a:cs typeface="Aharoni" pitchFamily="2" charset="-79"/>
              </a:defRPr>
            </a:lvl1pPr>
          </a:lstStyle>
          <a:p>
            <a:pPr lvl="0"/>
            <a:r>
              <a:rPr lang="en-US" dirty="0" smtClean="0"/>
              <a:t>Click to edit Master subtitle style</a:t>
            </a:r>
            <a:endParaRPr lang="mk-MK" dirty="0"/>
          </a:p>
        </p:txBody>
      </p:sp>
      <p:sp>
        <p:nvSpPr>
          <p:cNvPr id="4" name="Text Placeholder 5"/>
          <p:cNvSpPr>
            <a:spLocks noGrp="1"/>
          </p:cNvSpPr>
          <p:nvPr>
            <p:ph type="body" sz="quarter" idx="12" hasCustomPrompt="1"/>
          </p:nvPr>
        </p:nvSpPr>
        <p:spPr>
          <a:xfrm>
            <a:off x="681016" y="2057400"/>
            <a:ext cx="7853384" cy="9144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5" name="Picture Placeholder 13"/>
          <p:cNvSpPr>
            <a:spLocks noGrp="1" noChangeAspect="1"/>
          </p:cNvSpPr>
          <p:nvPr>
            <p:ph type="pic" sz="quarter" idx="14"/>
          </p:nvPr>
        </p:nvSpPr>
        <p:spPr>
          <a:xfrm>
            <a:off x="685801" y="3124200"/>
            <a:ext cx="3657600" cy="2133600"/>
          </a:xfrm>
          <a:noFill/>
          <a:ln w="38100">
            <a:solidFill>
              <a:srgbClr val="00B0F0"/>
            </a:solidFill>
          </a:ln>
        </p:spPr>
        <p:txBody>
          <a:bodyPr>
            <a:normAutofit/>
          </a:bodyPr>
          <a:lstStyle>
            <a:lvl1pPr algn="ctr">
              <a:buNone/>
              <a:defRPr sz="1200">
                <a:solidFill>
                  <a:schemeClr val="tx1">
                    <a:lumMod val="65000"/>
                    <a:lumOff val="35000"/>
                  </a:schemeClr>
                </a:solidFill>
                <a:latin typeface="Cambria" pitchFamily="18" charset="0"/>
              </a:defRPr>
            </a:lvl1pPr>
          </a:lstStyle>
          <a:p>
            <a:endParaRPr lang="mk-MK" dirty="0"/>
          </a:p>
        </p:txBody>
      </p:sp>
      <p:sp>
        <p:nvSpPr>
          <p:cNvPr id="6" name="Text Placeholder 5"/>
          <p:cNvSpPr>
            <a:spLocks noGrp="1"/>
          </p:cNvSpPr>
          <p:nvPr>
            <p:ph type="body" sz="quarter" idx="15" hasCustomPrompt="1"/>
          </p:nvPr>
        </p:nvSpPr>
        <p:spPr>
          <a:xfrm>
            <a:off x="4572000" y="3505200"/>
            <a:ext cx="3967184" cy="7620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8" name="Text Placeholder 5"/>
          <p:cNvSpPr>
            <a:spLocks noGrp="1"/>
          </p:cNvSpPr>
          <p:nvPr>
            <p:ph type="body" sz="quarter" idx="16" hasCustomPrompt="1"/>
          </p:nvPr>
        </p:nvSpPr>
        <p:spPr>
          <a:xfrm>
            <a:off x="4572000" y="3124200"/>
            <a:ext cx="3967184" cy="381000"/>
          </a:xfrm>
        </p:spPr>
        <p:txBody>
          <a:bodyPr>
            <a:noAutofit/>
          </a:bodyPr>
          <a:lstStyle>
            <a:lvl1pPr marL="0" indent="0">
              <a:buNone/>
              <a:defRPr sz="2000">
                <a:solidFill>
                  <a:srgbClr val="00B0F0"/>
                </a:solidFill>
                <a:latin typeface="Bebas Neue" pitchFamily="34" charset="0"/>
              </a:defRPr>
            </a:lvl1pPr>
          </a:lstStyle>
          <a:p>
            <a:pPr lvl="0"/>
            <a:r>
              <a:rPr lang="en-US" dirty="0" smtClean="0"/>
              <a:t>Click to add text</a:t>
            </a:r>
            <a:endParaRPr lang="mk-MK" dirty="0"/>
          </a:p>
        </p:txBody>
      </p:sp>
      <p:sp>
        <p:nvSpPr>
          <p:cNvPr id="9" name="Text Placeholder 5"/>
          <p:cNvSpPr>
            <a:spLocks noGrp="1"/>
          </p:cNvSpPr>
          <p:nvPr>
            <p:ph type="body" sz="quarter" idx="17" hasCustomPrompt="1"/>
          </p:nvPr>
        </p:nvSpPr>
        <p:spPr>
          <a:xfrm>
            <a:off x="4572000" y="4648200"/>
            <a:ext cx="3967184" cy="6096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10" name="Text Placeholder 5"/>
          <p:cNvSpPr>
            <a:spLocks noGrp="1"/>
          </p:cNvSpPr>
          <p:nvPr>
            <p:ph type="body" sz="quarter" idx="18" hasCustomPrompt="1"/>
          </p:nvPr>
        </p:nvSpPr>
        <p:spPr>
          <a:xfrm>
            <a:off x="4572000" y="4267200"/>
            <a:ext cx="3967184" cy="381000"/>
          </a:xfrm>
        </p:spPr>
        <p:txBody>
          <a:bodyPr>
            <a:noAutofit/>
          </a:bodyPr>
          <a:lstStyle>
            <a:lvl1pPr marL="0" indent="0">
              <a:buNone/>
              <a:defRPr sz="2000">
                <a:solidFill>
                  <a:srgbClr val="00B0F0"/>
                </a:solidFill>
                <a:latin typeface="Bebas Neue" pitchFamily="34" charset="0"/>
              </a:defRPr>
            </a:lvl1pPr>
          </a:lstStyle>
          <a:p>
            <a:pPr lvl="0"/>
            <a:r>
              <a:rPr lang="en-US" dirty="0" smtClean="0"/>
              <a:t>Click to add text</a:t>
            </a:r>
            <a:endParaRPr lang="mk-MK" dirty="0"/>
          </a:p>
        </p:txBody>
      </p:sp>
    </p:spTree>
    <p:extLst>
      <p:ext uri="{BB962C8B-B14F-4D97-AF65-F5344CB8AC3E}">
        <p14:creationId xmlns:p14="http://schemas.microsoft.com/office/powerpoint/2010/main" val="135356485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057400"/>
            <a:ext cx="7924800" cy="2971800"/>
          </a:xfrm>
        </p:spPr>
        <p:txBody>
          <a:bodyPr>
            <a:normAutofit/>
          </a:bodyPr>
          <a:lstStyle>
            <a:lvl1pPr marL="0" indent="0" algn="l">
              <a:buNone/>
              <a:defRPr sz="1200">
                <a:solidFill>
                  <a:schemeClr val="tx1">
                    <a:tint val="75000"/>
                  </a:schemeClr>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Placeholder 1"/>
          <p:cNvSpPr>
            <a:spLocks noGrp="1"/>
          </p:cNvSpPr>
          <p:nvPr>
            <p:ph type="title"/>
          </p:nvPr>
        </p:nvSpPr>
        <p:spPr>
          <a:xfrm>
            <a:off x="457200" y="901521"/>
            <a:ext cx="8229600" cy="99060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lang="en-US" dirty="0" smtClean="0"/>
              <a:t>Click to edit Master title style</a:t>
            </a:r>
            <a:endParaRPr lang="en-US" dirty="0"/>
          </a:p>
        </p:txBody>
      </p:sp>
      <p:sp>
        <p:nvSpPr>
          <p:cNvPr id="9" name="Text Placeholder 7"/>
          <p:cNvSpPr>
            <a:spLocks noGrp="1"/>
          </p:cNvSpPr>
          <p:nvPr>
            <p:ph type="body" sz="quarter" idx="13" hasCustomPrompt="1"/>
          </p:nvPr>
        </p:nvSpPr>
        <p:spPr>
          <a:xfrm>
            <a:off x="457200" y="1612005"/>
            <a:ext cx="8229600" cy="361952"/>
          </a:xfrm>
          <a:prstGeom prst="rect">
            <a:avLst/>
          </a:prstGeom>
        </p:spPr>
        <p:txBody>
          <a:bodyPr>
            <a:normAutofit/>
          </a:bodyPr>
          <a:lstStyle>
            <a:lvl1pPr marL="0" indent="0" algn="ctr">
              <a:spcBef>
                <a:spcPts val="0"/>
              </a:spcBef>
              <a:buNone/>
              <a:defRPr sz="1400" b="0">
                <a:solidFill>
                  <a:schemeClr val="tx1">
                    <a:lumMod val="65000"/>
                    <a:lumOff val="35000"/>
                  </a:schemeClr>
                </a:solidFill>
                <a:latin typeface="Cambria" pitchFamily="18" charset="0"/>
                <a:cs typeface="Aharoni" pitchFamily="2" charset="-79"/>
              </a:defRPr>
            </a:lvl1pPr>
          </a:lstStyle>
          <a:p>
            <a:pPr lvl="0"/>
            <a:r>
              <a:rPr lang="en-US" dirty="0" smtClean="0"/>
              <a:t>Click to edit Master subtitle style</a:t>
            </a:r>
            <a:endParaRPr lang="mk-MK" dirty="0"/>
          </a:p>
        </p:txBody>
      </p:sp>
    </p:spTree>
    <p:extLst>
      <p:ext uri="{BB962C8B-B14F-4D97-AF65-F5344CB8AC3E}">
        <p14:creationId xmlns:p14="http://schemas.microsoft.com/office/powerpoint/2010/main" val="207880845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901521"/>
            <a:ext cx="8229600" cy="99060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lang="en-US" smtClean="0"/>
              <a:t>Click to edit Master title style</a:t>
            </a:r>
            <a:endParaRPr lang="en-US"/>
          </a:p>
        </p:txBody>
      </p:sp>
      <p:sp>
        <p:nvSpPr>
          <p:cNvPr id="8" name="Text Placeholder 7"/>
          <p:cNvSpPr>
            <a:spLocks noGrp="1"/>
          </p:cNvSpPr>
          <p:nvPr>
            <p:ph type="body" sz="quarter" idx="13" hasCustomPrompt="1"/>
          </p:nvPr>
        </p:nvSpPr>
        <p:spPr>
          <a:xfrm>
            <a:off x="457200" y="1612005"/>
            <a:ext cx="8229600" cy="361952"/>
          </a:xfrm>
          <a:prstGeom prst="rect">
            <a:avLst/>
          </a:prstGeom>
        </p:spPr>
        <p:txBody>
          <a:bodyPr>
            <a:normAutofit/>
          </a:bodyPr>
          <a:lstStyle>
            <a:lvl1pPr marL="0" indent="0" algn="ctr">
              <a:spcBef>
                <a:spcPts val="0"/>
              </a:spcBef>
              <a:buNone/>
              <a:defRPr sz="1400" b="0">
                <a:solidFill>
                  <a:schemeClr val="tx1">
                    <a:lumMod val="65000"/>
                    <a:lumOff val="35000"/>
                  </a:schemeClr>
                </a:solidFill>
                <a:latin typeface="Cambria" pitchFamily="18" charset="0"/>
                <a:cs typeface="Aharoni" pitchFamily="2" charset="-79"/>
              </a:defRPr>
            </a:lvl1pPr>
          </a:lstStyle>
          <a:p>
            <a:pPr lvl="0"/>
            <a:r>
              <a:rPr lang="en-US" dirty="0" smtClean="0"/>
              <a:t>Click to edit Master subtitle style</a:t>
            </a:r>
            <a:endParaRPr lang="mk-MK" dirty="0"/>
          </a:p>
        </p:txBody>
      </p:sp>
    </p:spTree>
    <p:extLst>
      <p:ext uri="{BB962C8B-B14F-4D97-AF65-F5344CB8AC3E}">
        <p14:creationId xmlns:p14="http://schemas.microsoft.com/office/powerpoint/2010/main" val="107006006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5"/>
          <p:cNvSpPr>
            <a:spLocks noGrp="1"/>
          </p:cNvSpPr>
          <p:nvPr>
            <p:ph type="body" sz="quarter" idx="12" hasCustomPrompt="1"/>
          </p:nvPr>
        </p:nvSpPr>
        <p:spPr>
          <a:xfrm>
            <a:off x="685800" y="2057400"/>
            <a:ext cx="3710007" cy="32766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8" name="Text Placeholder 5"/>
          <p:cNvSpPr>
            <a:spLocks noGrp="1"/>
          </p:cNvSpPr>
          <p:nvPr>
            <p:ph type="body" sz="quarter" idx="14" hasCustomPrompt="1"/>
          </p:nvPr>
        </p:nvSpPr>
        <p:spPr>
          <a:xfrm>
            <a:off x="4757760" y="2057400"/>
            <a:ext cx="3710007" cy="32766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9" name="Text Placeholder 7"/>
          <p:cNvSpPr>
            <a:spLocks noGrp="1"/>
          </p:cNvSpPr>
          <p:nvPr>
            <p:ph type="body" sz="quarter" idx="13" hasCustomPrompt="1"/>
          </p:nvPr>
        </p:nvSpPr>
        <p:spPr>
          <a:xfrm>
            <a:off x="457200" y="1612005"/>
            <a:ext cx="8229600" cy="361952"/>
          </a:xfrm>
          <a:prstGeom prst="rect">
            <a:avLst/>
          </a:prstGeom>
        </p:spPr>
        <p:txBody>
          <a:bodyPr>
            <a:normAutofit/>
          </a:bodyPr>
          <a:lstStyle>
            <a:lvl1pPr marL="0" indent="0" algn="ctr">
              <a:spcBef>
                <a:spcPts val="0"/>
              </a:spcBef>
              <a:buNone/>
              <a:defRPr sz="1400" b="0">
                <a:solidFill>
                  <a:schemeClr val="tx1">
                    <a:lumMod val="65000"/>
                    <a:lumOff val="35000"/>
                  </a:schemeClr>
                </a:solidFill>
                <a:latin typeface="Cambria" pitchFamily="18" charset="0"/>
                <a:cs typeface="Aharoni" pitchFamily="2" charset="-79"/>
              </a:defRPr>
            </a:lvl1pPr>
          </a:lstStyle>
          <a:p>
            <a:pPr lvl="0"/>
            <a:r>
              <a:rPr lang="en-US" dirty="0" smtClean="0"/>
              <a:t>Click to edit Master subtitle style</a:t>
            </a:r>
            <a:endParaRPr lang="mk-MK" dirty="0"/>
          </a:p>
        </p:txBody>
      </p:sp>
    </p:spTree>
    <p:extLst>
      <p:ext uri="{BB962C8B-B14F-4D97-AF65-F5344CB8AC3E}">
        <p14:creationId xmlns:p14="http://schemas.microsoft.com/office/powerpoint/2010/main" val="28234268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5"/>
          <p:cNvSpPr>
            <a:spLocks noGrp="1"/>
          </p:cNvSpPr>
          <p:nvPr>
            <p:ph type="body" sz="quarter" idx="12" hasCustomPrompt="1"/>
          </p:nvPr>
        </p:nvSpPr>
        <p:spPr>
          <a:xfrm>
            <a:off x="681016" y="2057400"/>
            <a:ext cx="2352687" cy="32766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4" name="Text Placeholder 5"/>
          <p:cNvSpPr>
            <a:spLocks noGrp="1"/>
          </p:cNvSpPr>
          <p:nvPr>
            <p:ph type="body" sz="quarter" idx="14" hasCustomPrompt="1"/>
          </p:nvPr>
        </p:nvSpPr>
        <p:spPr>
          <a:xfrm>
            <a:off x="3395657" y="2057400"/>
            <a:ext cx="2352687" cy="32766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5" name="Text Placeholder 5"/>
          <p:cNvSpPr>
            <a:spLocks noGrp="1"/>
          </p:cNvSpPr>
          <p:nvPr>
            <p:ph type="body" sz="quarter" idx="15" hasCustomPrompt="1"/>
          </p:nvPr>
        </p:nvSpPr>
        <p:spPr>
          <a:xfrm>
            <a:off x="6110297" y="2057400"/>
            <a:ext cx="2352687" cy="32766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6" name="Text Placeholder 7"/>
          <p:cNvSpPr>
            <a:spLocks noGrp="1"/>
          </p:cNvSpPr>
          <p:nvPr>
            <p:ph type="body" sz="quarter" idx="13" hasCustomPrompt="1"/>
          </p:nvPr>
        </p:nvSpPr>
        <p:spPr>
          <a:xfrm>
            <a:off x="457200" y="1612005"/>
            <a:ext cx="8229600" cy="361952"/>
          </a:xfrm>
          <a:prstGeom prst="rect">
            <a:avLst/>
          </a:prstGeom>
        </p:spPr>
        <p:txBody>
          <a:bodyPr>
            <a:normAutofit/>
          </a:bodyPr>
          <a:lstStyle>
            <a:lvl1pPr marL="0" indent="0" algn="ctr">
              <a:spcBef>
                <a:spcPts val="0"/>
              </a:spcBef>
              <a:buNone/>
              <a:defRPr sz="1400" b="0">
                <a:solidFill>
                  <a:schemeClr val="tx1">
                    <a:lumMod val="65000"/>
                    <a:lumOff val="35000"/>
                  </a:schemeClr>
                </a:solidFill>
                <a:latin typeface="Cambria" pitchFamily="18" charset="0"/>
                <a:cs typeface="Aharoni" pitchFamily="2" charset="-79"/>
              </a:defRPr>
            </a:lvl1pPr>
          </a:lstStyle>
          <a:p>
            <a:pPr lvl="0"/>
            <a:r>
              <a:rPr lang="en-US" dirty="0" smtClean="0"/>
              <a:t>Click to edit Master subtitle style</a:t>
            </a:r>
            <a:endParaRPr lang="mk-MK" dirty="0"/>
          </a:p>
        </p:txBody>
      </p:sp>
    </p:spTree>
    <p:extLst>
      <p:ext uri="{BB962C8B-B14F-4D97-AF65-F5344CB8AC3E}">
        <p14:creationId xmlns:p14="http://schemas.microsoft.com/office/powerpoint/2010/main" val="3554206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7"/>
          <p:cNvSpPr>
            <a:spLocks noGrp="1"/>
          </p:cNvSpPr>
          <p:nvPr>
            <p:ph type="body" sz="quarter" idx="13" hasCustomPrompt="1"/>
          </p:nvPr>
        </p:nvSpPr>
        <p:spPr>
          <a:xfrm>
            <a:off x="457200" y="1612005"/>
            <a:ext cx="8229600" cy="361952"/>
          </a:xfrm>
          <a:prstGeom prst="rect">
            <a:avLst/>
          </a:prstGeom>
        </p:spPr>
        <p:txBody>
          <a:bodyPr>
            <a:normAutofit/>
          </a:bodyPr>
          <a:lstStyle>
            <a:lvl1pPr marL="0" indent="0" algn="ctr">
              <a:spcBef>
                <a:spcPts val="0"/>
              </a:spcBef>
              <a:buNone/>
              <a:defRPr sz="1400" b="0">
                <a:solidFill>
                  <a:schemeClr val="tx1">
                    <a:lumMod val="65000"/>
                    <a:lumOff val="35000"/>
                  </a:schemeClr>
                </a:solidFill>
                <a:latin typeface="Cambria" pitchFamily="18" charset="0"/>
                <a:cs typeface="Aharoni" pitchFamily="2" charset="-79"/>
              </a:defRPr>
            </a:lvl1pPr>
          </a:lstStyle>
          <a:p>
            <a:pPr lvl="0"/>
            <a:r>
              <a:rPr lang="en-US" dirty="0" smtClean="0"/>
              <a:t>Click to edit Master subtitle style</a:t>
            </a:r>
            <a:endParaRPr lang="mk-MK" dirty="0"/>
          </a:p>
        </p:txBody>
      </p:sp>
      <p:sp>
        <p:nvSpPr>
          <p:cNvPr id="4" name="Text Placeholder 5"/>
          <p:cNvSpPr>
            <a:spLocks noGrp="1"/>
          </p:cNvSpPr>
          <p:nvPr>
            <p:ph type="body" sz="quarter" idx="12" hasCustomPrompt="1"/>
          </p:nvPr>
        </p:nvSpPr>
        <p:spPr>
          <a:xfrm>
            <a:off x="681016" y="2057400"/>
            <a:ext cx="7853384" cy="9144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5" name="Picture Placeholder 13"/>
          <p:cNvSpPr>
            <a:spLocks noGrp="1" noChangeAspect="1"/>
          </p:cNvSpPr>
          <p:nvPr>
            <p:ph type="pic" sz="quarter" idx="14"/>
          </p:nvPr>
        </p:nvSpPr>
        <p:spPr>
          <a:xfrm>
            <a:off x="685801" y="3124200"/>
            <a:ext cx="3657600" cy="2133600"/>
          </a:xfrm>
          <a:noFill/>
          <a:ln w="38100">
            <a:solidFill>
              <a:srgbClr val="00B0F0"/>
            </a:solidFill>
          </a:ln>
        </p:spPr>
        <p:txBody>
          <a:bodyPr>
            <a:normAutofit/>
          </a:bodyPr>
          <a:lstStyle>
            <a:lvl1pPr algn="ctr">
              <a:buNone/>
              <a:defRPr sz="1200">
                <a:solidFill>
                  <a:schemeClr val="tx1">
                    <a:lumMod val="65000"/>
                    <a:lumOff val="35000"/>
                  </a:schemeClr>
                </a:solidFill>
                <a:latin typeface="Cambria" pitchFamily="18" charset="0"/>
              </a:defRPr>
            </a:lvl1pPr>
          </a:lstStyle>
          <a:p>
            <a:endParaRPr lang="mk-MK" dirty="0"/>
          </a:p>
        </p:txBody>
      </p:sp>
      <p:sp>
        <p:nvSpPr>
          <p:cNvPr id="6" name="Text Placeholder 5"/>
          <p:cNvSpPr>
            <a:spLocks noGrp="1"/>
          </p:cNvSpPr>
          <p:nvPr>
            <p:ph type="body" sz="quarter" idx="15" hasCustomPrompt="1"/>
          </p:nvPr>
        </p:nvSpPr>
        <p:spPr>
          <a:xfrm>
            <a:off x="4572000" y="3505200"/>
            <a:ext cx="3967184" cy="7620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8" name="Text Placeholder 5"/>
          <p:cNvSpPr>
            <a:spLocks noGrp="1"/>
          </p:cNvSpPr>
          <p:nvPr>
            <p:ph type="body" sz="quarter" idx="16" hasCustomPrompt="1"/>
          </p:nvPr>
        </p:nvSpPr>
        <p:spPr>
          <a:xfrm>
            <a:off x="4572000" y="3124200"/>
            <a:ext cx="3967184" cy="381000"/>
          </a:xfrm>
        </p:spPr>
        <p:txBody>
          <a:bodyPr>
            <a:noAutofit/>
          </a:bodyPr>
          <a:lstStyle>
            <a:lvl1pPr marL="0" indent="0">
              <a:buNone/>
              <a:defRPr sz="2000">
                <a:solidFill>
                  <a:srgbClr val="00B0F0"/>
                </a:solidFill>
                <a:latin typeface="Bebas Neue" pitchFamily="34" charset="0"/>
              </a:defRPr>
            </a:lvl1pPr>
          </a:lstStyle>
          <a:p>
            <a:pPr lvl="0"/>
            <a:r>
              <a:rPr lang="en-US" dirty="0" smtClean="0"/>
              <a:t>Click to add text</a:t>
            </a:r>
            <a:endParaRPr lang="mk-MK" dirty="0"/>
          </a:p>
        </p:txBody>
      </p:sp>
      <p:sp>
        <p:nvSpPr>
          <p:cNvPr id="9" name="Text Placeholder 5"/>
          <p:cNvSpPr>
            <a:spLocks noGrp="1"/>
          </p:cNvSpPr>
          <p:nvPr>
            <p:ph type="body" sz="quarter" idx="17" hasCustomPrompt="1"/>
          </p:nvPr>
        </p:nvSpPr>
        <p:spPr>
          <a:xfrm>
            <a:off x="4572000" y="4648200"/>
            <a:ext cx="3967184" cy="6096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10" name="Text Placeholder 5"/>
          <p:cNvSpPr>
            <a:spLocks noGrp="1"/>
          </p:cNvSpPr>
          <p:nvPr>
            <p:ph type="body" sz="quarter" idx="18" hasCustomPrompt="1"/>
          </p:nvPr>
        </p:nvSpPr>
        <p:spPr>
          <a:xfrm>
            <a:off x="4572000" y="4267200"/>
            <a:ext cx="3967184" cy="381000"/>
          </a:xfrm>
        </p:spPr>
        <p:txBody>
          <a:bodyPr>
            <a:noAutofit/>
          </a:bodyPr>
          <a:lstStyle>
            <a:lvl1pPr marL="0" indent="0">
              <a:buNone/>
              <a:defRPr sz="2000">
                <a:solidFill>
                  <a:srgbClr val="00B0F0"/>
                </a:solidFill>
                <a:latin typeface="Bebas Neue" pitchFamily="34" charset="0"/>
              </a:defRPr>
            </a:lvl1pPr>
          </a:lstStyle>
          <a:p>
            <a:pPr lvl="0"/>
            <a:r>
              <a:rPr lang="en-US" dirty="0" smtClean="0"/>
              <a:t>Click to add text</a:t>
            </a:r>
            <a:endParaRPr lang="mk-MK" dirty="0"/>
          </a:p>
        </p:txBody>
      </p:sp>
    </p:spTree>
    <p:extLst>
      <p:ext uri="{BB962C8B-B14F-4D97-AF65-F5344CB8AC3E}">
        <p14:creationId xmlns:p14="http://schemas.microsoft.com/office/powerpoint/2010/main" val="31294191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5"/>
          <p:cNvSpPr>
            <a:spLocks noGrp="1"/>
          </p:cNvSpPr>
          <p:nvPr>
            <p:ph type="body" sz="quarter" idx="12" hasCustomPrompt="1"/>
          </p:nvPr>
        </p:nvSpPr>
        <p:spPr>
          <a:xfrm>
            <a:off x="685800" y="2057400"/>
            <a:ext cx="3710007" cy="32766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8" name="Text Placeholder 5"/>
          <p:cNvSpPr>
            <a:spLocks noGrp="1"/>
          </p:cNvSpPr>
          <p:nvPr>
            <p:ph type="body" sz="quarter" idx="14" hasCustomPrompt="1"/>
          </p:nvPr>
        </p:nvSpPr>
        <p:spPr>
          <a:xfrm>
            <a:off x="4757760" y="2057400"/>
            <a:ext cx="3710007" cy="32766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9" name="Text Placeholder 7"/>
          <p:cNvSpPr>
            <a:spLocks noGrp="1"/>
          </p:cNvSpPr>
          <p:nvPr>
            <p:ph type="body" sz="quarter" idx="13" hasCustomPrompt="1"/>
          </p:nvPr>
        </p:nvSpPr>
        <p:spPr>
          <a:xfrm>
            <a:off x="457200" y="1612005"/>
            <a:ext cx="8229600" cy="361952"/>
          </a:xfrm>
          <a:prstGeom prst="rect">
            <a:avLst/>
          </a:prstGeom>
        </p:spPr>
        <p:txBody>
          <a:bodyPr>
            <a:normAutofit/>
          </a:bodyPr>
          <a:lstStyle>
            <a:lvl1pPr marL="0" indent="0" algn="ctr">
              <a:spcBef>
                <a:spcPts val="0"/>
              </a:spcBef>
              <a:buNone/>
              <a:defRPr sz="1400" b="0">
                <a:solidFill>
                  <a:schemeClr val="tx1">
                    <a:lumMod val="65000"/>
                    <a:lumOff val="35000"/>
                  </a:schemeClr>
                </a:solidFill>
                <a:latin typeface="Cambria" pitchFamily="18" charset="0"/>
                <a:cs typeface="Aharoni" pitchFamily="2" charset="-79"/>
              </a:defRPr>
            </a:lvl1pPr>
          </a:lstStyle>
          <a:p>
            <a:pPr lvl="0"/>
            <a:r>
              <a:rPr lang="en-US" dirty="0" smtClean="0"/>
              <a:t>Click to edit Master subtitle style</a:t>
            </a:r>
            <a:endParaRPr lang="mk-MK"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5"/>
          <p:cNvSpPr>
            <a:spLocks noGrp="1"/>
          </p:cNvSpPr>
          <p:nvPr>
            <p:ph type="body" sz="quarter" idx="12" hasCustomPrompt="1"/>
          </p:nvPr>
        </p:nvSpPr>
        <p:spPr>
          <a:xfrm>
            <a:off x="681016" y="2057400"/>
            <a:ext cx="2352687" cy="32766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4" name="Text Placeholder 5"/>
          <p:cNvSpPr>
            <a:spLocks noGrp="1"/>
          </p:cNvSpPr>
          <p:nvPr>
            <p:ph type="body" sz="quarter" idx="14" hasCustomPrompt="1"/>
          </p:nvPr>
        </p:nvSpPr>
        <p:spPr>
          <a:xfrm>
            <a:off x="3395657" y="2057400"/>
            <a:ext cx="2352687" cy="32766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5" name="Text Placeholder 5"/>
          <p:cNvSpPr>
            <a:spLocks noGrp="1"/>
          </p:cNvSpPr>
          <p:nvPr>
            <p:ph type="body" sz="quarter" idx="15" hasCustomPrompt="1"/>
          </p:nvPr>
        </p:nvSpPr>
        <p:spPr>
          <a:xfrm>
            <a:off x="6110297" y="2057400"/>
            <a:ext cx="2352687" cy="32766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6" name="Text Placeholder 7"/>
          <p:cNvSpPr>
            <a:spLocks noGrp="1"/>
          </p:cNvSpPr>
          <p:nvPr>
            <p:ph type="body" sz="quarter" idx="13" hasCustomPrompt="1"/>
          </p:nvPr>
        </p:nvSpPr>
        <p:spPr>
          <a:xfrm>
            <a:off x="457200" y="1612005"/>
            <a:ext cx="8229600" cy="361952"/>
          </a:xfrm>
          <a:prstGeom prst="rect">
            <a:avLst/>
          </a:prstGeom>
        </p:spPr>
        <p:txBody>
          <a:bodyPr>
            <a:normAutofit/>
          </a:bodyPr>
          <a:lstStyle>
            <a:lvl1pPr marL="0" indent="0" algn="ctr">
              <a:spcBef>
                <a:spcPts val="0"/>
              </a:spcBef>
              <a:buNone/>
              <a:defRPr sz="1400" b="0">
                <a:solidFill>
                  <a:schemeClr val="tx1">
                    <a:lumMod val="65000"/>
                    <a:lumOff val="35000"/>
                  </a:schemeClr>
                </a:solidFill>
                <a:latin typeface="Cambria" pitchFamily="18" charset="0"/>
                <a:cs typeface="Aharoni" pitchFamily="2" charset="-79"/>
              </a:defRPr>
            </a:lvl1pPr>
          </a:lstStyle>
          <a:p>
            <a:pPr lvl="0"/>
            <a:r>
              <a:rPr lang="en-US" dirty="0" smtClean="0"/>
              <a:t>Click to edit Master subtitle style</a:t>
            </a:r>
            <a:endParaRPr lang="mk-M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7"/>
          <p:cNvSpPr>
            <a:spLocks noGrp="1"/>
          </p:cNvSpPr>
          <p:nvPr>
            <p:ph type="body" sz="quarter" idx="13" hasCustomPrompt="1"/>
          </p:nvPr>
        </p:nvSpPr>
        <p:spPr>
          <a:xfrm>
            <a:off x="457200" y="1612005"/>
            <a:ext cx="8229600" cy="361952"/>
          </a:xfrm>
          <a:prstGeom prst="rect">
            <a:avLst/>
          </a:prstGeom>
        </p:spPr>
        <p:txBody>
          <a:bodyPr>
            <a:normAutofit/>
          </a:bodyPr>
          <a:lstStyle>
            <a:lvl1pPr marL="0" indent="0" algn="ctr">
              <a:spcBef>
                <a:spcPts val="0"/>
              </a:spcBef>
              <a:buNone/>
              <a:defRPr sz="1400" b="0">
                <a:solidFill>
                  <a:schemeClr val="tx1">
                    <a:lumMod val="65000"/>
                    <a:lumOff val="35000"/>
                  </a:schemeClr>
                </a:solidFill>
                <a:latin typeface="Cambria" pitchFamily="18" charset="0"/>
                <a:cs typeface="Aharoni" pitchFamily="2" charset="-79"/>
              </a:defRPr>
            </a:lvl1pPr>
          </a:lstStyle>
          <a:p>
            <a:pPr lvl="0"/>
            <a:r>
              <a:rPr lang="en-US" dirty="0" smtClean="0"/>
              <a:t>Click to edit Master subtitle style</a:t>
            </a:r>
            <a:endParaRPr lang="mk-MK" dirty="0"/>
          </a:p>
        </p:txBody>
      </p:sp>
      <p:sp>
        <p:nvSpPr>
          <p:cNvPr id="4" name="Text Placeholder 5"/>
          <p:cNvSpPr>
            <a:spLocks noGrp="1"/>
          </p:cNvSpPr>
          <p:nvPr>
            <p:ph type="body" sz="quarter" idx="12" hasCustomPrompt="1"/>
          </p:nvPr>
        </p:nvSpPr>
        <p:spPr>
          <a:xfrm>
            <a:off x="681016" y="2057400"/>
            <a:ext cx="7853384" cy="9144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5" name="Picture Placeholder 13"/>
          <p:cNvSpPr>
            <a:spLocks noGrp="1" noChangeAspect="1"/>
          </p:cNvSpPr>
          <p:nvPr>
            <p:ph type="pic" sz="quarter" idx="14"/>
          </p:nvPr>
        </p:nvSpPr>
        <p:spPr>
          <a:xfrm>
            <a:off x="685801" y="3124200"/>
            <a:ext cx="3657600" cy="2133600"/>
          </a:xfrm>
          <a:noFill/>
          <a:ln w="38100">
            <a:solidFill>
              <a:srgbClr val="00B0F0"/>
            </a:solidFill>
          </a:ln>
        </p:spPr>
        <p:txBody>
          <a:bodyPr>
            <a:normAutofit/>
          </a:bodyPr>
          <a:lstStyle>
            <a:lvl1pPr algn="ctr">
              <a:buNone/>
              <a:defRPr sz="1200">
                <a:solidFill>
                  <a:schemeClr val="tx1">
                    <a:lumMod val="65000"/>
                    <a:lumOff val="35000"/>
                  </a:schemeClr>
                </a:solidFill>
                <a:latin typeface="Cambria" pitchFamily="18" charset="0"/>
              </a:defRPr>
            </a:lvl1pPr>
          </a:lstStyle>
          <a:p>
            <a:endParaRPr lang="mk-MK" dirty="0"/>
          </a:p>
        </p:txBody>
      </p:sp>
      <p:sp>
        <p:nvSpPr>
          <p:cNvPr id="6" name="Text Placeholder 5"/>
          <p:cNvSpPr>
            <a:spLocks noGrp="1"/>
          </p:cNvSpPr>
          <p:nvPr>
            <p:ph type="body" sz="quarter" idx="15" hasCustomPrompt="1"/>
          </p:nvPr>
        </p:nvSpPr>
        <p:spPr>
          <a:xfrm>
            <a:off x="4572000" y="3505200"/>
            <a:ext cx="3967184" cy="7620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8" name="Text Placeholder 5"/>
          <p:cNvSpPr>
            <a:spLocks noGrp="1"/>
          </p:cNvSpPr>
          <p:nvPr>
            <p:ph type="body" sz="quarter" idx="16" hasCustomPrompt="1"/>
          </p:nvPr>
        </p:nvSpPr>
        <p:spPr>
          <a:xfrm>
            <a:off x="4572000" y="3124200"/>
            <a:ext cx="3967184" cy="381000"/>
          </a:xfrm>
        </p:spPr>
        <p:txBody>
          <a:bodyPr>
            <a:noAutofit/>
          </a:bodyPr>
          <a:lstStyle>
            <a:lvl1pPr marL="0" indent="0">
              <a:buNone/>
              <a:defRPr sz="2000">
                <a:solidFill>
                  <a:srgbClr val="00B0F0"/>
                </a:solidFill>
                <a:latin typeface="Bebas Neue" pitchFamily="34" charset="0"/>
              </a:defRPr>
            </a:lvl1pPr>
          </a:lstStyle>
          <a:p>
            <a:pPr lvl="0"/>
            <a:r>
              <a:rPr lang="en-US" dirty="0" smtClean="0"/>
              <a:t>Click to add text</a:t>
            </a:r>
            <a:endParaRPr lang="mk-MK" dirty="0"/>
          </a:p>
        </p:txBody>
      </p:sp>
      <p:sp>
        <p:nvSpPr>
          <p:cNvPr id="9" name="Text Placeholder 5"/>
          <p:cNvSpPr>
            <a:spLocks noGrp="1"/>
          </p:cNvSpPr>
          <p:nvPr>
            <p:ph type="body" sz="quarter" idx="17" hasCustomPrompt="1"/>
          </p:nvPr>
        </p:nvSpPr>
        <p:spPr>
          <a:xfrm>
            <a:off x="4572000" y="4648200"/>
            <a:ext cx="3967184" cy="609600"/>
          </a:xfrm>
        </p:spPr>
        <p:txBody>
          <a:bodyPr>
            <a:normAutofit/>
          </a:bodyPr>
          <a:lstStyle>
            <a:lvl1pPr marL="0" indent="0">
              <a:buNone/>
              <a:defRPr sz="1200">
                <a:latin typeface="Cambria" pitchFamily="18" charset="0"/>
              </a:defRPr>
            </a:lvl1pPr>
          </a:lstStyle>
          <a:p>
            <a:pPr lvl="0"/>
            <a:r>
              <a:rPr lang="en-US" dirty="0" smtClean="0"/>
              <a:t>Click to add text</a:t>
            </a:r>
            <a:endParaRPr lang="mk-MK" dirty="0"/>
          </a:p>
        </p:txBody>
      </p:sp>
      <p:sp>
        <p:nvSpPr>
          <p:cNvPr id="10" name="Text Placeholder 5"/>
          <p:cNvSpPr>
            <a:spLocks noGrp="1"/>
          </p:cNvSpPr>
          <p:nvPr>
            <p:ph type="body" sz="quarter" idx="18" hasCustomPrompt="1"/>
          </p:nvPr>
        </p:nvSpPr>
        <p:spPr>
          <a:xfrm>
            <a:off x="4572000" y="4267200"/>
            <a:ext cx="3967184" cy="381000"/>
          </a:xfrm>
        </p:spPr>
        <p:txBody>
          <a:bodyPr>
            <a:noAutofit/>
          </a:bodyPr>
          <a:lstStyle>
            <a:lvl1pPr marL="0" indent="0">
              <a:buNone/>
              <a:defRPr sz="2000">
                <a:solidFill>
                  <a:srgbClr val="00B0F0"/>
                </a:solidFill>
                <a:latin typeface="Bebas Neue" pitchFamily="34" charset="0"/>
              </a:defRPr>
            </a:lvl1pPr>
          </a:lstStyle>
          <a:p>
            <a:pPr lvl="0"/>
            <a:r>
              <a:rPr lang="en-US" dirty="0" smtClean="0"/>
              <a:t>Click to add text</a:t>
            </a:r>
            <a:endParaRPr lang="mk-MK"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5508838"/>
            <a:ext cx="2057400" cy="316442"/>
          </a:xfrm>
          <a:prstGeom prst="rect">
            <a:avLst/>
          </a:prstGeom>
        </p:spPr>
        <p:txBody>
          <a:bodyPr/>
          <a:lstStyle/>
          <a:p>
            <a:endParaRPr lang="en-US" dirty="0"/>
          </a:p>
        </p:txBody>
      </p:sp>
      <p:sp>
        <p:nvSpPr>
          <p:cNvPr id="5" name="Footer Placeholder 4"/>
          <p:cNvSpPr>
            <a:spLocks noGrp="1"/>
          </p:cNvSpPr>
          <p:nvPr>
            <p:ph type="ftr" sz="quarter" idx="11"/>
          </p:nvPr>
        </p:nvSpPr>
        <p:spPr>
          <a:xfrm>
            <a:off x="3028950" y="5508838"/>
            <a:ext cx="3086100" cy="316442"/>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5508838"/>
            <a:ext cx="2057400" cy="316442"/>
          </a:xfrm>
          <a:prstGeom prst="rect">
            <a:avLst/>
          </a:prstGeom>
        </p:spPr>
        <p:txBody>
          <a:bodyPr/>
          <a:lstStyle/>
          <a:p>
            <a:fld id="{85DAF41B-CC11-49C2-A3A1-C35E422FC50B}" type="slidenum">
              <a:rPr lang="en-US" smtClean="0"/>
              <a:pPr/>
              <a:t>‹#›</a:t>
            </a:fld>
            <a:endParaRPr lang="en-US" dirty="0"/>
          </a:p>
        </p:txBody>
      </p:sp>
    </p:spTree>
    <p:extLst>
      <p:ext uri="{BB962C8B-B14F-4D97-AF65-F5344CB8AC3E}">
        <p14:creationId xmlns:p14="http://schemas.microsoft.com/office/powerpoint/2010/main" val="299407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stitch-divider.png"/>
          <p:cNvPicPr>
            <a:picLocks noChangeAspect="1"/>
          </p:cNvPicPr>
          <p:nvPr userDrawn="1"/>
        </p:nvPicPr>
        <p:blipFill>
          <a:blip r:embed="rId2" cstate="print"/>
          <a:srcRect l="50000"/>
          <a:stretch>
            <a:fillRect/>
          </a:stretch>
        </p:blipFill>
        <p:spPr>
          <a:xfrm>
            <a:off x="9144000" y="5257800"/>
            <a:ext cx="4572000" cy="62508"/>
          </a:xfrm>
          <a:prstGeom prst="rect">
            <a:avLst/>
          </a:prstGeom>
        </p:spPr>
      </p:pic>
      <p:pic>
        <p:nvPicPr>
          <p:cNvPr id="19" name="Picture 18" descr="button_badge.png"/>
          <p:cNvPicPr>
            <a:picLocks noChangeAspect="1"/>
          </p:cNvPicPr>
          <p:nvPr userDrawn="1"/>
        </p:nvPicPr>
        <p:blipFill>
          <a:blip r:embed="rId3" cstate="print">
            <a:duotone>
              <a:schemeClr val="accent3">
                <a:shade val="45000"/>
                <a:satMod val="135000"/>
              </a:schemeClr>
              <a:prstClr val="white"/>
            </a:duotone>
          </a:blip>
          <a:stretch>
            <a:fillRect/>
          </a:stretch>
        </p:blipFill>
        <p:spPr>
          <a:xfrm>
            <a:off x="4127556" y="7112111"/>
            <a:ext cx="888889" cy="888889"/>
          </a:xfrm>
          <a:prstGeom prst="rect">
            <a:avLst/>
          </a:prstGeom>
        </p:spPr>
      </p:pic>
      <p:sp>
        <p:nvSpPr>
          <p:cNvPr id="6" name="Text Placeholder 2">
            <a:hlinkClick r:id="" action="ppaction://hlinkshowjump?jump=nextslide"/>
          </p:cNvPr>
          <p:cNvSpPr txBox="1">
            <a:spLocks/>
          </p:cNvSpPr>
          <p:nvPr userDrawn="1"/>
        </p:nvSpPr>
        <p:spPr>
          <a:xfrm>
            <a:off x="4130497" y="7132320"/>
            <a:ext cx="914400" cy="838200"/>
          </a:xfrm>
          <a:prstGeom prst="rect">
            <a:avLst/>
          </a:prstGeom>
        </p:spPr>
        <p:txBody>
          <a:bodyPr anchor="ctr"/>
          <a:lstStyle/>
          <a:p>
            <a:pPr algn="ctr">
              <a:buFont typeface="Arial" pitchFamily="34" charset="0"/>
              <a:buNone/>
              <a:defRPr/>
            </a:pPr>
            <a:r>
              <a:rPr lang="en-US" sz="2000" dirty="0" smtClean="0">
                <a:solidFill>
                  <a:prstClr val="black">
                    <a:lumMod val="75000"/>
                    <a:lumOff val="25000"/>
                  </a:prstClr>
                </a:solidFill>
                <a:latin typeface="Bebas Neue" pitchFamily="34" charset="0"/>
                <a:cs typeface="Aharoni" pitchFamily="2" charset="-79"/>
              </a:rPr>
              <a:t>Start</a:t>
            </a:r>
            <a:endParaRPr lang="en-US" sz="2000" dirty="0">
              <a:solidFill>
                <a:prstClr val="black">
                  <a:lumMod val="75000"/>
                  <a:lumOff val="25000"/>
                </a:prstClr>
              </a:solidFill>
              <a:latin typeface="Bebas Neue" pitchFamily="34" charset="0"/>
              <a:cs typeface="Aharoni" pitchFamily="2" charset="-79"/>
            </a:endParaRPr>
          </a:p>
        </p:txBody>
      </p:sp>
      <p:pic>
        <p:nvPicPr>
          <p:cNvPr id="7" name="Picture 6"/>
          <p:cNvPicPr>
            <a:picLocks noChangeAspect="1"/>
          </p:cNvPicPr>
          <p:nvPr userDrawn="1"/>
        </p:nvPicPr>
        <p:blipFill rotWithShape="1">
          <a:blip r:embed="rId4"/>
          <a:srcRect t="50000"/>
          <a:stretch/>
        </p:blipFill>
        <p:spPr>
          <a:xfrm>
            <a:off x="3502152" y="0"/>
            <a:ext cx="2139696" cy="1069848"/>
          </a:xfrm>
          <a:prstGeom prst="rect">
            <a:avLst/>
          </a:prstGeom>
        </p:spPr>
      </p:pic>
    </p:spTree>
    <p:extLst>
      <p:ext uri="{BB962C8B-B14F-4D97-AF65-F5344CB8AC3E}">
        <p14:creationId xmlns:p14="http://schemas.microsoft.com/office/powerpoint/2010/main" val="52957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0.25 -6.61686E-7 L -0.48333 -6.61686E-7 " pathEditMode="relative" rAng="0" ptsTypes="AA">
                                      <p:cBhvr>
                                        <p:cTn id="6" dur="500" fill="hold"/>
                                        <p:tgtEl>
                                          <p:spTgt spid="10"/>
                                        </p:tgtEl>
                                        <p:attrNameLst>
                                          <p:attrName>ppt_x</p:attrName>
                                          <p:attrName>ppt_y</p:attrName>
                                        </p:attrNameLst>
                                      </p:cBhvr>
                                      <p:rCtr x="-117" y="0"/>
                                    </p:animMotion>
                                  </p:childTnLst>
                                </p:cTn>
                              </p:par>
                            </p:childTnLst>
                          </p:cTn>
                        </p:par>
                        <p:par>
                          <p:cTn id="7" fill="hold">
                            <p:stCondLst>
                              <p:cond delay="500"/>
                            </p:stCondLst>
                            <p:childTnLst>
                              <p:par>
                                <p:cTn id="8" presetID="64" presetClass="path" presetSubtype="0" accel="50000" decel="50000" fill="hold" nodeType="afterEffect">
                                  <p:stCondLst>
                                    <p:cond delay="0"/>
                                  </p:stCondLst>
                                  <p:childTnLst>
                                    <p:animMotion origin="layout" path="M 0 0  L 0 -0.38462  E" pathEditMode="relative" ptsTypes="">
                                      <p:cBhvr>
                                        <p:cTn id="9" dur="500" fill="hold"/>
                                        <p:tgtEl>
                                          <p:spTgt spid="19"/>
                                        </p:tgtEl>
                                        <p:attrNameLst>
                                          <p:attrName>ppt_x</p:attrName>
                                          <p:attrName>ppt_y</p:attrName>
                                        </p:attrNameLst>
                                      </p:cBhvr>
                                    </p:animMotion>
                                  </p:childTnLst>
                                </p:cTn>
                              </p:par>
                            </p:childTnLst>
                          </p:cTn>
                        </p:par>
                        <p:par>
                          <p:cTn id="10" fill="hold">
                            <p:stCondLst>
                              <p:cond delay="1000"/>
                            </p:stCondLst>
                            <p:childTnLst>
                              <p:par>
                                <p:cTn id="11" presetID="64" presetClass="path" presetSubtype="0" accel="50000" decel="50000" fill="hold" grpId="0" nodeType="afterEffect">
                                  <p:stCondLst>
                                    <p:cond delay="0"/>
                                  </p:stCondLst>
                                  <p:childTnLst>
                                    <p:animMotion origin="layout" path="M 0 0  L 0 -0.38462  E" pathEditMode="relative" ptsTypes="">
                                      <p:cBhvr>
                                        <p:cTn id="12" dur="5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t="50000"/>
          <a:stretch/>
        </p:blipFill>
        <p:spPr>
          <a:xfrm>
            <a:off x="3502152" y="0"/>
            <a:ext cx="2139696" cy="1069848"/>
          </a:xfrm>
          <a:prstGeom prst="rect">
            <a:avLst/>
          </a:prstGeom>
        </p:spPr>
      </p:pic>
    </p:spTree>
    <p:extLst>
      <p:ext uri="{BB962C8B-B14F-4D97-AF65-F5344CB8AC3E}">
        <p14:creationId xmlns:p14="http://schemas.microsoft.com/office/powerpoint/2010/main" val="40149080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057400"/>
            <a:ext cx="7924800" cy="2971800"/>
          </a:xfrm>
        </p:spPr>
        <p:txBody>
          <a:bodyPr>
            <a:normAutofit/>
          </a:bodyPr>
          <a:lstStyle>
            <a:lvl1pPr marL="0" indent="0" algn="l">
              <a:buNone/>
              <a:defRPr sz="1200">
                <a:solidFill>
                  <a:schemeClr val="tx1">
                    <a:tint val="75000"/>
                  </a:schemeClr>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Placeholder 1"/>
          <p:cNvSpPr>
            <a:spLocks noGrp="1"/>
          </p:cNvSpPr>
          <p:nvPr>
            <p:ph type="title"/>
          </p:nvPr>
        </p:nvSpPr>
        <p:spPr>
          <a:xfrm>
            <a:off x="457200" y="901521"/>
            <a:ext cx="8229600" cy="99060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lang="en-US" smtClean="0"/>
              <a:t>Click to edit Master title style</a:t>
            </a:r>
            <a:endParaRPr lang="en-US"/>
          </a:p>
        </p:txBody>
      </p:sp>
      <p:sp>
        <p:nvSpPr>
          <p:cNvPr id="9" name="Text Placeholder 7"/>
          <p:cNvSpPr>
            <a:spLocks noGrp="1"/>
          </p:cNvSpPr>
          <p:nvPr>
            <p:ph type="body" sz="quarter" idx="13" hasCustomPrompt="1"/>
          </p:nvPr>
        </p:nvSpPr>
        <p:spPr>
          <a:xfrm>
            <a:off x="457200" y="1612005"/>
            <a:ext cx="8229600" cy="361952"/>
          </a:xfrm>
          <a:prstGeom prst="rect">
            <a:avLst/>
          </a:prstGeom>
        </p:spPr>
        <p:txBody>
          <a:bodyPr>
            <a:normAutofit/>
          </a:bodyPr>
          <a:lstStyle>
            <a:lvl1pPr marL="0" indent="0" algn="ctr">
              <a:spcBef>
                <a:spcPts val="0"/>
              </a:spcBef>
              <a:buNone/>
              <a:defRPr sz="1400" b="0">
                <a:solidFill>
                  <a:schemeClr val="tx1">
                    <a:lumMod val="65000"/>
                    <a:lumOff val="35000"/>
                  </a:schemeClr>
                </a:solidFill>
                <a:latin typeface="Cambria" pitchFamily="18" charset="0"/>
                <a:cs typeface="Aharoni" pitchFamily="2" charset="-79"/>
              </a:defRPr>
            </a:lvl1pPr>
          </a:lstStyle>
          <a:p>
            <a:pPr lvl="0"/>
            <a:r>
              <a:rPr lang="en-US" dirty="0" smtClean="0"/>
              <a:t>Click to edit Master subtitle style</a:t>
            </a:r>
            <a:endParaRPr lang="mk-MK" dirty="0"/>
          </a:p>
        </p:txBody>
      </p:sp>
    </p:spTree>
    <p:extLst>
      <p:ext uri="{BB962C8B-B14F-4D97-AF65-F5344CB8AC3E}">
        <p14:creationId xmlns:p14="http://schemas.microsoft.com/office/powerpoint/2010/main" val="26533224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1.xml"/><Relationship Id="rId7" Type="http://schemas.openxmlformats.org/officeDocument/2006/relationships/image" Target="../media/image1.png"/><Relationship Id="rId12" Type="http://schemas.openxmlformats.org/officeDocument/2006/relationships/image" Target="../media/image8.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11" Type="http://schemas.openxmlformats.org/officeDocument/2006/relationships/image" Target="../media/image5.png"/><Relationship Id="rId5" Type="http://schemas.openxmlformats.org/officeDocument/2006/relationships/slideLayout" Target="../slideLayouts/slideLayout13.xml"/><Relationship Id="rId10" Type="http://schemas.openxmlformats.org/officeDocument/2006/relationships/image" Target="../media/image4.png"/><Relationship Id="rId4" Type="http://schemas.openxmlformats.org/officeDocument/2006/relationships/slideLayout" Target="../slideLayouts/slideLayout12.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image" Target="../media/image1.png"/><Relationship Id="rId12" Type="http://schemas.openxmlformats.org/officeDocument/2006/relationships/image" Target="../media/image8.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4.xml"/><Relationship Id="rId11" Type="http://schemas.openxmlformats.org/officeDocument/2006/relationships/image" Target="../media/image5.png"/><Relationship Id="rId5" Type="http://schemas.openxmlformats.org/officeDocument/2006/relationships/slideLayout" Target="../slideLayouts/slideLayout18.xml"/><Relationship Id="rId10" Type="http://schemas.openxmlformats.org/officeDocument/2006/relationships/image" Target="../media/image4.png"/><Relationship Id="rId4" Type="http://schemas.openxmlformats.org/officeDocument/2006/relationships/slideLayout" Target="../slideLayouts/slideLayout17.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image" Target="../media/image1.png"/><Relationship Id="rId12" Type="http://schemas.openxmlformats.org/officeDocument/2006/relationships/image" Target="../media/image8.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5.xml"/><Relationship Id="rId11" Type="http://schemas.openxmlformats.org/officeDocument/2006/relationships/image" Target="../media/image5.png"/><Relationship Id="rId5" Type="http://schemas.openxmlformats.org/officeDocument/2006/relationships/slideLayout" Target="../slideLayouts/slideLayout23.xml"/><Relationship Id="rId10" Type="http://schemas.openxmlformats.org/officeDocument/2006/relationships/image" Target="../media/image4.png"/><Relationship Id="rId4" Type="http://schemas.openxmlformats.org/officeDocument/2006/relationships/slideLayout" Target="../slideLayouts/slideLayout22.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image" Target="../media/image1.png"/><Relationship Id="rId12" Type="http://schemas.openxmlformats.org/officeDocument/2006/relationships/image" Target="../media/image6.emf"/><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6.xml"/><Relationship Id="rId11" Type="http://schemas.openxmlformats.org/officeDocument/2006/relationships/image" Target="../media/image5.png"/><Relationship Id="rId5" Type="http://schemas.openxmlformats.org/officeDocument/2006/relationships/slideLayout" Target="../slideLayouts/slideLayout28.xml"/><Relationship Id="rId10" Type="http://schemas.openxmlformats.org/officeDocument/2006/relationships/image" Target="../media/image4.png"/><Relationship Id="rId4" Type="http://schemas.openxmlformats.org/officeDocument/2006/relationships/slideLayout" Target="../slideLayouts/slideLayout27.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alphaModFix amt="8000"/>
            <a:lum/>
          </a:blip>
          <a:srcRect/>
          <a:tile tx="0" ty="0" sx="100000" sy="100000" flip="none" algn="tl"/>
        </a:blipFill>
        <a:effectLst/>
      </p:bgPr>
    </p:bg>
    <p:spTree>
      <p:nvGrpSpPr>
        <p:cNvPr id="1" name=""/>
        <p:cNvGrpSpPr/>
        <p:nvPr/>
      </p:nvGrpSpPr>
      <p:grpSpPr>
        <a:xfrm>
          <a:off x="0" y="0"/>
          <a:ext cx="0" cy="0"/>
          <a:chOff x="0" y="0"/>
          <a:chExt cx="0" cy="0"/>
        </a:xfrm>
      </p:grpSpPr>
      <p:pic>
        <p:nvPicPr>
          <p:cNvPr id="19" name="Picture 18" descr="stitch-divider.png"/>
          <p:cNvPicPr>
            <a:picLocks noChangeAspect="1"/>
          </p:cNvPicPr>
          <p:nvPr/>
        </p:nvPicPr>
        <p:blipFill>
          <a:blip r:embed="rId9" cstate="print"/>
          <a:srcRect r="4167" b="26858"/>
          <a:stretch>
            <a:fillRect/>
          </a:stretch>
        </p:blipFill>
        <p:spPr>
          <a:xfrm>
            <a:off x="0" y="5488517"/>
            <a:ext cx="8763000" cy="45719"/>
          </a:xfrm>
          <a:prstGeom prst="rect">
            <a:avLst/>
          </a:prstGeom>
        </p:spPr>
      </p:pic>
      <p:sp>
        <p:nvSpPr>
          <p:cNvPr id="2" name="Title Placeholder 1"/>
          <p:cNvSpPr>
            <a:spLocks noGrp="1"/>
          </p:cNvSpPr>
          <p:nvPr>
            <p:ph type="title"/>
          </p:nvPr>
        </p:nvSpPr>
        <p:spPr>
          <a:xfrm>
            <a:off x="457200" y="1143000"/>
            <a:ext cx="8229600" cy="9906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81200"/>
            <a:ext cx="8229600" cy="3124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badge.png"/>
          <p:cNvPicPr>
            <a:picLocks noChangeAspect="1"/>
          </p:cNvPicPr>
          <p:nvPr/>
        </p:nvPicPr>
        <p:blipFill>
          <a:blip r:embed="rId10" cstate="print">
            <a:duotone>
              <a:schemeClr val="accent3">
                <a:shade val="45000"/>
                <a:satMod val="135000"/>
              </a:schemeClr>
              <a:prstClr val="white"/>
            </a:duotone>
          </a:blip>
          <a:stretch>
            <a:fillRect/>
          </a:stretch>
        </p:blipFill>
        <p:spPr>
          <a:xfrm>
            <a:off x="8509716" y="5334000"/>
            <a:ext cx="381000" cy="381000"/>
          </a:xfrm>
          <a:prstGeom prst="rect">
            <a:avLst/>
          </a:prstGeom>
        </p:spPr>
      </p:pic>
      <p:sp>
        <p:nvSpPr>
          <p:cNvPr id="9" name="Slide Number Placeholder 5"/>
          <p:cNvSpPr txBox="1">
            <a:spLocks/>
          </p:cNvSpPr>
          <p:nvPr/>
        </p:nvSpPr>
        <p:spPr>
          <a:xfrm>
            <a:off x="8467344" y="5321808"/>
            <a:ext cx="457200" cy="381000"/>
          </a:xfrm>
          <a:prstGeom prst="rect">
            <a:avLst/>
          </a:prstGeom>
        </p:spPr>
        <p:txBody>
          <a:bodyPr vert="horz" lIns="91440" tIns="45720" rIns="91440" bIns="45720" rtlCol="0" anchor="ctr"/>
          <a:lstStyle>
            <a:lvl1pPr algn="r">
              <a:defRPr sz="1800">
                <a:solidFill>
                  <a:schemeClr val="bg1">
                    <a:lumMod val="95000"/>
                  </a:schemeClr>
                </a:solidFill>
                <a:latin typeface="Aharoni" pitchFamily="2" charset="-79"/>
                <a:cs typeface="Aharoni" pitchFamily="2" charset="-79"/>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698A76F-F8C0-4CFF-BC03-447FE974C1B6}" type="slidenum">
              <a:rPr kumimoji="0" lang="en-US" sz="1400" b="0" i="0" u="none" strike="noStrike" kern="1200" cap="none" spc="0" normalizeH="0" baseline="0" noProof="0" smtClean="0">
                <a:ln>
                  <a:noFill/>
                </a:ln>
                <a:solidFill>
                  <a:schemeClr val="bg1">
                    <a:lumMod val="95000"/>
                  </a:schemeClr>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bg1">
                  <a:lumMod val="95000"/>
                </a:schemeClr>
              </a:solidFill>
              <a:effectLst/>
              <a:uLnTx/>
              <a:uFillTx/>
              <a:latin typeface="Arial"/>
              <a:ea typeface="+mn-ea"/>
              <a:cs typeface="Arial"/>
            </a:endParaRPr>
          </a:p>
        </p:txBody>
      </p:sp>
      <p:pic>
        <p:nvPicPr>
          <p:cNvPr id="12" name="Picture 11" descr="pagging.png">
            <a:hlinkClick r:id="" action="ppaction://hlinkshowjump?jump=previousslide"/>
          </p:cNvPr>
          <p:cNvPicPr>
            <a:picLocks noChangeAspect="1"/>
          </p:cNvPicPr>
          <p:nvPr/>
        </p:nvPicPr>
        <p:blipFill>
          <a:blip r:embed="rId11" cstate="print">
            <a:duotone>
              <a:schemeClr val="bg2">
                <a:shade val="45000"/>
                <a:satMod val="135000"/>
              </a:schemeClr>
              <a:prstClr val="white"/>
            </a:duotone>
          </a:blip>
          <a:stretch>
            <a:fillRect/>
          </a:stretch>
        </p:blipFill>
        <p:spPr>
          <a:xfrm flipH="1">
            <a:off x="-2286000" y="2514657"/>
            <a:ext cx="457200" cy="914286"/>
          </a:xfrm>
          <a:prstGeom prst="rect">
            <a:avLst/>
          </a:prstGeom>
        </p:spPr>
      </p:pic>
      <p:pic>
        <p:nvPicPr>
          <p:cNvPr id="20" name="Picture 19" descr="arrow.png">
            <a:hlinkClick r:id="" action="ppaction://hlinkshowjump?jump=previousslide"/>
          </p:cNvPr>
          <p:cNvPicPr>
            <a:picLocks noChangeAspect="1"/>
          </p:cNvPicPr>
          <p:nvPr/>
        </p:nvPicPr>
        <p:blipFill>
          <a:blip r:embed="rId12" cstate="print"/>
          <a:stretch>
            <a:fillRect/>
          </a:stretch>
        </p:blipFill>
        <p:spPr>
          <a:xfrm flipH="1">
            <a:off x="-2239700" y="2819400"/>
            <a:ext cx="180000" cy="266537"/>
          </a:xfrm>
          <a:prstGeom prst="rect">
            <a:avLst/>
          </a:prstGeom>
        </p:spPr>
      </p:pic>
      <p:pic>
        <p:nvPicPr>
          <p:cNvPr id="23" name="Picture 22" descr="pagging.png">
            <a:hlinkClick r:id="" action="ppaction://hlinkshowjump?jump=nextslide"/>
          </p:cNvPr>
          <p:cNvPicPr>
            <a:picLocks noChangeAspect="1"/>
          </p:cNvPicPr>
          <p:nvPr/>
        </p:nvPicPr>
        <p:blipFill>
          <a:blip r:embed="rId11" cstate="print">
            <a:duotone>
              <a:schemeClr val="bg2">
                <a:shade val="45000"/>
                <a:satMod val="135000"/>
              </a:schemeClr>
              <a:prstClr val="white"/>
            </a:duotone>
          </a:blip>
          <a:stretch>
            <a:fillRect/>
          </a:stretch>
        </p:blipFill>
        <p:spPr>
          <a:xfrm>
            <a:off x="10520105" y="2514603"/>
            <a:ext cx="457200" cy="914286"/>
          </a:xfrm>
          <a:prstGeom prst="rect">
            <a:avLst/>
          </a:prstGeom>
        </p:spPr>
      </p:pic>
      <p:pic>
        <p:nvPicPr>
          <p:cNvPr id="24" name="Picture 23" descr="arrow.png">
            <a:hlinkClick r:id="" action="ppaction://hlinkshowjump?jump=nextslide"/>
          </p:cNvPr>
          <p:cNvPicPr>
            <a:picLocks noChangeAspect="1"/>
          </p:cNvPicPr>
          <p:nvPr/>
        </p:nvPicPr>
        <p:blipFill>
          <a:blip r:embed="rId12" cstate="print"/>
          <a:stretch>
            <a:fillRect/>
          </a:stretch>
        </p:blipFill>
        <p:spPr>
          <a:xfrm>
            <a:off x="10800793" y="2819318"/>
            <a:ext cx="179908" cy="266400"/>
          </a:xfrm>
          <a:prstGeom prst="rect">
            <a:avLst/>
          </a:prstGeom>
        </p:spPr>
      </p:pic>
      <p:pic>
        <p:nvPicPr>
          <p:cNvPr id="13" name="Picture 12"/>
          <p:cNvPicPr>
            <a:picLocks noChangeAspect="1"/>
          </p:cNvPicPr>
          <p:nvPr userDrawn="1"/>
        </p:nvPicPr>
        <p:blipFill rotWithShape="1">
          <a:blip r:embed="rId13"/>
          <a:srcRect t="50000"/>
          <a:stretch/>
        </p:blipFill>
        <p:spPr>
          <a:xfrm>
            <a:off x="3502152" y="0"/>
            <a:ext cx="2139696" cy="1069848"/>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 id="2147483656" r:id="rId5"/>
    <p:sldLayoutId id="2147483661" r:id="rId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63" presetClass="path" presetSubtype="0" accel="50000" decel="50000" fill="hold" nodeType="afterEffect">
                                  <p:stCondLst>
                                    <p:cond delay="0"/>
                                  </p:stCondLst>
                                  <p:childTnLst>
                                    <p:animMotion origin="layout" path="M -2.77556E-17 0 L 0.25 0 " pathEditMode="relative" rAng="0" ptsTypes="AA">
                                      <p:cBhvr>
                                        <p:cTn id="22" dur="500" fill="hold"/>
                                        <p:tgtEl>
                                          <p:spTgt spid="12"/>
                                        </p:tgtEl>
                                        <p:attrNameLst>
                                          <p:attrName>ppt_x</p:attrName>
                                          <p:attrName>ppt_y</p:attrName>
                                        </p:attrNameLst>
                                      </p:cBhvr>
                                      <p:rCtr x="125" y="0"/>
                                    </p:animMotion>
                                  </p:childTnLst>
                                </p:cTn>
                              </p:par>
                              <p:par>
                                <p:cTn id="23" presetID="63" presetClass="path" presetSubtype="0" accel="50000" decel="50000" fill="hold" nodeType="withEffect">
                                  <p:stCondLst>
                                    <p:cond delay="0"/>
                                  </p:stCondLst>
                                  <p:childTnLst>
                                    <p:animMotion origin="layout" path="M 0 2.82051E-6 L -0.2 2.82051E-6 " pathEditMode="relative" rAng="0" ptsTypes="AA">
                                      <p:cBhvr>
                                        <p:cTn id="24" dur="500" fill="hold"/>
                                        <p:tgtEl>
                                          <p:spTgt spid="23"/>
                                        </p:tgtEl>
                                        <p:attrNameLst>
                                          <p:attrName>ppt_x</p:attrName>
                                          <p:attrName>ppt_y</p:attrName>
                                        </p:attrNameLst>
                                      </p:cBhvr>
                                      <p:rCtr x="-100" y="0"/>
                                    </p:animMotion>
                                  </p:childTnLst>
                                </p:cTn>
                              </p:par>
                              <p:par>
                                <p:cTn id="25" presetID="63" presetClass="path" presetSubtype="0" accel="50000" decel="50000" fill="hold" nodeType="withEffect">
                                  <p:stCondLst>
                                    <p:cond delay="0"/>
                                  </p:stCondLst>
                                  <p:childTnLst>
                                    <p:animMotion origin="layout" path="M -5.55556E-7 -4.87179E-6 L 0.25 -4.87179E-6 " pathEditMode="relative" rAng="0" ptsTypes="AA">
                                      <p:cBhvr>
                                        <p:cTn id="26" dur="500" fill="hold"/>
                                        <p:tgtEl>
                                          <p:spTgt spid="20"/>
                                        </p:tgtEl>
                                        <p:attrNameLst>
                                          <p:attrName>ppt_x</p:attrName>
                                          <p:attrName>ppt_y</p:attrName>
                                        </p:attrNameLst>
                                      </p:cBhvr>
                                      <p:rCtr x="125" y="0"/>
                                    </p:animMotion>
                                  </p:childTnLst>
                                </p:cTn>
                              </p:par>
                              <p:par>
                                <p:cTn id="27" presetID="63" presetClass="path" presetSubtype="0" accel="50000" decel="50000" fill="hold" nodeType="withEffect">
                                  <p:stCondLst>
                                    <p:cond delay="0"/>
                                  </p:stCondLst>
                                  <p:childTnLst>
                                    <p:animMotion origin="layout" path="M -0.01719 -1.02564E-6 L -0.20591 -1.02564E-6 " pathEditMode="relative" rAng="0" ptsTypes="AA">
                                      <p:cBhvr>
                                        <p:cTn id="28" dur="500" fill="hold"/>
                                        <p:tgtEl>
                                          <p:spTgt spid="24"/>
                                        </p:tgtEl>
                                        <p:attrNameLst>
                                          <p:attrName>ppt_x</p:attrName>
                                          <p:attrName>ppt_y</p:attrName>
                                        </p:attrNameLst>
                                      </p:cBhvr>
                                      <p:rCtr x="-9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hf hdr="0" ftr="0" dt="0"/>
  <p:txStyles>
    <p:titleStyle>
      <a:lvl1pPr algn="ctr" defTabSz="914400" rtl="0" eaLnBrk="1" latinLnBrk="0" hangingPunct="1">
        <a:spcBef>
          <a:spcPct val="0"/>
        </a:spcBef>
        <a:buNone/>
        <a:defRPr sz="3600" b="0" i="0" kern="1200">
          <a:solidFill>
            <a:schemeClr val="bg2">
              <a:lumMod val="50000"/>
            </a:schemeClr>
          </a:solidFill>
          <a:latin typeface="Arial"/>
          <a:ea typeface="+mj-ea"/>
          <a:cs typeface="Arial"/>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Meta Normal Lf Roman"/>
          <a:ea typeface="+mn-ea"/>
          <a:cs typeface="Meta Normal Lf Roman"/>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Meta Normal Lf Roman"/>
          <a:ea typeface="+mn-ea"/>
          <a:cs typeface="Meta Normal Lf Roman"/>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eta Normal Lf Roman"/>
          <a:ea typeface="+mn-ea"/>
          <a:cs typeface="Meta Normal Lf Roman"/>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eta Normal Lf Roman"/>
          <a:ea typeface="+mn-ea"/>
          <a:cs typeface="Meta Normal Lf Roman"/>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eta Normal Lf Roman"/>
          <a:ea typeface="+mn-ea"/>
          <a:cs typeface="Meta Normal Lf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alphaModFix amt="8000"/>
            <a:lum/>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124938"/>
      </p:ext>
    </p:extLst>
  </p:cSld>
  <p:clrMap bg1="lt1" tx1="dk1" bg2="lt2" tx2="dk2" accent1="accent1" accent2="accent2" accent3="accent3" accent4="accent4" accent5="accent5" accent6="accent6" hlink="hlink" folHlink="folHlink"/>
  <p:sldLayoutIdLst>
    <p:sldLayoutId id="2147483658" r:id="rId1"/>
    <p:sldLayoutId id="2147483659" r:id="rId2"/>
  </p:sldLayoutIdLst>
  <p:timing>
    <p:tnLst>
      <p:par>
        <p:cTn id="1" dur="indefinite" restart="never" nodeType="tmRoot"/>
      </p:par>
    </p:tnLst>
  </p:timing>
  <p:hf hdr="0" ftr="0" dt="0"/>
  <p:txStyles>
    <p:titleStyle>
      <a:lvl1pPr algn="ctr" defTabSz="914400" rtl="0" eaLnBrk="1" latinLnBrk="0" hangingPunct="1">
        <a:spcBef>
          <a:spcPct val="0"/>
        </a:spcBef>
        <a:buNone/>
        <a:defRPr sz="5400" kern="1200">
          <a:solidFill>
            <a:schemeClr val="tx1">
              <a:lumMod val="75000"/>
              <a:lumOff val="25000"/>
            </a:schemeClr>
          </a:solidFill>
          <a:latin typeface="Bebas Neue" pitchFamily="34" charset="0"/>
          <a:ea typeface="+mj-ea"/>
          <a:cs typeface="Aharoni" pitchFamily="2" charset="-79"/>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alphaModFix amt="8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userDrawn="1"/>
        </p:nvSpPr>
        <p:spPr>
          <a:xfrm>
            <a:off x="0" y="152400"/>
            <a:ext cx="9144000" cy="12954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9" name="Picture 18" descr="stitch-divider.png"/>
          <p:cNvPicPr>
            <a:picLocks noChangeAspect="1"/>
          </p:cNvPicPr>
          <p:nvPr/>
        </p:nvPicPr>
        <p:blipFill>
          <a:blip r:embed="rId8"/>
          <a:srcRect r="4167" b="26858"/>
          <a:stretch>
            <a:fillRect/>
          </a:stretch>
        </p:blipFill>
        <p:spPr>
          <a:xfrm>
            <a:off x="0" y="5488517"/>
            <a:ext cx="8763000" cy="45719"/>
          </a:xfrm>
          <a:prstGeom prst="rect">
            <a:avLst/>
          </a:prstGeom>
        </p:spPr>
      </p:pic>
      <p:sp>
        <p:nvSpPr>
          <p:cNvPr id="2" name="Title Placeholder 1"/>
          <p:cNvSpPr>
            <a:spLocks noGrp="1"/>
          </p:cNvSpPr>
          <p:nvPr>
            <p:ph type="title"/>
          </p:nvPr>
        </p:nvSpPr>
        <p:spPr>
          <a:xfrm>
            <a:off x="762000" y="304800"/>
            <a:ext cx="79248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81200"/>
            <a:ext cx="8229600" cy="3124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badge.png"/>
          <p:cNvPicPr>
            <a:picLocks noChangeAspect="1"/>
          </p:cNvPicPr>
          <p:nvPr/>
        </p:nvPicPr>
        <p:blipFill>
          <a:blip r:embed="rId9" cstate="print">
            <a:duotone>
              <a:schemeClr val="accent3">
                <a:shade val="45000"/>
                <a:satMod val="135000"/>
              </a:schemeClr>
              <a:prstClr val="white"/>
            </a:duotone>
          </a:blip>
          <a:stretch>
            <a:fillRect/>
          </a:stretch>
        </p:blipFill>
        <p:spPr>
          <a:xfrm>
            <a:off x="8509716" y="5334000"/>
            <a:ext cx="381000" cy="381000"/>
          </a:xfrm>
          <a:prstGeom prst="rect">
            <a:avLst/>
          </a:prstGeom>
        </p:spPr>
      </p:pic>
      <p:sp>
        <p:nvSpPr>
          <p:cNvPr id="9" name="Slide Number Placeholder 5"/>
          <p:cNvSpPr txBox="1">
            <a:spLocks/>
          </p:cNvSpPr>
          <p:nvPr/>
        </p:nvSpPr>
        <p:spPr>
          <a:xfrm>
            <a:off x="8458200" y="5334000"/>
            <a:ext cx="457200" cy="315913"/>
          </a:xfrm>
          <a:prstGeom prst="rect">
            <a:avLst/>
          </a:prstGeom>
        </p:spPr>
        <p:txBody>
          <a:bodyPr vert="horz" lIns="91440" tIns="45720" rIns="91440" bIns="45720" rtlCol="0" anchor="ctr"/>
          <a:lstStyle>
            <a:lvl1pPr algn="r">
              <a:defRPr sz="1800">
                <a:solidFill>
                  <a:schemeClr val="bg1">
                    <a:lumMod val="95000"/>
                  </a:schemeClr>
                </a:solidFill>
                <a:latin typeface="Aharoni" pitchFamily="2" charset="-79"/>
                <a:cs typeface="Aharoni" pitchFamily="2" charset="-79"/>
              </a:defRPr>
            </a:lvl1pPr>
          </a:lstStyle>
          <a:p>
            <a:pPr algn="ctr">
              <a:defRPr/>
            </a:pPr>
            <a:fld id="{2698A76F-F8C0-4CFF-BC03-447FE974C1B6}" type="slidenum">
              <a:rPr lang="en-US" smtClean="0">
                <a:solidFill>
                  <a:prstClr val="white">
                    <a:lumMod val="95000"/>
                  </a:prstClr>
                </a:solidFill>
              </a:rPr>
              <a:pPr algn="ctr">
                <a:defRPr/>
              </a:pPr>
              <a:t>‹#›</a:t>
            </a:fld>
            <a:endParaRPr lang="en-US" dirty="0">
              <a:solidFill>
                <a:prstClr val="white">
                  <a:lumMod val="95000"/>
                </a:prstClr>
              </a:solidFill>
            </a:endParaRPr>
          </a:p>
        </p:txBody>
      </p:sp>
      <p:pic>
        <p:nvPicPr>
          <p:cNvPr id="12" name="Picture 11" descr="pagging.png">
            <a:hlinkClick r:id="" action="ppaction://hlinkshowjump?jump=previousslide"/>
          </p:cNvPr>
          <p:cNvPicPr>
            <a:picLocks noChangeAspect="1"/>
          </p:cNvPicPr>
          <p:nvPr/>
        </p:nvPicPr>
        <p:blipFill>
          <a:blip r:embed="rId10">
            <a:duotone>
              <a:schemeClr val="bg2">
                <a:shade val="45000"/>
                <a:satMod val="135000"/>
              </a:schemeClr>
              <a:prstClr val="white"/>
            </a:duotone>
          </a:blip>
          <a:stretch>
            <a:fillRect/>
          </a:stretch>
        </p:blipFill>
        <p:spPr>
          <a:xfrm flipH="1">
            <a:off x="-2286000" y="2514657"/>
            <a:ext cx="457200" cy="914286"/>
          </a:xfrm>
          <a:prstGeom prst="rect">
            <a:avLst/>
          </a:prstGeom>
        </p:spPr>
      </p:pic>
      <p:pic>
        <p:nvPicPr>
          <p:cNvPr id="20" name="Picture 19" descr="arrow.png">
            <a:hlinkClick r:id="" action="ppaction://hlinkshowjump?jump=previousslide"/>
          </p:cNvPr>
          <p:cNvPicPr>
            <a:picLocks noChangeAspect="1"/>
          </p:cNvPicPr>
          <p:nvPr/>
        </p:nvPicPr>
        <p:blipFill>
          <a:blip r:embed="rId11" cstate="print"/>
          <a:stretch>
            <a:fillRect/>
          </a:stretch>
        </p:blipFill>
        <p:spPr>
          <a:xfrm flipH="1">
            <a:off x="-2239700" y="2819400"/>
            <a:ext cx="180000" cy="266537"/>
          </a:xfrm>
          <a:prstGeom prst="rect">
            <a:avLst/>
          </a:prstGeom>
        </p:spPr>
      </p:pic>
      <p:pic>
        <p:nvPicPr>
          <p:cNvPr id="23" name="Picture 22" descr="pagging.png">
            <a:hlinkClick r:id="" action="ppaction://hlinkshowjump?jump=nextslide"/>
          </p:cNvPr>
          <p:cNvPicPr>
            <a:picLocks noChangeAspect="1"/>
          </p:cNvPicPr>
          <p:nvPr/>
        </p:nvPicPr>
        <p:blipFill>
          <a:blip r:embed="rId10">
            <a:duotone>
              <a:schemeClr val="bg2">
                <a:shade val="45000"/>
                <a:satMod val="135000"/>
              </a:schemeClr>
              <a:prstClr val="white"/>
            </a:duotone>
          </a:blip>
          <a:stretch>
            <a:fillRect/>
          </a:stretch>
        </p:blipFill>
        <p:spPr>
          <a:xfrm>
            <a:off x="10520105" y="2514603"/>
            <a:ext cx="457200" cy="914286"/>
          </a:xfrm>
          <a:prstGeom prst="rect">
            <a:avLst/>
          </a:prstGeom>
        </p:spPr>
      </p:pic>
      <p:pic>
        <p:nvPicPr>
          <p:cNvPr id="24" name="Picture 23" descr="arrow.png">
            <a:hlinkClick r:id="" action="ppaction://hlinkshowjump?jump=nextslide"/>
          </p:cNvPr>
          <p:cNvPicPr>
            <a:picLocks noChangeAspect="1"/>
          </p:cNvPicPr>
          <p:nvPr/>
        </p:nvPicPr>
        <p:blipFill>
          <a:blip r:embed="rId11" cstate="print"/>
          <a:stretch>
            <a:fillRect/>
          </a:stretch>
        </p:blipFill>
        <p:spPr>
          <a:xfrm>
            <a:off x="10800793" y="2819318"/>
            <a:ext cx="179908" cy="266400"/>
          </a:xfrm>
          <a:prstGeom prst="rect">
            <a:avLst/>
          </a:prstGeom>
        </p:spPr>
      </p:pic>
      <p:pic>
        <p:nvPicPr>
          <p:cNvPr id="15" name="Picture 14" descr="circle_logo.png"/>
          <p:cNvPicPr>
            <a:picLocks noChangeAspect="1"/>
          </p:cNvPicPr>
          <p:nvPr userDrawn="1"/>
        </p:nvPicPr>
        <p:blipFill rotWithShape="1">
          <a:blip r:embed="rId12" cstate="print">
            <a:extLst>
              <a:ext uri="{28A0092B-C50C-407E-A947-70E740481C1C}">
                <a14:useLocalDpi xmlns:a14="http://schemas.microsoft.com/office/drawing/2010/main" val="0"/>
              </a:ext>
            </a:extLst>
          </a:blip>
          <a:srcRect t="48745" b="-3502"/>
          <a:stretch/>
        </p:blipFill>
        <p:spPr>
          <a:xfrm rot="16200000">
            <a:off x="-293037" y="445439"/>
            <a:ext cx="1295400" cy="709324"/>
          </a:xfrm>
          <a:prstGeom prst="rect">
            <a:avLst/>
          </a:prstGeom>
        </p:spPr>
      </p:pic>
    </p:spTree>
    <p:extLst>
      <p:ext uri="{BB962C8B-B14F-4D97-AF65-F5344CB8AC3E}">
        <p14:creationId xmlns:p14="http://schemas.microsoft.com/office/powerpoint/2010/main" val="412368342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63" presetClass="path" presetSubtype="0" accel="50000" decel="50000" fill="hold" nodeType="afterEffect">
                                  <p:stCondLst>
                                    <p:cond delay="0"/>
                                  </p:stCondLst>
                                  <p:childTnLst>
                                    <p:animMotion origin="layout" path="M -2.77556E-17 0 L 0.25 0 " pathEditMode="relative" rAng="0" ptsTypes="AA">
                                      <p:cBhvr>
                                        <p:cTn id="22" dur="500" fill="hold"/>
                                        <p:tgtEl>
                                          <p:spTgt spid="12"/>
                                        </p:tgtEl>
                                        <p:attrNameLst>
                                          <p:attrName>ppt_x</p:attrName>
                                          <p:attrName>ppt_y</p:attrName>
                                        </p:attrNameLst>
                                      </p:cBhvr>
                                      <p:rCtr x="125" y="0"/>
                                    </p:animMotion>
                                  </p:childTnLst>
                                </p:cTn>
                              </p:par>
                              <p:par>
                                <p:cTn id="23" presetID="63" presetClass="path" presetSubtype="0" accel="50000" decel="50000" fill="hold" nodeType="withEffect">
                                  <p:stCondLst>
                                    <p:cond delay="0"/>
                                  </p:stCondLst>
                                  <p:childTnLst>
                                    <p:animMotion origin="layout" path="M 0 2.82051E-6 L -0.2 2.82051E-6 " pathEditMode="relative" rAng="0" ptsTypes="AA">
                                      <p:cBhvr>
                                        <p:cTn id="24" dur="500" fill="hold"/>
                                        <p:tgtEl>
                                          <p:spTgt spid="23"/>
                                        </p:tgtEl>
                                        <p:attrNameLst>
                                          <p:attrName>ppt_x</p:attrName>
                                          <p:attrName>ppt_y</p:attrName>
                                        </p:attrNameLst>
                                      </p:cBhvr>
                                      <p:rCtr x="-100" y="0"/>
                                    </p:animMotion>
                                  </p:childTnLst>
                                </p:cTn>
                              </p:par>
                              <p:par>
                                <p:cTn id="25" presetID="63" presetClass="path" presetSubtype="0" accel="50000" decel="50000" fill="hold" nodeType="withEffect">
                                  <p:stCondLst>
                                    <p:cond delay="0"/>
                                  </p:stCondLst>
                                  <p:childTnLst>
                                    <p:animMotion origin="layout" path="M -5.55556E-7 -4.87179E-6 L 0.25 -4.87179E-6 " pathEditMode="relative" rAng="0" ptsTypes="AA">
                                      <p:cBhvr>
                                        <p:cTn id="26" dur="500" fill="hold"/>
                                        <p:tgtEl>
                                          <p:spTgt spid="20"/>
                                        </p:tgtEl>
                                        <p:attrNameLst>
                                          <p:attrName>ppt_x</p:attrName>
                                          <p:attrName>ppt_y</p:attrName>
                                        </p:attrNameLst>
                                      </p:cBhvr>
                                      <p:rCtr x="125" y="0"/>
                                    </p:animMotion>
                                  </p:childTnLst>
                                </p:cTn>
                              </p:par>
                              <p:par>
                                <p:cTn id="27" presetID="63" presetClass="path" presetSubtype="0" accel="50000" decel="50000" fill="hold" nodeType="withEffect">
                                  <p:stCondLst>
                                    <p:cond delay="0"/>
                                  </p:stCondLst>
                                  <p:childTnLst>
                                    <p:animMotion origin="layout" path="M -0.01719 -1.02564E-6 L -0.20591 -1.02564E-6 " pathEditMode="relative" rAng="0" ptsTypes="AA">
                                      <p:cBhvr>
                                        <p:cTn id="28" dur="500" fill="hold"/>
                                        <p:tgtEl>
                                          <p:spTgt spid="24"/>
                                        </p:tgtEl>
                                        <p:attrNameLst>
                                          <p:attrName>ppt_x</p:attrName>
                                          <p:attrName>ppt_y</p:attrName>
                                        </p:attrNameLst>
                                      </p:cBhvr>
                                      <p:rCtr x="-9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txStyles>
    <p:titleStyle>
      <a:lvl1pPr algn="ctr" defTabSz="914400" rtl="0" eaLnBrk="1" latinLnBrk="0" hangingPunct="1">
        <a:spcBef>
          <a:spcPct val="0"/>
        </a:spcBef>
        <a:buNone/>
        <a:defRPr sz="48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595959"/>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595959"/>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alphaModFix amt="8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userDrawn="1"/>
        </p:nvSpPr>
        <p:spPr>
          <a:xfrm>
            <a:off x="0" y="152400"/>
            <a:ext cx="9144000" cy="12954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9" name="Picture 18" descr="stitch-divider.png"/>
          <p:cNvPicPr>
            <a:picLocks noChangeAspect="1"/>
          </p:cNvPicPr>
          <p:nvPr/>
        </p:nvPicPr>
        <p:blipFill>
          <a:blip r:embed="rId8"/>
          <a:srcRect r="4167" b="26858"/>
          <a:stretch>
            <a:fillRect/>
          </a:stretch>
        </p:blipFill>
        <p:spPr>
          <a:xfrm>
            <a:off x="0" y="5488517"/>
            <a:ext cx="8763000" cy="45719"/>
          </a:xfrm>
          <a:prstGeom prst="rect">
            <a:avLst/>
          </a:prstGeom>
        </p:spPr>
      </p:pic>
      <p:sp>
        <p:nvSpPr>
          <p:cNvPr id="2" name="Title Placeholder 1"/>
          <p:cNvSpPr>
            <a:spLocks noGrp="1"/>
          </p:cNvSpPr>
          <p:nvPr>
            <p:ph type="title"/>
          </p:nvPr>
        </p:nvSpPr>
        <p:spPr>
          <a:xfrm>
            <a:off x="762000" y="304800"/>
            <a:ext cx="79248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81200"/>
            <a:ext cx="8229600" cy="3124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badge.png"/>
          <p:cNvPicPr>
            <a:picLocks noChangeAspect="1"/>
          </p:cNvPicPr>
          <p:nvPr/>
        </p:nvPicPr>
        <p:blipFill>
          <a:blip r:embed="rId9" cstate="print">
            <a:duotone>
              <a:schemeClr val="accent3">
                <a:shade val="45000"/>
                <a:satMod val="135000"/>
              </a:schemeClr>
              <a:prstClr val="white"/>
            </a:duotone>
          </a:blip>
          <a:stretch>
            <a:fillRect/>
          </a:stretch>
        </p:blipFill>
        <p:spPr>
          <a:xfrm>
            <a:off x="8509716" y="5334000"/>
            <a:ext cx="381000" cy="381000"/>
          </a:xfrm>
          <a:prstGeom prst="rect">
            <a:avLst/>
          </a:prstGeom>
        </p:spPr>
      </p:pic>
      <p:sp>
        <p:nvSpPr>
          <p:cNvPr id="9" name="Slide Number Placeholder 5"/>
          <p:cNvSpPr txBox="1">
            <a:spLocks/>
          </p:cNvSpPr>
          <p:nvPr/>
        </p:nvSpPr>
        <p:spPr>
          <a:xfrm>
            <a:off x="8458200" y="5334000"/>
            <a:ext cx="457200" cy="315913"/>
          </a:xfrm>
          <a:prstGeom prst="rect">
            <a:avLst/>
          </a:prstGeom>
        </p:spPr>
        <p:txBody>
          <a:bodyPr vert="horz" lIns="91440" tIns="45720" rIns="91440" bIns="45720" rtlCol="0" anchor="ctr"/>
          <a:lstStyle>
            <a:lvl1pPr algn="r">
              <a:defRPr sz="1800">
                <a:solidFill>
                  <a:schemeClr val="bg1">
                    <a:lumMod val="95000"/>
                  </a:schemeClr>
                </a:solidFill>
                <a:latin typeface="Aharoni" pitchFamily="2" charset="-79"/>
                <a:cs typeface="Aharoni" pitchFamily="2" charset="-79"/>
              </a:defRPr>
            </a:lvl1pPr>
          </a:lstStyle>
          <a:p>
            <a:pPr algn="ctr">
              <a:defRPr/>
            </a:pPr>
            <a:fld id="{2698A76F-F8C0-4CFF-BC03-447FE974C1B6}" type="slidenum">
              <a:rPr lang="en-US" smtClean="0">
                <a:solidFill>
                  <a:prstClr val="white">
                    <a:lumMod val="95000"/>
                  </a:prstClr>
                </a:solidFill>
              </a:rPr>
              <a:pPr algn="ctr">
                <a:defRPr/>
              </a:pPr>
              <a:t>‹#›</a:t>
            </a:fld>
            <a:endParaRPr lang="en-US" dirty="0">
              <a:solidFill>
                <a:prstClr val="white">
                  <a:lumMod val="95000"/>
                </a:prstClr>
              </a:solidFill>
            </a:endParaRPr>
          </a:p>
        </p:txBody>
      </p:sp>
      <p:pic>
        <p:nvPicPr>
          <p:cNvPr id="12" name="Picture 11" descr="pagging.png">
            <a:hlinkClick r:id="" action="ppaction://hlinkshowjump?jump=previousslide"/>
          </p:cNvPr>
          <p:cNvPicPr>
            <a:picLocks noChangeAspect="1"/>
          </p:cNvPicPr>
          <p:nvPr/>
        </p:nvPicPr>
        <p:blipFill>
          <a:blip r:embed="rId10">
            <a:duotone>
              <a:schemeClr val="bg2">
                <a:shade val="45000"/>
                <a:satMod val="135000"/>
              </a:schemeClr>
              <a:prstClr val="white"/>
            </a:duotone>
          </a:blip>
          <a:stretch>
            <a:fillRect/>
          </a:stretch>
        </p:blipFill>
        <p:spPr>
          <a:xfrm flipH="1">
            <a:off x="-2286000" y="2514657"/>
            <a:ext cx="457200" cy="914286"/>
          </a:xfrm>
          <a:prstGeom prst="rect">
            <a:avLst/>
          </a:prstGeom>
        </p:spPr>
      </p:pic>
      <p:pic>
        <p:nvPicPr>
          <p:cNvPr id="20" name="Picture 19" descr="arrow.png">
            <a:hlinkClick r:id="" action="ppaction://hlinkshowjump?jump=previousslide"/>
          </p:cNvPr>
          <p:cNvPicPr>
            <a:picLocks noChangeAspect="1"/>
          </p:cNvPicPr>
          <p:nvPr/>
        </p:nvPicPr>
        <p:blipFill>
          <a:blip r:embed="rId11" cstate="print"/>
          <a:stretch>
            <a:fillRect/>
          </a:stretch>
        </p:blipFill>
        <p:spPr>
          <a:xfrm flipH="1">
            <a:off x="-2239700" y="2819400"/>
            <a:ext cx="180000" cy="266537"/>
          </a:xfrm>
          <a:prstGeom prst="rect">
            <a:avLst/>
          </a:prstGeom>
        </p:spPr>
      </p:pic>
      <p:pic>
        <p:nvPicPr>
          <p:cNvPr id="23" name="Picture 22" descr="pagging.png">
            <a:hlinkClick r:id="" action="ppaction://hlinkshowjump?jump=nextslide"/>
          </p:cNvPr>
          <p:cNvPicPr>
            <a:picLocks noChangeAspect="1"/>
          </p:cNvPicPr>
          <p:nvPr/>
        </p:nvPicPr>
        <p:blipFill>
          <a:blip r:embed="rId10">
            <a:duotone>
              <a:schemeClr val="bg2">
                <a:shade val="45000"/>
                <a:satMod val="135000"/>
              </a:schemeClr>
              <a:prstClr val="white"/>
            </a:duotone>
          </a:blip>
          <a:stretch>
            <a:fillRect/>
          </a:stretch>
        </p:blipFill>
        <p:spPr>
          <a:xfrm>
            <a:off x="10520105" y="2514603"/>
            <a:ext cx="457200" cy="914286"/>
          </a:xfrm>
          <a:prstGeom prst="rect">
            <a:avLst/>
          </a:prstGeom>
        </p:spPr>
      </p:pic>
      <p:pic>
        <p:nvPicPr>
          <p:cNvPr id="24" name="Picture 23" descr="arrow.png">
            <a:hlinkClick r:id="" action="ppaction://hlinkshowjump?jump=nextslide"/>
          </p:cNvPr>
          <p:cNvPicPr>
            <a:picLocks noChangeAspect="1"/>
          </p:cNvPicPr>
          <p:nvPr/>
        </p:nvPicPr>
        <p:blipFill>
          <a:blip r:embed="rId11" cstate="print"/>
          <a:stretch>
            <a:fillRect/>
          </a:stretch>
        </p:blipFill>
        <p:spPr>
          <a:xfrm>
            <a:off x="10800793" y="2819318"/>
            <a:ext cx="179908" cy="266400"/>
          </a:xfrm>
          <a:prstGeom prst="rect">
            <a:avLst/>
          </a:prstGeom>
        </p:spPr>
      </p:pic>
      <p:pic>
        <p:nvPicPr>
          <p:cNvPr id="15" name="Picture 14" descr="circle_logo.png"/>
          <p:cNvPicPr>
            <a:picLocks noChangeAspect="1"/>
          </p:cNvPicPr>
          <p:nvPr userDrawn="1"/>
        </p:nvPicPr>
        <p:blipFill rotWithShape="1">
          <a:blip r:embed="rId12" cstate="print">
            <a:extLst>
              <a:ext uri="{28A0092B-C50C-407E-A947-70E740481C1C}">
                <a14:useLocalDpi xmlns:a14="http://schemas.microsoft.com/office/drawing/2010/main" val="0"/>
              </a:ext>
            </a:extLst>
          </a:blip>
          <a:srcRect t="48745" b="-3502"/>
          <a:stretch/>
        </p:blipFill>
        <p:spPr>
          <a:xfrm rot="16200000">
            <a:off x="-293037" y="445439"/>
            <a:ext cx="1295400" cy="709324"/>
          </a:xfrm>
          <a:prstGeom prst="rect">
            <a:avLst/>
          </a:prstGeom>
        </p:spPr>
      </p:pic>
    </p:spTree>
    <p:extLst>
      <p:ext uri="{BB962C8B-B14F-4D97-AF65-F5344CB8AC3E}">
        <p14:creationId xmlns:p14="http://schemas.microsoft.com/office/powerpoint/2010/main" val="179043609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63" presetClass="path" presetSubtype="0" accel="50000" decel="50000" fill="hold" nodeType="afterEffect">
                                  <p:stCondLst>
                                    <p:cond delay="0"/>
                                  </p:stCondLst>
                                  <p:childTnLst>
                                    <p:animMotion origin="layout" path="M -2.77556E-17 0 L 0.25 0 " pathEditMode="relative" rAng="0" ptsTypes="AA">
                                      <p:cBhvr>
                                        <p:cTn id="22" dur="500" fill="hold"/>
                                        <p:tgtEl>
                                          <p:spTgt spid="12"/>
                                        </p:tgtEl>
                                        <p:attrNameLst>
                                          <p:attrName>ppt_x</p:attrName>
                                          <p:attrName>ppt_y</p:attrName>
                                        </p:attrNameLst>
                                      </p:cBhvr>
                                      <p:rCtr x="125" y="0"/>
                                    </p:animMotion>
                                  </p:childTnLst>
                                </p:cTn>
                              </p:par>
                              <p:par>
                                <p:cTn id="23" presetID="63" presetClass="path" presetSubtype="0" accel="50000" decel="50000" fill="hold" nodeType="withEffect">
                                  <p:stCondLst>
                                    <p:cond delay="0"/>
                                  </p:stCondLst>
                                  <p:childTnLst>
                                    <p:animMotion origin="layout" path="M 0 2.82051E-6 L -0.2 2.82051E-6 " pathEditMode="relative" rAng="0" ptsTypes="AA">
                                      <p:cBhvr>
                                        <p:cTn id="24" dur="500" fill="hold"/>
                                        <p:tgtEl>
                                          <p:spTgt spid="23"/>
                                        </p:tgtEl>
                                        <p:attrNameLst>
                                          <p:attrName>ppt_x</p:attrName>
                                          <p:attrName>ppt_y</p:attrName>
                                        </p:attrNameLst>
                                      </p:cBhvr>
                                      <p:rCtr x="-100" y="0"/>
                                    </p:animMotion>
                                  </p:childTnLst>
                                </p:cTn>
                              </p:par>
                              <p:par>
                                <p:cTn id="25" presetID="63" presetClass="path" presetSubtype="0" accel="50000" decel="50000" fill="hold" nodeType="withEffect">
                                  <p:stCondLst>
                                    <p:cond delay="0"/>
                                  </p:stCondLst>
                                  <p:childTnLst>
                                    <p:animMotion origin="layout" path="M -5.55556E-7 -4.87179E-6 L 0.25 -4.87179E-6 " pathEditMode="relative" rAng="0" ptsTypes="AA">
                                      <p:cBhvr>
                                        <p:cTn id="26" dur="500" fill="hold"/>
                                        <p:tgtEl>
                                          <p:spTgt spid="20"/>
                                        </p:tgtEl>
                                        <p:attrNameLst>
                                          <p:attrName>ppt_x</p:attrName>
                                          <p:attrName>ppt_y</p:attrName>
                                        </p:attrNameLst>
                                      </p:cBhvr>
                                      <p:rCtr x="125" y="0"/>
                                    </p:animMotion>
                                  </p:childTnLst>
                                </p:cTn>
                              </p:par>
                              <p:par>
                                <p:cTn id="27" presetID="63" presetClass="path" presetSubtype="0" accel="50000" decel="50000" fill="hold" nodeType="withEffect">
                                  <p:stCondLst>
                                    <p:cond delay="0"/>
                                  </p:stCondLst>
                                  <p:childTnLst>
                                    <p:animMotion origin="layout" path="M -0.01719 -1.02564E-6 L -0.20591 -1.02564E-6 " pathEditMode="relative" rAng="0" ptsTypes="AA">
                                      <p:cBhvr>
                                        <p:cTn id="28" dur="500" fill="hold"/>
                                        <p:tgtEl>
                                          <p:spTgt spid="24"/>
                                        </p:tgtEl>
                                        <p:attrNameLst>
                                          <p:attrName>ppt_x</p:attrName>
                                          <p:attrName>ppt_y</p:attrName>
                                        </p:attrNameLst>
                                      </p:cBhvr>
                                      <p:rCtr x="-9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txStyles>
    <p:titleStyle>
      <a:lvl1pPr algn="ctr" defTabSz="914400" rtl="0" eaLnBrk="1" latinLnBrk="0" hangingPunct="1">
        <a:spcBef>
          <a:spcPct val="0"/>
        </a:spcBef>
        <a:buNone/>
        <a:defRPr sz="48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595959"/>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595959"/>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alphaModFix amt="8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userDrawn="1"/>
        </p:nvSpPr>
        <p:spPr>
          <a:xfrm>
            <a:off x="0" y="152400"/>
            <a:ext cx="9144000" cy="12954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9" name="Picture 18" descr="stitch-divider.png"/>
          <p:cNvPicPr>
            <a:picLocks noChangeAspect="1"/>
          </p:cNvPicPr>
          <p:nvPr/>
        </p:nvPicPr>
        <p:blipFill>
          <a:blip r:embed="rId8"/>
          <a:srcRect r="4167" b="26858"/>
          <a:stretch>
            <a:fillRect/>
          </a:stretch>
        </p:blipFill>
        <p:spPr>
          <a:xfrm>
            <a:off x="0" y="5488517"/>
            <a:ext cx="8763000" cy="45719"/>
          </a:xfrm>
          <a:prstGeom prst="rect">
            <a:avLst/>
          </a:prstGeom>
        </p:spPr>
      </p:pic>
      <p:sp>
        <p:nvSpPr>
          <p:cNvPr id="2" name="Title Placeholder 1"/>
          <p:cNvSpPr>
            <a:spLocks noGrp="1"/>
          </p:cNvSpPr>
          <p:nvPr>
            <p:ph type="title"/>
          </p:nvPr>
        </p:nvSpPr>
        <p:spPr>
          <a:xfrm>
            <a:off x="762000" y="304800"/>
            <a:ext cx="79248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81200"/>
            <a:ext cx="8229600" cy="3124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badge.png"/>
          <p:cNvPicPr>
            <a:picLocks noChangeAspect="1"/>
          </p:cNvPicPr>
          <p:nvPr/>
        </p:nvPicPr>
        <p:blipFill>
          <a:blip r:embed="rId9" cstate="print">
            <a:duotone>
              <a:schemeClr val="accent3">
                <a:shade val="45000"/>
                <a:satMod val="135000"/>
              </a:schemeClr>
              <a:prstClr val="white"/>
            </a:duotone>
          </a:blip>
          <a:stretch>
            <a:fillRect/>
          </a:stretch>
        </p:blipFill>
        <p:spPr>
          <a:xfrm>
            <a:off x="8509716" y="5334000"/>
            <a:ext cx="381000" cy="381000"/>
          </a:xfrm>
          <a:prstGeom prst="rect">
            <a:avLst/>
          </a:prstGeom>
        </p:spPr>
      </p:pic>
      <p:sp>
        <p:nvSpPr>
          <p:cNvPr id="9" name="Slide Number Placeholder 5"/>
          <p:cNvSpPr txBox="1">
            <a:spLocks/>
          </p:cNvSpPr>
          <p:nvPr/>
        </p:nvSpPr>
        <p:spPr>
          <a:xfrm>
            <a:off x="8458200" y="5334000"/>
            <a:ext cx="457200" cy="315913"/>
          </a:xfrm>
          <a:prstGeom prst="rect">
            <a:avLst/>
          </a:prstGeom>
        </p:spPr>
        <p:txBody>
          <a:bodyPr vert="horz" lIns="91440" tIns="45720" rIns="91440" bIns="45720" rtlCol="0" anchor="ctr"/>
          <a:lstStyle>
            <a:lvl1pPr algn="r">
              <a:defRPr sz="1800">
                <a:solidFill>
                  <a:schemeClr val="bg1">
                    <a:lumMod val="95000"/>
                  </a:schemeClr>
                </a:solidFill>
                <a:latin typeface="Aharoni" pitchFamily="2" charset="-79"/>
                <a:cs typeface="Aharoni" pitchFamily="2" charset="-79"/>
              </a:defRPr>
            </a:lvl1pPr>
          </a:lstStyle>
          <a:p>
            <a:pPr algn="ctr">
              <a:defRPr/>
            </a:pPr>
            <a:fld id="{2698A76F-F8C0-4CFF-BC03-447FE974C1B6}" type="slidenum">
              <a:rPr lang="en-US" smtClean="0">
                <a:solidFill>
                  <a:prstClr val="white">
                    <a:lumMod val="95000"/>
                  </a:prstClr>
                </a:solidFill>
              </a:rPr>
              <a:pPr algn="ctr">
                <a:defRPr/>
              </a:pPr>
              <a:t>‹#›</a:t>
            </a:fld>
            <a:endParaRPr lang="en-US" dirty="0">
              <a:solidFill>
                <a:prstClr val="white">
                  <a:lumMod val="95000"/>
                </a:prstClr>
              </a:solidFill>
            </a:endParaRPr>
          </a:p>
        </p:txBody>
      </p:sp>
      <p:pic>
        <p:nvPicPr>
          <p:cNvPr id="12" name="Picture 11" descr="pagging.png">
            <a:hlinkClick r:id="" action="ppaction://hlinkshowjump?jump=previousslide"/>
          </p:cNvPr>
          <p:cNvPicPr>
            <a:picLocks noChangeAspect="1"/>
          </p:cNvPicPr>
          <p:nvPr/>
        </p:nvPicPr>
        <p:blipFill>
          <a:blip r:embed="rId10">
            <a:duotone>
              <a:schemeClr val="bg2">
                <a:shade val="45000"/>
                <a:satMod val="135000"/>
              </a:schemeClr>
              <a:prstClr val="white"/>
            </a:duotone>
          </a:blip>
          <a:stretch>
            <a:fillRect/>
          </a:stretch>
        </p:blipFill>
        <p:spPr>
          <a:xfrm flipH="1">
            <a:off x="-2286000" y="2514657"/>
            <a:ext cx="457200" cy="914286"/>
          </a:xfrm>
          <a:prstGeom prst="rect">
            <a:avLst/>
          </a:prstGeom>
        </p:spPr>
      </p:pic>
      <p:pic>
        <p:nvPicPr>
          <p:cNvPr id="20" name="Picture 19" descr="arrow.png">
            <a:hlinkClick r:id="" action="ppaction://hlinkshowjump?jump=previousslide"/>
          </p:cNvPr>
          <p:cNvPicPr>
            <a:picLocks noChangeAspect="1"/>
          </p:cNvPicPr>
          <p:nvPr/>
        </p:nvPicPr>
        <p:blipFill>
          <a:blip r:embed="rId11" cstate="print"/>
          <a:stretch>
            <a:fillRect/>
          </a:stretch>
        </p:blipFill>
        <p:spPr>
          <a:xfrm flipH="1">
            <a:off x="-2239700" y="2819400"/>
            <a:ext cx="180000" cy="266537"/>
          </a:xfrm>
          <a:prstGeom prst="rect">
            <a:avLst/>
          </a:prstGeom>
        </p:spPr>
      </p:pic>
      <p:pic>
        <p:nvPicPr>
          <p:cNvPr id="23" name="Picture 22" descr="pagging.png">
            <a:hlinkClick r:id="" action="ppaction://hlinkshowjump?jump=nextslide"/>
          </p:cNvPr>
          <p:cNvPicPr>
            <a:picLocks noChangeAspect="1"/>
          </p:cNvPicPr>
          <p:nvPr/>
        </p:nvPicPr>
        <p:blipFill>
          <a:blip r:embed="rId10">
            <a:duotone>
              <a:schemeClr val="bg2">
                <a:shade val="45000"/>
                <a:satMod val="135000"/>
              </a:schemeClr>
              <a:prstClr val="white"/>
            </a:duotone>
          </a:blip>
          <a:stretch>
            <a:fillRect/>
          </a:stretch>
        </p:blipFill>
        <p:spPr>
          <a:xfrm>
            <a:off x="10520105" y="2514603"/>
            <a:ext cx="457200" cy="914286"/>
          </a:xfrm>
          <a:prstGeom prst="rect">
            <a:avLst/>
          </a:prstGeom>
        </p:spPr>
      </p:pic>
      <p:pic>
        <p:nvPicPr>
          <p:cNvPr id="24" name="Picture 23" descr="arrow.png">
            <a:hlinkClick r:id="" action="ppaction://hlinkshowjump?jump=nextslide"/>
          </p:cNvPr>
          <p:cNvPicPr>
            <a:picLocks noChangeAspect="1"/>
          </p:cNvPicPr>
          <p:nvPr/>
        </p:nvPicPr>
        <p:blipFill>
          <a:blip r:embed="rId11" cstate="print"/>
          <a:stretch>
            <a:fillRect/>
          </a:stretch>
        </p:blipFill>
        <p:spPr>
          <a:xfrm>
            <a:off x="10800793" y="2819318"/>
            <a:ext cx="179908" cy="266400"/>
          </a:xfrm>
          <a:prstGeom prst="rect">
            <a:avLst/>
          </a:prstGeom>
        </p:spPr>
      </p:pic>
      <p:pic>
        <p:nvPicPr>
          <p:cNvPr id="15" name="Picture 14" descr="circle_logo.png"/>
          <p:cNvPicPr>
            <a:picLocks noChangeAspect="1"/>
          </p:cNvPicPr>
          <p:nvPr userDrawn="1"/>
        </p:nvPicPr>
        <p:blipFill rotWithShape="1">
          <a:blip r:embed="rId12" cstate="print">
            <a:extLst>
              <a:ext uri="{28A0092B-C50C-407E-A947-70E740481C1C}">
                <a14:useLocalDpi xmlns:a14="http://schemas.microsoft.com/office/drawing/2010/main" val="0"/>
              </a:ext>
            </a:extLst>
          </a:blip>
          <a:srcRect t="48745" b="-3502"/>
          <a:stretch/>
        </p:blipFill>
        <p:spPr>
          <a:xfrm rot="16200000">
            <a:off x="-293037" y="445439"/>
            <a:ext cx="1295400" cy="709324"/>
          </a:xfrm>
          <a:prstGeom prst="rect">
            <a:avLst/>
          </a:prstGeom>
        </p:spPr>
      </p:pic>
    </p:spTree>
    <p:extLst>
      <p:ext uri="{BB962C8B-B14F-4D97-AF65-F5344CB8AC3E}">
        <p14:creationId xmlns:p14="http://schemas.microsoft.com/office/powerpoint/2010/main" val="101475012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63" presetClass="path" presetSubtype="0" accel="50000" decel="50000" fill="hold" nodeType="afterEffect">
                                  <p:stCondLst>
                                    <p:cond delay="0"/>
                                  </p:stCondLst>
                                  <p:childTnLst>
                                    <p:animMotion origin="layout" path="M -2.77556E-17 0 L 0.25 0 " pathEditMode="relative" rAng="0" ptsTypes="AA">
                                      <p:cBhvr>
                                        <p:cTn id="22" dur="500" fill="hold"/>
                                        <p:tgtEl>
                                          <p:spTgt spid="12"/>
                                        </p:tgtEl>
                                        <p:attrNameLst>
                                          <p:attrName>ppt_x</p:attrName>
                                          <p:attrName>ppt_y</p:attrName>
                                        </p:attrNameLst>
                                      </p:cBhvr>
                                      <p:rCtr x="125" y="0"/>
                                    </p:animMotion>
                                  </p:childTnLst>
                                </p:cTn>
                              </p:par>
                              <p:par>
                                <p:cTn id="23" presetID="63" presetClass="path" presetSubtype="0" accel="50000" decel="50000" fill="hold" nodeType="withEffect">
                                  <p:stCondLst>
                                    <p:cond delay="0"/>
                                  </p:stCondLst>
                                  <p:childTnLst>
                                    <p:animMotion origin="layout" path="M 0 2.82051E-6 L -0.2 2.82051E-6 " pathEditMode="relative" rAng="0" ptsTypes="AA">
                                      <p:cBhvr>
                                        <p:cTn id="24" dur="500" fill="hold"/>
                                        <p:tgtEl>
                                          <p:spTgt spid="23"/>
                                        </p:tgtEl>
                                        <p:attrNameLst>
                                          <p:attrName>ppt_x</p:attrName>
                                          <p:attrName>ppt_y</p:attrName>
                                        </p:attrNameLst>
                                      </p:cBhvr>
                                      <p:rCtr x="-100" y="0"/>
                                    </p:animMotion>
                                  </p:childTnLst>
                                </p:cTn>
                              </p:par>
                              <p:par>
                                <p:cTn id="25" presetID="63" presetClass="path" presetSubtype="0" accel="50000" decel="50000" fill="hold" nodeType="withEffect">
                                  <p:stCondLst>
                                    <p:cond delay="0"/>
                                  </p:stCondLst>
                                  <p:childTnLst>
                                    <p:animMotion origin="layout" path="M -5.55556E-7 -4.87179E-6 L 0.25 -4.87179E-6 " pathEditMode="relative" rAng="0" ptsTypes="AA">
                                      <p:cBhvr>
                                        <p:cTn id="26" dur="500" fill="hold"/>
                                        <p:tgtEl>
                                          <p:spTgt spid="20"/>
                                        </p:tgtEl>
                                        <p:attrNameLst>
                                          <p:attrName>ppt_x</p:attrName>
                                          <p:attrName>ppt_y</p:attrName>
                                        </p:attrNameLst>
                                      </p:cBhvr>
                                      <p:rCtr x="125" y="0"/>
                                    </p:animMotion>
                                  </p:childTnLst>
                                </p:cTn>
                              </p:par>
                              <p:par>
                                <p:cTn id="27" presetID="63" presetClass="path" presetSubtype="0" accel="50000" decel="50000" fill="hold" nodeType="withEffect">
                                  <p:stCondLst>
                                    <p:cond delay="0"/>
                                  </p:stCondLst>
                                  <p:childTnLst>
                                    <p:animMotion origin="layout" path="M -0.01719 -1.02564E-6 L -0.20591 -1.02564E-6 " pathEditMode="relative" rAng="0" ptsTypes="AA">
                                      <p:cBhvr>
                                        <p:cTn id="28" dur="500" fill="hold"/>
                                        <p:tgtEl>
                                          <p:spTgt spid="24"/>
                                        </p:tgtEl>
                                        <p:attrNameLst>
                                          <p:attrName>ppt_x</p:attrName>
                                          <p:attrName>ppt_y</p:attrName>
                                        </p:attrNameLst>
                                      </p:cBhvr>
                                      <p:rCtr x="-9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txStyles>
    <p:titleStyle>
      <a:lvl1pPr algn="ctr" defTabSz="914400" rtl="0" eaLnBrk="1" latinLnBrk="0" hangingPunct="1">
        <a:spcBef>
          <a:spcPct val="0"/>
        </a:spcBef>
        <a:buNone/>
        <a:defRPr sz="48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595959"/>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595959"/>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alphaModFix amt="8000"/>
            <a:lum/>
          </a:blip>
          <a:srcRect/>
          <a:tile tx="0" ty="0" sx="100000" sy="100000" flip="none" algn="tl"/>
        </a:blipFill>
        <a:effectLst/>
      </p:bgPr>
    </p:bg>
    <p:spTree>
      <p:nvGrpSpPr>
        <p:cNvPr id="1" name=""/>
        <p:cNvGrpSpPr/>
        <p:nvPr/>
      </p:nvGrpSpPr>
      <p:grpSpPr>
        <a:xfrm>
          <a:off x="0" y="0"/>
          <a:ext cx="0" cy="0"/>
          <a:chOff x="0" y="0"/>
          <a:chExt cx="0" cy="0"/>
        </a:xfrm>
      </p:grpSpPr>
      <p:pic>
        <p:nvPicPr>
          <p:cNvPr id="19" name="Picture 18" descr="stitch-divider.png"/>
          <p:cNvPicPr>
            <a:picLocks noChangeAspect="1"/>
          </p:cNvPicPr>
          <p:nvPr/>
        </p:nvPicPr>
        <p:blipFill>
          <a:blip r:embed="rId8" cstate="print"/>
          <a:srcRect r="4167" b="26858"/>
          <a:stretch>
            <a:fillRect/>
          </a:stretch>
        </p:blipFill>
        <p:spPr>
          <a:xfrm>
            <a:off x="0" y="5488517"/>
            <a:ext cx="8763000" cy="45719"/>
          </a:xfrm>
          <a:prstGeom prst="rect">
            <a:avLst/>
          </a:prstGeom>
        </p:spPr>
      </p:pic>
      <p:sp>
        <p:nvSpPr>
          <p:cNvPr id="2" name="Title Placeholder 1"/>
          <p:cNvSpPr>
            <a:spLocks noGrp="1"/>
          </p:cNvSpPr>
          <p:nvPr>
            <p:ph type="title"/>
          </p:nvPr>
        </p:nvSpPr>
        <p:spPr>
          <a:xfrm>
            <a:off x="457200" y="1143000"/>
            <a:ext cx="8229600" cy="9906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81200"/>
            <a:ext cx="8229600" cy="3124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badge.png"/>
          <p:cNvPicPr>
            <a:picLocks noChangeAspect="1"/>
          </p:cNvPicPr>
          <p:nvPr/>
        </p:nvPicPr>
        <p:blipFill>
          <a:blip r:embed="rId9" cstate="print">
            <a:duotone>
              <a:schemeClr val="accent3">
                <a:shade val="45000"/>
                <a:satMod val="135000"/>
              </a:schemeClr>
              <a:prstClr val="white"/>
            </a:duotone>
          </a:blip>
          <a:stretch>
            <a:fillRect/>
          </a:stretch>
        </p:blipFill>
        <p:spPr>
          <a:xfrm>
            <a:off x="8509716" y="5334000"/>
            <a:ext cx="381000" cy="381000"/>
          </a:xfrm>
          <a:prstGeom prst="rect">
            <a:avLst/>
          </a:prstGeom>
        </p:spPr>
      </p:pic>
      <p:sp>
        <p:nvSpPr>
          <p:cNvPr id="9" name="Slide Number Placeholder 5"/>
          <p:cNvSpPr txBox="1">
            <a:spLocks/>
          </p:cNvSpPr>
          <p:nvPr/>
        </p:nvSpPr>
        <p:spPr>
          <a:xfrm>
            <a:off x="8467344" y="5321808"/>
            <a:ext cx="457200" cy="381000"/>
          </a:xfrm>
          <a:prstGeom prst="rect">
            <a:avLst/>
          </a:prstGeom>
        </p:spPr>
        <p:txBody>
          <a:bodyPr vert="horz" lIns="91440" tIns="45720" rIns="91440" bIns="45720" rtlCol="0" anchor="ctr"/>
          <a:lstStyle>
            <a:lvl1pPr algn="r">
              <a:defRPr sz="1800">
                <a:solidFill>
                  <a:schemeClr val="bg1">
                    <a:lumMod val="95000"/>
                  </a:schemeClr>
                </a:solidFill>
                <a:latin typeface="Aharoni" pitchFamily="2" charset="-79"/>
                <a:cs typeface="Aharoni" pitchFamily="2" charset="-79"/>
              </a:defRPr>
            </a:lvl1pPr>
          </a:lstStyle>
          <a:p>
            <a:pPr algn="ctr">
              <a:defRPr/>
            </a:pPr>
            <a:fld id="{2698A76F-F8C0-4CFF-BC03-447FE974C1B6}" type="slidenum">
              <a:rPr lang="en-US" sz="1400" smtClean="0">
                <a:solidFill>
                  <a:prstClr val="white">
                    <a:lumMod val="95000"/>
                  </a:prstClr>
                </a:solidFill>
                <a:latin typeface="Arial"/>
                <a:cs typeface="Arial"/>
              </a:rPr>
              <a:pPr algn="ctr">
                <a:defRPr/>
              </a:pPr>
              <a:t>‹#›</a:t>
            </a:fld>
            <a:endParaRPr lang="en-US" sz="1400" dirty="0">
              <a:solidFill>
                <a:prstClr val="white">
                  <a:lumMod val="95000"/>
                </a:prstClr>
              </a:solidFill>
              <a:latin typeface="Arial"/>
              <a:cs typeface="Arial"/>
            </a:endParaRPr>
          </a:p>
        </p:txBody>
      </p:sp>
      <p:pic>
        <p:nvPicPr>
          <p:cNvPr id="12" name="Picture 11" descr="pagging.png">
            <a:hlinkClick r:id="" action="ppaction://hlinkshowjump?jump=previousslide"/>
          </p:cNvPr>
          <p:cNvPicPr>
            <a:picLocks noChangeAspect="1"/>
          </p:cNvPicPr>
          <p:nvPr/>
        </p:nvPicPr>
        <p:blipFill>
          <a:blip r:embed="rId10" cstate="print">
            <a:duotone>
              <a:schemeClr val="bg2">
                <a:shade val="45000"/>
                <a:satMod val="135000"/>
              </a:schemeClr>
              <a:prstClr val="white"/>
            </a:duotone>
          </a:blip>
          <a:stretch>
            <a:fillRect/>
          </a:stretch>
        </p:blipFill>
        <p:spPr>
          <a:xfrm flipH="1">
            <a:off x="-2286000" y="2514657"/>
            <a:ext cx="457200" cy="914286"/>
          </a:xfrm>
          <a:prstGeom prst="rect">
            <a:avLst/>
          </a:prstGeom>
        </p:spPr>
      </p:pic>
      <p:pic>
        <p:nvPicPr>
          <p:cNvPr id="20" name="Picture 19" descr="arrow.png">
            <a:hlinkClick r:id="" action="ppaction://hlinkshowjump?jump=previousslide"/>
          </p:cNvPr>
          <p:cNvPicPr>
            <a:picLocks noChangeAspect="1"/>
          </p:cNvPicPr>
          <p:nvPr/>
        </p:nvPicPr>
        <p:blipFill>
          <a:blip r:embed="rId11" cstate="print"/>
          <a:stretch>
            <a:fillRect/>
          </a:stretch>
        </p:blipFill>
        <p:spPr>
          <a:xfrm flipH="1">
            <a:off x="-2239700" y="2819400"/>
            <a:ext cx="180000" cy="266537"/>
          </a:xfrm>
          <a:prstGeom prst="rect">
            <a:avLst/>
          </a:prstGeom>
        </p:spPr>
      </p:pic>
      <p:pic>
        <p:nvPicPr>
          <p:cNvPr id="23" name="Picture 22" descr="pagging.png">
            <a:hlinkClick r:id="" action="ppaction://hlinkshowjump?jump=nextslide"/>
          </p:cNvPr>
          <p:cNvPicPr>
            <a:picLocks noChangeAspect="1"/>
          </p:cNvPicPr>
          <p:nvPr/>
        </p:nvPicPr>
        <p:blipFill>
          <a:blip r:embed="rId10" cstate="print">
            <a:duotone>
              <a:schemeClr val="bg2">
                <a:shade val="45000"/>
                <a:satMod val="135000"/>
              </a:schemeClr>
              <a:prstClr val="white"/>
            </a:duotone>
          </a:blip>
          <a:stretch>
            <a:fillRect/>
          </a:stretch>
        </p:blipFill>
        <p:spPr>
          <a:xfrm>
            <a:off x="10520105" y="2514603"/>
            <a:ext cx="457200" cy="914286"/>
          </a:xfrm>
          <a:prstGeom prst="rect">
            <a:avLst/>
          </a:prstGeom>
        </p:spPr>
      </p:pic>
      <p:pic>
        <p:nvPicPr>
          <p:cNvPr id="24" name="Picture 23" descr="arrow.png">
            <a:hlinkClick r:id="" action="ppaction://hlinkshowjump?jump=nextslide"/>
          </p:cNvPr>
          <p:cNvPicPr>
            <a:picLocks noChangeAspect="1"/>
          </p:cNvPicPr>
          <p:nvPr/>
        </p:nvPicPr>
        <p:blipFill>
          <a:blip r:embed="rId11" cstate="print"/>
          <a:stretch>
            <a:fillRect/>
          </a:stretch>
        </p:blipFill>
        <p:spPr>
          <a:xfrm>
            <a:off x="10800793" y="2819318"/>
            <a:ext cx="179908" cy="266400"/>
          </a:xfrm>
          <a:prstGeom prst="rect">
            <a:avLst/>
          </a:prstGeom>
        </p:spPr>
      </p:pic>
      <p:pic>
        <p:nvPicPr>
          <p:cNvPr id="13" name="Picture 12"/>
          <p:cNvPicPr>
            <a:picLocks noChangeAspect="1"/>
          </p:cNvPicPr>
          <p:nvPr userDrawn="1"/>
        </p:nvPicPr>
        <p:blipFill rotWithShape="1">
          <a:blip r:embed="rId12"/>
          <a:srcRect t="50000"/>
          <a:stretch/>
        </p:blipFill>
        <p:spPr>
          <a:xfrm>
            <a:off x="3502152" y="0"/>
            <a:ext cx="2139696" cy="1069848"/>
          </a:xfrm>
          <a:prstGeom prst="rect">
            <a:avLst/>
          </a:prstGeom>
        </p:spPr>
      </p:pic>
    </p:spTree>
    <p:extLst>
      <p:ext uri="{BB962C8B-B14F-4D97-AF65-F5344CB8AC3E}">
        <p14:creationId xmlns:p14="http://schemas.microsoft.com/office/powerpoint/2010/main" val="138044692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63" presetClass="path" presetSubtype="0" accel="50000" decel="50000" fill="hold" nodeType="afterEffect">
                                  <p:stCondLst>
                                    <p:cond delay="0"/>
                                  </p:stCondLst>
                                  <p:childTnLst>
                                    <p:animMotion origin="layout" path="M -2.77556E-17 0 L 0.25 0 " pathEditMode="relative" rAng="0" ptsTypes="AA">
                                      <p:cBhvr>
                                        <p:cTn id="22" dur="500" fill="hold"/>
                                        <p:tgtEl>
                                          <p:spTgt spid="12"/>
                                        </p:tgtEl>
                                        <p:attrNameLst>
                                          <p:attrName>ppt_x</p:attrName>
                                          <p:attrName>ppt_y</p:attrName>
                                        </p:attrNameLst>
                                      </p:cBhvr>
                                      <p:rCtr x="125" y="0"/>
                                    </p:animMotion>
                                  </p:childTnLst>
                                </p:cTn>
                              </p:par>
                              <p:par>
                                <p:cTn id="23" presetID="63" presetClass="path" presetSubtype="0" accel="50000" decel="50000" fill="hold" nodeType="withEffect">
                                  <p:stCondLst>
                                    <p:cond delay="0"/>
                                  </p:stCondLst>
                                  <p:childTnLst>
                                    <p:animMotion origin="layout" path="M 0 2.82051E-6 L -0.2 2.82051E-6 " pathEditMode="relative" rAng="0" ptsTypes="AA">
                                      <p:cBhvr>
                                        <p:cTn id="24" dur="500" fill="hold"/>
                                        <p:tgtEl>
                                          <p:spTgt spid="23"/>
                                        </p:tgtEl>
                                        <p:attrNameLst>
                                          <p:attrName>ppt_x</p:attrName>
                                          <p:attrName>ppt_y</p:attrName>
                                        </p:attrNameLst>
                                      </p:cBhvr>
                                      <p:rCtr x="-100" y="0"/>
                                    </p:animMotion>
                                  </p:childTnLst>
                                </p:cTn>
                              </p:par>
                              <p:par>
                                <p:cTn id="25" presetID="63" presetClass="path" presetSubtype="0" accel="50000" decel="50000" fill="hold" nodeType="withEffect">
                                  <p:stCondLst>
                                    <p:cond delay="0"/>
                                  </p:stCondLst>
                                  <p:childTnLst>
                                    <p:animMotion origin="layout" path="M -5.55556E-7 -4.87179E-6 L 0.25 -4.87179E-6 " pathEditMode="relative" rAng="0" ptsTypes="AA">
                                      <p:cBhvr>
                                        <p:cTn id="26" dur="500" fill="hold"/>
                                        <p:tgtEl>
                                          <p:spTgt spid="20"/>
                                        </p:tgtEl>
                                        <p:attrNameLst>
                                          <p:attrName>ppt_x</p:attrName>
                                          <p:attrName>ppt_y</p:attrName>
                                        </p:attrNameLst>
                                      </p:cBhvr>
                                      <p:rCtr x="125" y="0"/>
                                    </p:animMotion>
                                  </p:childTnLst>
                                </p:cTn>
                              </p:par>
                              <p:par>
                                <p:cTn id="27" presetID="63" presetClass="path" presetSubtype="0" accel="50000" decel="50000" fill="hold" nodeType="withEffect">
                                  <p:stCondLst>
                                    <p:cond delay="0"/>
                                  </p:stCondLst>
                                  <p:childTnLst>
                                    <p:animMotion origin="layout" path="M -0.01719 -1.02564E-6 L -0.20591 -1.02564E-6 " pathEditMode="relative" rAng="0" ptsTypes="AA">
                                      <p:cBhvr>
                                        <p:cTn id="28" dur="500" fill="hold"/>
                                        <p:tgtEl>
                                          <p:spTgt spid="24"/>
                                        </p:tgtEl>
                                        <p:attrNameLst>
                                          <p:attrName>ppt_x</p:attrName>
                                          <p:attrName>ppt_y</p:attrName>
                                        </p:attrNameLst>
                                      </p:cBhvr>
                                      <p:rCtr x="-9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hf hdr="0" ftr="0" dt="0"/>
  <p:txStyles>
    <p:titleStyle>
      <a:lvl1pPr algn="ctr" defTabSz="914400" rtl="0" eaLnBrk="1" latinLnBrk="0" hangingPunct="1">
        <a:spcBef>
          <a:spcPct val="0"/>
        </a:spcBef>
        <a:buNone/>
        <a:defRPr sz="3600" b="0" i="0" kern="1200">
          <a:solidFill>
            <a:schemeClr val="bg2">
              <a:lumMod val="50000"/>
            </a:schemeClr>
          </a:solidFill>
          <a:latin typeface="Arial"/>
          <a:ea typeface="+mj-ea"/>
          <a:cs typeface="Arial"/>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Meta Normal Lf Roman"/>
          <a:ea typeface="+mn-ea"/>
          <a:cs typeface="Meta Normal Lf Roman"/>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Meta Normal Lf Roman"/>
          <a:ea typeface="+mn-ea"/>
          <a:cs typeface="Meta Normal Lf Roman"/>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eta Normal Lf Roman"/>
          <a:ea typeface="+mn-ea"/>
          <a:cs typeface="Meta Normal Lf Roman"/>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eta Normal Lf Roman"/>
          <a:ea typeface="+mn-ea"/>
          <a:cs typeface="Meta Normal Lf Roman"/>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eta Normal Lf Roman"/>
          <a:ea typeface="+mn-ea"/>
          <a:cs typeface="Meta Normal Lf Roman"/>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10.xml"/><Relationship Id="rId16" Type="http://schemas.openxmlformats.org/officeDocument/2006/relationships/image" Target="../media/image48.png"/><Relationship Id="rId1" Type="http://schemas.openxmlformats.org/officeDocument/2006/relationships/slideLayout" Target="../slideLayouts/slideLayout20.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4.emf"/><Relationship Id="rId4" Type="http://schemas.openxmlformats.org/officeDocument/2006/relationships/image" Target="../media/image53.emf"/></Relationships>
</file>

<file path=ppt/slides/_rels/slide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3657600" y="5029200"/>
            <a:ext cx="1828800" cy="581186"/>
          </a:xfrm>
          <a:prstGeom prst="rect">
            <a:avLst/>
          </a:prstGeom>
        </p:spPr>
      </p:pic>
      <p:sp>
        <p:nvSpPr>
          <p:cNvPr id="3" name="TextBox 2"/>
          <p:cNvSpPr txBox="1"/>
          <p:nvPr/>
        </p:nvSpPr>
        <p:spPr>
          <a:xfrm>
            <a:off x="419100" y="3429000"/>
            <a:ext cx="8305800" cy="1200329"/>
          </a:xfrm>
          <a:prstGeom prst="rect">
            <a:avLst/>
          </a:prstGeom>
          <a:noFill/>
        </p:spPr>
        <p:txBody>
          <a:bodyPr wrap="square" rtlCol="0">
            <a:spAutoFit/>
          </a:bodyPr>
          <a:lstStyle/>
          <a:p>
            <a:pPr algn="ctr"/>
            <a:endParaRPr lang="en-US" sz="3600" dirty="0" smtClean="0">
              <a:solidFill>
                <a:schemeClr val="bg2">
                  <a:lumMod val="50000"/>
                </a:schemeClr>
              </a:solidFill>
              <a:latin typeface="Arial"/>
              <a:cs typeface="Arial"/>
            </a:endParaRPr>
          </a:p>
          <a:p>
            <a:pPr algn="ctr"/>
            <a:r>
              <a:rPr lang="en-US" sz="3600" dirty="0" smtClean="0">
                <a:solidFill>
                  <a:schemeClr val="bg2">
                    <a:lumMod val="50000"/>
                  </a:schemeClr>
                </a:solidFill>
                <a:latin typeface="Arial"/>
                <a:cs typeface="Arial"/>
              </a:rPr>
              <a:t>Helping Our Clients Succeed</a:t>
            </a:r>
          </a:p>
        </p:txBody>
      </p:sp>
      <p:pic>
        <p:nvPicPr>
          <p:cNvPr id="4" name="Picture 3"/>
          <p:cNvPicPr>
            <a:picLocks/>
          </p:cNvPicPr>
          <p:nvPr/>
        </p:nvPicPr>
        <p:blipFill rotWithShape="1">
          <a:blip r:embed="rId4" cstate="print"/>
          <a:srcRect l="33101"/>
          <a:stretch/>
        </p:blipFill>
        <p:spPr>
          <a:xfrm>
            <a:off x="6172200" y="1371600"/>
            <a:ext cx="2055020" cy="2057400"/>
          </a:xfrm>
          <a:prstGeom prst="ellipse">
            <a:avLst/>
          </a:prstGeom>
        </p:spPr>
      </p:pic>
      <p:pic>
        <p:nvPicPr>
          <p:cNvPr id="5" name="Picture 4"/>
          <p:cNvPicPr>
            <a:picLocks noChangeAspect="1"/>
          </p:cNvPicPr>
          <p:nvPr/>
        </p:nvPicPr>
        <p:blipFill rotWithShape="1">
          <a:blip r:embed="rId5" cstate="print"/>
          <a:srcRect r="33333"/>
          <a:stretch/>
        </p:blipFill>
        <p:spPr>
          <a:xfrm>
            <a:off x="3543300" y="1371600"/>
            <a:ext cx="2057400" cy="2057400"/>
          </a:xfrm>
          <a:prstGeom prst="ellipse">
            <a:avLst/>
          </a:prstGeom>
        </p:spPr>
      </p:pic>
      <p:pic>
        <p:nvPicPr>
          <p:cNvPr id="6" name="Picture 5"/>
          <p:cNvPicPr>
            <a:picLocks noChangeAspect="1"/>
          </p:cNvPicPr>
          <p:nvPr/>
        </p:nvPicPr>
        <p:blipFill rotWithShape="1">
          <a:blip r:embed="rId6" cstate="print"/>
          <a:srcRect l="8333" r="25000"/>
          <a:stretch/>
        </p:blipFill>
        <p:spPr>
          <a:xfrm>
            <a:off x="914400" y="1371600"/>
            <a:ext cx="2057400" cy="2057400"/>
          </a:xfrm>
          <a:prstGeom prst="ellipse">
            <a:avLst/>
          </a:prstGeom>
        </p:spPr>
      </p:pic>
    </p:spTree>
    <p:extLst>
      <p:ext uri="{BB962C8B-B14F-4D97-AF65-F5344CB8AC3E}">
        <p14:creationId xmlns:p14="http://schemas.microsoft.com/office/powerpoint/2010/main" val="2807041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3.png" descr="BBOR logo.pdf"/>
          <p:cNvPicPr/>
          <p:nvPr/>
        </p:nvPicPr>
        <p:blipFill>
          <a:blip r:embed="rId3">
            <a:extLst/>
          </a:blip>
          <a:srcRect t="39999" b="41112"/>
          <a:stretch>
            <a:fillRect/>
          </a:stretch>
        </p:blipFill>
        <p:spPr>
          <a:xfrm>
            <a:off x="2552891" y="228600"/>
            <a:ext cx="3935525" cy="992877"/>
          </a:xfrm>
          <a:prstGeom prst="rect">
            <a:avLst/>
          </a:prstGeom>
          <a:ln w="12700">
            <a:miter lim="400000"/>
          </a:ln>
        </p:spPr>
      </p:pic>
      <p:sp>
        <p:nvSpPr>
          <p:cNvPr id="9" name="Oval 8"/>
          <p:cNvSpPr>
            <a:spLocks noChangeAspect="1"/>
          </p:cNvSpPr>
          <p:nvPr/>
        </p:nvSpPr>
        <p:spPr>
          <a:xfrm>
            <a:off x="421274" y="1790619"/>
            <a:ext cx="460500" cy="4572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Bebas Neue Bold" panose="020B0606020202050201" pitchFamily="34" charset="-94"/>
              </a:rPr>
              <a:t>1</a:t>
            </a:r>
            <a:endParaRPr lang="en-US" dirty="0">
              <a:solidFill>
                <a:prstClr val="white"/>
              </a:solidFill>
              <a:latin typeface="Bebas Neue Bold" panose="020B0606020202050201" pitchFamily="34" charset="-94"/>
            </a:endParaRPr>
          </a:p>
        </p:txBody>
      </p:sp>
      <p:sp>
        <p:nvSpPr>
          <p:cNvPr id="11" name="Oval 10"/>
          <p:cNvSpPr>
            <a:spLocks noChangeAspect="1"/>
          </p:cNvSpPr>
          <p:nvPr/>
        </p:nvSpPr>
        <p:spPr>
          <a:xfrm>
            <a:off x="421274" y="2698664"/>
            <a:ext cx="460500" cy="4572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Bebas Neue Bold" panose="020B0606020202050201" pitchFamily="34" charset="-94"/>
              </a:rPr>
              <a:t>2</a:t>
            </a:r>
            <a:endParaRPr lang="en-US" dirty="0">
              <a:solidFill>
                <a:prstClr val="white"/>
              </a:solidFill>
              <a:latin typeface="Bebas Neue Bold" panose="020B0606020202050201" pitchFamily="34" charset="-94"/>
            </a:endParaRPr>
          </a:p>
        </p:txBody>
      </p:sp>
      <p:sp>
        <p:nvSpPr>
          <p:cNvPr id="12" name="Oval 11"/>
          <p:cNvSpPr>
            <a:spLocks noChangeAspect="1"/>
          </p:cNvSpPr>
          <p:nvPr/>
        </p:nvSpPr>
        <p:spPr>
          <a:xfrm>
            <a:off x="421274" y="3636180"/>
            <a:ext cx="460500" cy="4572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Bebas Neue Bold" panose="020B0606020202050201" pitchFamily="34" charset="-94"/>
              </a:rPr>
              <a:t>3</a:t>
            </a:r>
            <a:endParaRPr lang="en-US" dirty="0">
              <a:solidFill>
                <a:prstClr val="white"/>
              </a:solidFill>
              <a:latin typeface="Bebas Neue Bold" panose="020B0606020202050201" pitchFamily="34" charset="-94"/>
            </a:endParaRPr>
          </a:p>
        </p:txBody>
      </p:sp>
      <p:sp>
        <p:nvSpPr>
          <p:cNvPr id="13" name="Oval 12"/>
          <p:cNvSpPr>
            <a:spLocks noChangeAspect="1"/>
          </p:cNvSpPr>
          <p:nvPr/>
        </p:nvSpPr>
        <p:spPr>
          <a:xfrm>
            <a:off x="4303404" y="1790619"/>
            <a:ext cx="460500" cy="4572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Bebas Neue Bold" panose="020B0606020202050201" pitchFamily="34" charset="-94"/>
              </a:rPr>
              <a:t>4</a:t>
            </a:r>
            <a:endParaRPr lang="en-US" dirty="0">
              <a:solidFill>
                <a:prstClr val="white"/>
              </a:solidFill>
              <a:latin typeface="Bebas Neue Bold" panose="020B0606020202050201" pitchFamily="34" charset="-94"/>
            </a:endParaRPr>
          </a:p>
        </p:txBody>
      </p:sp>
      <p:sp>
        <p:nvSpPr>
          <p:cNvPr id="14" name="Oval 13"/>
          <p:cNvSpPr>
            <a:spLocks noChangeAspect="1"/>
          </p:cNvSpPr>
          <p:nvPr/>
        </p:nvSpPr>
        <p:spPr>
          <a:xfrm>
            <a:off x="4312437" y="2692837"/>
            <a:ext cx="460500" cy="4572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Bebas Neue Bold" panose="020B0606020202050201" pitchFamily="34" charset="-94"/>
              </a:rPr>
              <a:t>5</a:t>
            </a:r>
            <a:endParaRPr lang="en-US" dirty="0">
              <a:solidFill>
                <a:prstClr val="white"/>
              </a:solidFill>
              <a:latin typeface="Bebas Neue Bold" panose="020B0606020202050201" pitchFamily="34" charset="-94"/>
            </a:endParaRPr>
          </a:p>
        </p:txBody>
      </p:sp>
      <p:sp>
        <p:nvSpPr>
          <p:cNvPr id="15" name="Oval 14"/>
          <p:cNvSpPr>
            <a:spLocks noChangeAspect="1"/>
          </p:cNvSpPr>
          <p:nvPr/>
        </p:nvSpPr>
        <p:spPr>
          <a:xfrm>
            <a:off x="4303404" y="3637517"/>
            <a:ext cx="460500" cy="4572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Bebas Neue Bold" panose="020B0606020202050201" pitchFamily="34" charset="-94"/>
              </a:rPr>
              <a:t>6</a:t>
            </a:r>
            <a:endParaRPr lang="en-US" dirty="0">
              <a:solidFill>
                <a:prstClr val="white"/>
              </a:solidFill>
              <a:latin typeface="Bebas Neue Bold" panose="020B0606020202050201" pitchFamily="34" charset="-94"/>
            </a:endParaRPr>
          </a:p>
        </p:txBody>
      </p:sp>
      <p:sp>
        <p:nvSpPr>
          <p:cNvPr id="16" name="Rectangle 15"/>
          <p:cNvSpPr/>
          <p:nvPr/>
        </p:nvSpPr>
        <p:spPr>
          <a:xfrm>
            <a:off x="925842" y="1717416"/>
            <a:ext cx="3743102" cy="738664"/>
          </a:xfrm>
          <a:prstGeom prst="rect">
            <a:avLst/>
          </a:prstGeom>
        </p:spPr>
        <p:txBody>
          <a:bodyPr wrap="square">
            <a:spAutoFit/>
          </a:bodyPr>
          <a:lstStyle/>
          <a:p>
            <a:r>
              <a:rPr lang="en-US" sz="1600" b="1" dirty="0">
                <a:solidFill>
                  <a:prstClr val="black">
                    <a:lumMod val="65000"/>
                    <a:lumOff val="35000"/>
                  </a:prstClr>
                </a:solidFill>
                <a:latin typeface="Verdana" charset="0"/>
                <a:ea typeface="Verdana" charset="0"/>
                <a:cs typeface="Verdana" charset="0"/>
              </a:rPr>
              <a:t>The Right to Transparent Pricing and Terms</a:t>
            </a:r>
          </a:p>
          <a:p>
            <a:r>
              <a:rPr lang="ms-MY" sz="1000" dirty="0" smtClean="0">
                <a:solidFill>
                  <a:prstClr val="black">
                    <a:lumMod val="65000"/>
                    <a:lumOff val="35000"/>
                  </a:prstClr>
                </a:solidFill>
                <a:latin typeface="Source Sans Pro Light" pitchFamily="34" charset="0"/>
              </a:rPr>
              <a:t> </a:t>
            </a:r>
            <a:endParaRPr lang="ms-MY" sz="1000" dirty="0">
              <a:solidFill>
                <a:prstClr val="black">
                  <a:lumMod val="65000"/>
                  <a:lumOff val="35000"/>
                </a:prstClr>
              </a:solidFill>
              <a:latin typeface="Source Sans Pro Light" pitchFamily="34" charset="0"/>
            </a:endParaRPr>
          </a:p>
        </p:txBody>
      </p:sp>
      <p:sp>
        <p:nvSpPr>
          <p:cNvPr id="17" name="Rectangle 16"/>
          <p:cNvSpPr/>
          <p:nvPr/>
        </p:nvSpPr>
        <p:spPr>
          <a:xfrm>
            <a:off x="925842" y="2623011"/>
            <a:ext cx="3743102" cy="584775"/>
          </a:xfrm>
          <a:prstGeom prst="rect">
            <a:avLst/>
          </a:prstGeom>
        </p:spPr>
        <p:txBody>
          <a:bodyPr wrap="square">
            <a:spAutoFit/>
          </a:bodyPr>
          <a:lstStyle/>
          <a:p>
            <a:r>
              <a:rPr lang="en-US" sz="1600" b="1" dirty="0">
                <a:solidFill>
                  <a:prstClr val="black">
                    <a:lumMod val="65000"/>
                    <a:lumOff val="35000"/>
                  </a:prstClr>
                </a:solidFill>
                <a:latin typeface="Verdana" charset="0"/>
                <a:ea typeface="Verdana" charset="0"/>
                <a:cs typeface="Verdana" charset="0"/>
              </a:rPr>
              <a:t>The Right to </a:t>
            </a:r>
            <a:br>
              <a:rPr lang="en-US" sz="1600" b="1" dirty="0">
                <a:solidFill>
                  <a:prstClr val="black">
                    <a:lumMod val="65000"/>
                    <a:lumOff val="35000"/>
                  </a:prstClr>
                </a:solidFill>
                <a:latin typeface="Verdana" charset="0"/>
                <a:ea typeface="Verdana" charset="0"/>
                <a:cs typeface="Verdana" charset="0"/>
              </a:rPr>
            </a:br>
            <a:r>
              <a:rPr lang="en-US" sz="1600" b="1" dirty="0">
                <a:solidFill>
                  <a:prstClr val="black">
                    <a:lumMod val="65000"/>
                    <a:lumOff val="35000"/>
                  </a:prstClr>
                </a:solidFill>
                <a:latin typeface="Verdana" charset="0"/>
                <a:ea typeface="Verdana" charset="0"/>
                <a:cs typeface="Verdana" charset="0"/>
              </a:rPr>
              <a:t>Non-Abusive </a:t>
            </a:r>
            <a:r>
              <a:rPr lang="en-US" sz="1600" b="1" dirty="0" smtClean="0">
                <a:solidFill>
                  <a:prstClr val="black">
                    <a:lumMod val="65000"/>
                    <a:lumOff val="35000"/>
                  </a:prstClr>
                </a:solidFill>
                <a:latin typeface="Verdana" charset="0"/>
                <a:ea typeface="Verdana" charset="0"/>
                <a:cs typeface="Verdana" charset="0"/>
              </a:rPr>
              <a:t>Products</a:t>
            </a:r>
            <a:endParaRPr lang="en-US" sz="1600" b="1" dirty="0">
              <a:solidFill>
                <a:prstClr val="black">
                  <a:lumMod val="65000"/>
                  <a:lumOff val="35000"/>
                </a:prstClr>
              </a:solidFill>
              <a:latin typeface="Verdana" charset="0"/>
              <a:ea typeface="Verdana" charset="0"/>
              <a:cs typeface="Verdana" charset="0"/>
            </a:endParaRPr>
          </a:p>
        </p:txBody>
      </p:sp>
      <p:sp>
        <p:nvSpPr>
          <p:cNvPr id="18" name="Rectangle 17"/>
          <p:cNvSpPr/>
          <p:nvPr/>
        </p:nvSpPr>
        <p:spPr>
          <a:xfrm>
            <a:off x="925842" y="3539516"/>
            <a:ext cx="3743102" cy="738664"/>
          </a:xfrm>
          <a:prstGeom prst="rect">
            <a:avLst/>
          </a:prstGeom>
        </p:spPr>
        <p:txBody>
          <a:bodyPr wrap="square">
            <a:spAutoFit/>
          </a:bodyPr>
          <a:lstStyle/>
          <a:p>
            <a:r>
              <a:rPr lang="en-US" sz="1600" b="1" dirty="0">
                <a:solidFill>
                  <a:prstClr val="black">
                    <a:lumMod val="65000"/>
                    <a:lumOff val="35000"/>
                  </a:prstClr>
                </a:solidFill>
                <a:latin typeface="Verdana" charset="0"/>
                <a:ea typeface="Verdana" charset="0"/>
                <a:cs typeface="Verdana" charset="0"/>
              </a:rPr>
              <a:t>The Right to Responsible Underwriting</a:t>
            </a:r>
          </a:p>
          <a:p>
            <a:r>
              <a:rPr lang="ms-MY" sz="1000" dirty="0" smtClean="0">
                <a:solidFill>
                  <a:prstClr val="black">
                    <a:lumMod val="65000"/>
                    <a:lumOff val="35000"/>
                  </a:prstClr>
                </a:solidFill>
                <a:latin typeface="Source Sans Pro Light" pitchFamily="34" charset="0"/>
              </a:rPr>
              <a:t> </a:t>
            </a:r>
            <a:endParaRPr lang="ms-MY" sz="1000" dirty="0">
              <a:solidFill>
                <a:prstClr val="black">
                  <a:lumMod val="65000"/>
                  <a:lumOff val="35000"/>
                </a:prstClr>
              </a:solidFill>
              <a:latin typeface="Source Sans Pro Light" pitchFamily="34" charset="0"/>
            </a:endParaRPr>
          </a:p>
        </p:txBody>
      </p:sp>
      <p:sp>
        <p:nvSpPr>
          <p:cNvPr id="19" name="Rectangle 18"/>
          <p:cNvSpPr/>
          <p:nvPr/>
        </p:nvSpPr>
        <p:spPr>
          <a:xfrm>
            <a:off x="4772937" y="1717416"/>
            <a:ext cx="3743102" cy="738664"/>
          </a:xfrm>
          <a:prstGeom prst="rect">
            <a:avLst/>
          </a:prstGeom>
        </p:spPr>
        <p:txBody>
          <a:bodyPr wrap="square">
            <a:spAutoFit/>
          </a:bodyPr>
          <a:lstStyle/>
          <a:p>
            <a:r>
              <a:rPr lang="en-US" sz="1600" b="1" dirty="0">
                <a:solidFill>
                  <a:prstClr val="black">
                    <a:lumMod val="65000"/>
                    <a:lumOff val="35000"/>
                  </a:prstClr>
                </a:solidFill>
                <a:latin typeface="Verdana" charset="0"/>
                <a:ea typeface="Verdana" charset="0"/>
                <a:cs typeface="Verdana" charset="0"/>
              </a:rPr>
              <a:t>The Right to Fair Treatment from Brokers</a:t>
            </a:r>
          </a:p>
          <a:p>
            <a:r>
              <a:rPr lang="ms-MY" sz="1000" dirty="0" smtClean="0">
                <a:solidFill>
                  <a:prstClr val="black">
                    <a:lumMod val="65000"/>
                    <a:lumOff val="35000"/>
                  </a:prstClr>
                </a:solidFill>
                <a:latin typeface="Source Sans Pro Light" pitchFamily="34" charset="0"/>
              </a:rPr>
              <a:t> </a:t>
            </a:r>
            <a:endParaRPr lang="ms-MY" sz="1000" dirty="0">
              <a:solidFill>
                <a:prstClr val="black">
                  <a:lumMod val="65000"/>
                  <a:lumOff val="35000"/>
                </a:prstClr>
              </a:solidFill>
              <a:latin typeface="Source Sans Pro Light" pitchFamily="34" charset="0"/>
            </a:endParaRPr>
          </a:p>
        </p:txBody>
      </p:sp>
      <p:sp>
        <p:nvSpPr>
          <p:cNvPr id="20" name="Rectangle 19"/>
          <p:cNvSpPr/>
          <p:nvPr/>
        </p:nvSpPr>
        <p:spPr>
          <a:xfrm>
            <a:off x="4772937" y="3572392"/>
            <a:ext cx="3743102" cy="584775"/>
          </a:xfrm>
          <a:prstGeom prst="rect">
            <a:avLst/>
          </a:prstGeom>
        </p:spPr>
        <p:txBody>
          <a:bodyPr wrap="square">
            <a:spAutoFit/>
          </a:bodyPr>
          <a:lstStyle/>
          <a:p>
            <a:r>
              <a:rPr lang="en-US" sz="1600" b="1" dirty="0">
                <a:solidFill>
                  <a:prstClr val="black">
                    <a:lumMod val="65000"/>
                    <a:lumOff val="35000"/>
                  </a:prstClr>
                </a:solidFill>
                <a:latin typeface="Verdana" charset="0"/>
                <a:ea typeface="Verdana" charset="0"/>
                <a:cs typeface="Verdana" charset="0"/>
              </a:rPr>
              <a:t>The Right to Inclusive Credit Access</a:t>
            </a:r>
          </a:p>
        </p:txBody>
      </p:sp>
      <p:sp>
        <p:nvSpPr>
          <p:cNvPr id="21" name="Rectangle 20"/>
          <p:cNvSpPr/>
          <p:nvPr/>
        </p:nvSpPr>
        <p:spPr>
          <a:xfrm>
            <a:off x="4772937" y="2623011"/>
            <a:ext cx="3743102" cy="584775"/>
          </a:xfrm>
          <a:prstGeom prst="rect">
            <a:avLst/>
          </a:prstGeom>
        </p:spPr>
        <p:txBody>
          <a:bodyPr wrap="square">
            <a:spAutoFit/>
          </a:bodyPr>
          <a:lstStyle/>
          <a:p>
            <a:r>
              <a:rPr lang="en-US" sz="1600" b="1" dirty="0">
                <a:solidFill>
                  <a:prstClr val="black">
                    <a:lumMod val="65000"/>
                    <a:lumOff val="35000"/>
                  </a:prstClr>
                </a:solidFill>
                <a:latin typeface="Verdana" charset="0"/>
                <a:ea typeface="Verdana" charset="0"/>
                <a:cs typeface="Verdana" charset="0"/>
              </a:rPr>
              <a:t>The Right to Fair Collections </a:t>
            </a:r>
            <a:r>
              <a:rPr lang="en-US" sz="1600" b="1" dirty="0" smtClean="0">
                <a:solidFill>
                  <a:prstClr val="black">
                    <a:lumMod val="65000"/>
                    <a:lumOff val="35000"/>
                  </a:prstClr>
                </a:solidFill>
                <a:latin typeface="Verdana" charset="0"/>
                <a:ea typeface="Verdana" charset="0"/>
                <a:cs typeface="Verdana" charset="0"/>
              </a:rPr>
              <a:t>Practices</a:t>
            </a:r>
            <a:r>
              <a:rPr lang="ms-MY" sz="1000" dirty="0" smtClean="0">
                <a:solidFill>
                  <a:prstClr val="black">
                    <a:lumMod val="65000"/>
                    <a:lumOff val="35000"/>
                  </a:prstClr>
                </a:solidFill>
                <a:latin typeface="Source Sans Pro Light" pitchFamily="34" charset="0"/>
              </a:rPr>
              <a:t> </a:t>
            </a:r>
            <a:endParaRPr lang="ms-MY" sz="1000" dirty="0">
              <a:solidFill>
                <a:prstClr val="black">
                  <a:lumMod val="65000"/>
                  <a:lumOff val="35000"/>
                </a:prstClr>
              </a:solidFill>
              <a:latin typeface="Source Sans Pro Light" pitchFamily="34" charset="0"/>
            </a:endParaRPr>
          </a:p>
        </p:txBody>
      </p:sp>
      <p:grpSp>
        <p:nvGrpSpPr>
          <p:cNvPr id="22" name="Group 21"/>
          <p:cNvGrpSpPr/>
          <p:nvPr/>
        </p:nvGrpSpPr>
        <p:grpSpPr>
          <a:xfrm>
            <a:off x="1817838" y="4245339"/>
            <a:ext cx="5851612" cy="1240848"/>
            <a:chOff x="1292766" y="4888647"/>
            <a:chExt cx="7769059" cy="1746199"/>
          </a:xfrm>
        </p:grpSpPr>
        <p:pic>
          <p:nvPicPr>
            <p:cNvPr id="23" name="Picture 22"/>
            <p:cNvPicPr>
              <a:picLocks noChangeAspect="1"/>
            </p:cNvPicPr>
            <p:nvPr/>
          </p:nvPicPr>
          <p:blipFill>
            <a:blip r:embed="rId4"/>
            <a:stretch>
              <a:fillRect/>
            </a:stretch>
          </p:blipFill>
          <p:spPr>
            <a:xfrm>
              <a:off x="1292766" y="5093984"/>
              <a:ext cx="1065700" cy="219259"/>
            </a:xfrm>
            <a:prstGeom prst="rect">
              <a:avLst/>
            </a:prstGeom>
          </p:spPr>
        </p:pic>
        <p:pic>
          <p:nvPicPr>
            <p:cNvPr id="24" name="Picture 23"/>
            <p:cNvPicPr>
              <a:picLocks noChangeAspect="1"/>
            </p:cNvPicPr>
            <p:nvPr/>
          </p:nvPicPr>
          <p:blipFill>
            <a:blip r:embed="rId5"/>
            <a:stretch>
              <a:fillRect/>
            </a:stretch>
          </p:blipFill>
          <p:spPr>
            <a:xfrm>
              <a:off x="1335275" y="5527248"/>
              <a:ext cx="1367152" cy="375172"/>
            </a:xfrm>
            <a:prstGeom prst="rect">
              <a:avLst/>
            </a:prstGeom>
          </p:spPr>
        </p:pic>
        <p:pic>
          <p:nvPicPr>
            <p:cNvPr id="25" name="Picture 24"/>
            <p:cNvPicPr>
              <a:picLocks noChangeAspect="1"/>
            </p:cNvPicPr>
            <p:nvPr/>
          </p:nvPicPr>
          <p:blipFill>
            <a:blip r:embed="rId6"/>
            <a:stretch>
              <a:fillRect/>
            </a:stretch>
          </p:blipFill>
          <p:spPr>
            <a:xfrm>
              <a:off x="2780542" y="5460700"/>
              <a:ext cx="1828094" cy="452109"/>
            </a:xfrm>
            <a:prstGeom prst="rect">
              <a:avLst/>
            </a:prstGeom>
          </p:spPr>
        </p:pic>
        <p:pic>
          <p:nvPicPr>
            <p:cNvPr id="26" name="Picture 25"/>
            <p:cNvPicPr>
              <a:picLocks noChangeAspect="1"/>
            </p:cNvPicPr>
            <p:nvPr/>
          </p:nvPicPr>
          <p:blipFill>
            <a:blip r:embed="rId7"/>
            <a:stretch>
              <a:fillRect/>
            </a:stretch>
          </p:blipFill>
          <p:spPr>
            <a:xfrm>
              <a:off x="2617432" y="5050819"/>
              <a:ext cx="1752286" cy="338039"/>
            </a:xfrm>
            <a:prstGeom prst="rect">
              <a:avLst/>
            </a:prstGeom>
          </p:spPr>
        </p:pic>
        <p:pic>
          <p:nvPicPr>
            <p:cNvPr id="27" name="Picture 26"/>
            <p:cNvPicPr>
              <a:picLocks noChangeAspect="1"/>
            </p:cNvPicPr>
            <p:nvPr/>
          </p:nvPicPr>
          <p:blipFill>
            <a:blip r:embed="rId8"/>
            <a:stretch>
              <a:fillRect/>
            </a:stretch>
          </p:blipFill>
          <p:spPr>
            <a:xfrm>
              <a:off x="4531926" y="4888647"/>
              <a:ext cx="1756637" cy="653632"/>
            </a:xfrm>
            <a:prstGeom prst="rect">
              <a:avLst/>
            </a:prstGeom>
          </p:spPr>
        </p:pic>
        <p:pic>
          <p:nvPicPr>
            <p:cNvPr id="28" name="Picture 27"/>
            <p:cNvPicPr>
              <a:picLocks noChangeAspect="1"/>
            </p:cNvPicPr>
            <p:nvPr/>
          </p:nvPicPr>
          <p:blipFill>
            <a:blip r:embed="rId9"/>
            <a:stretch>
              <a:fillRect/>
            </a:stretch>
          </p:blipFill>
          <p:spPr>
            <a:xfrm>
              <a:off x="4677558" y="5483780"/>
              <a:ext cx="1427161" cy="435110"/>
            </a:xfrm>
            <a:prstGeom prst="rect">
              <a:avLst/>
            </a:prstGeom>
          </p:spPr>
        </p:pic>
        <p:pic>
          <p:nvPicPr>
            <p:cNvPr id="29" name="Picture 28"/>
            <p:cNvPicPr>
              <a:picLocks noChangeAspect="1"/>
            </p:cNvPicPr>
            <p:nvPr/>
          </p:nvPicPr>
          <p:blipFill>
            <a:blip r:embed="rId10"/>
            <a:stretch>
              <a:fillRect/>
            </a:stretch>
          </p:blipFill>
          <p:spPr>
            <a:xfrm>
              <a:off x="6165994" y="5877948"/>
              <a:ext cx="605518" cy="756898"/>
            </a:xfrm>
            <a:prstGeom prst="rect">
              <a:avLst/>
            </a:prstGeom>
          </p:spPr>
        </p:pic>
        <p:pic>
          <p:nvPicPr>
            <p:cNvPr id="30" name="Picture 29"/>
            <p:cNvPicPr>
              <a:picLocks noChangeAspect="1"/>
            </p:cNvPicPr>
            <p:nvPr/>
          </p:nvPicPr>
          <p:blipFill>
            <a:blip r:embed="rId11"/>
            <a:stretch>
              <a:fillRect/>
            </a:stretch>
          </p:blipFill>
          <p:spPr>
            <a:xfrm>
              <a:off x="3639462" y="6001800"/>
              <a:ext cx="980342" cy="633046"/>
            </a:xfrm>
            <a:prstGeom prst="rect">
              <a:avLst/>
            </a:prstGeom>
          </p:spPr>
        </p:pic>
        <p:pic>
          <p:nvPicPr>
            <p:cNvPr id="31" name="Picture 30"/>
            <p:cNvPicPr>
              <a:picLocks noChangeAspect="1"/>
            </p:cNvPicPr>
            <p:nvPr/>
          </p:nvPicPr>
          <p:blipFill>
            <a:blip r:embed="rId12"/>
            <a:stretch>
              <a:fillRect/>
            </a:stretch>
          </p:blipFill>
          <p:spPr>
            <a:xfrm>
              <a:off x="2457636" y="5958512"/>
              <a:ext cx="1250713" cy="612697"/>
            </a:xfrm>
            <a:prstGeom prst="rect">
              <a:avLst/>
            </a:prstGeom>
          </p:spPr>
        </p:pic>
        <p:pic>
          <p:nvPicPr>
            <p:cNvPr id="32" name="Picture 31"/>
            <p:cNvPicPr>
              <a:picLocks noChangeAspect="1"/>
            </p:cNvPicPr>
            <p:nvPr/>
          </p:nvPicPr>
          <p:blipFill>
            <a:blip r:embed="rId13"/>
            <a:stretch>
              <a:fillRect/>
            </a:stretch>
          </p:blipFill>
          <p:spPr>
            <a:xfrm>
              <a:off x="1404881" y="5956422"/>
              <a:ext cx="878788" cy="635211"/>
            </a:xfrm>
            <a:prstGeom prst="rect">
              <a:avLst/>
            </a:prstGeom>
          </p:spPr>
        </p:pic>
        <p:pic>
          <p:nvPicPr>
            <p:cNvPr id="33" name="Picture 32"/>
            <p:cNvPicPr>
              <a:picLocks noChangeAspect="1"/>
            </p:cNvPicPr>
            <p:nvPr/>
          </p:nvPicPr>
          <p:blipFill>
            <a:blip r:embed="rId14"/>
            <a:stretch>
              <a:fillRect/>
            </a:stretch>
          </p:blipFill>
          <p:spPr>
            <a:xfrm>
              <a:off x="7968491" y="5033913"/>
              <a:ext cx="1093334" cy="709890"/>
            </a:xfrm>
            <a:prstGeom prst="rect">
              <a:avLst/>
            </a:prstGeom>
          </p:spPr>
        </p:pic>
        <p:pic>
          <p:nvPicPr>
            <p:cNvPr id="34" name="Picture 33"/>
            <p:cNvPicPr>
              <a:picLocks noChangeAspect="1"/>
            </p:cNvPicPr>
            <p:nvPr/>
          </p:nvPicPr>
          <p:blipFill>
            <a:blip r:embed="rId15"/>
            <a:stretch>
              <a:fillRect/>
            </a:stretch>
          </p:blipFill>
          <p:spPr>
            <a:xfrm>
              <a:off x="7641009" y="5831200"/>
              <a:ext cx="1257510" cy="306212"/>
            </a:xfrm>
            <a:prstGeom prst="rect">
              <a:avLst/>
            </a:prstGeom>
          </p:spPr>
        </p:pic>
        <p:pic>
          <p:nvPicPr>
            <p:cNvPr id="35" name="Picture 34"/>
            <p:cNvPicPr>
              <a:picLocks noChangeAspect="1"/>
            </p:cNvPicPr>
            <p:nvPr/>
          </p:nvPicPr>
          <p:blipFill>
            <a:blip r:embed="rId16"/>
            <a:stretch>
              <a:fillRect/>
            </a:stretch>
          </p:blipFill>
          <p:spPr>
            <a:xfrm>
              <a:off x="4919975" y="6137412"/>
              <a:ext cx="814807" cy="440183"/>
            </a:xfrm>
            <a:prstGeom prst="rect">
              <a:avLst/>
            </a:prstGeom>
          </p:spPr>
        </p:pic>
        <p:pic>
          <p:nvPicPr>
            <p:cNvPr id="36" name="Picture 35"/>
            <p:cNvPicPr>
              <a:picLocks noChangeAspect="1"/>
            </p:cNvPicPr>
            <p:nvPr/>
          </p:nvPicPr>
          <p:blipFill>
            <a:blip r:embed="rId17"/>
            <a:stretch>
              <a:fillRect/>
            </a:stretch>
          </p:blipFill>
          <p:spPr>
            <a:xfrm>
              <a:off x="7104493" y="6182005"/>
              <a:ext cx="823161" cy="443548"/>
            </a:xfrm>
            <a:prstGeom prst="rect">
              <a:avLst/>
            </a:prstGeom>
          </p:spPr>
        </p:pic>
        <p:pic>
          <p:nvPicPr>
            <p:cNvPr id="37" name="Picture 36"/>
            <p:cNvPicPr>
              <a:picLocks noChangeAspect="1"/>
            </p:cNvPicPr>
            <p:nvPr/>
          </p:nvPicPr>
          <p:blipFill>
            <a:blip r:embed="rId18"/>
            <a:stretch>
              <a:fillRect/>
            </a:stretch>
          </p:blipFill>
          <p:spPr>
            <a:xfrm>
              <a:off x="6612979" y="4971694"/>
              <a:ext cx="1190804" cy="391973"/>
            </a:xfrm>
            <a:prstGeom prst="rect">
              <a:avLst/>
            </a:prstGeom>
          </p:spPr>
        </p:pic>
        <p:pic>
          <p:nvPicPr>
            <p:cNvPr id="38" name="Picture 37"/>
            <p:cNvPicPr>
              <a:picLocks noChangeAspect="1"/>
            </p:cNvPicPr>
            <p:nvPr/>
          </p:nvPicPr>
          <p:blipFill>
            <a:blip r:embed="rId19"/>
            <a:stretch>
              <a:fillRect/>
            </a:stretch>
          </p:blipFill>
          <p:spPr>
            <a:xfrm>
              <a:off x="6343918" y="5472115"/>
              <a:ext cx="1519967" cy="297385"/>
            </a:xfrm>
            <a:prstGeom prst="rect">
              <a:avLst/>
            </a:prstGeom>
          </p:spPr>
        </p:pic>
      </p:grpSp>
      <p:sp>
        <p:nvSpPr>
          <p:cNvPr id="39" name="TextBox 38"/>
          <p:cNvSpPr txBox="1"/>
          <p:nvPr/>
        </p:nvSpPr>
        <p:spPr>
          <a:xfrm>
            <a:off x="167461" y="4489271"/>
            <a:ext cx="1516762" cy="923330"/>
          </a:xfrm>
          <a:prstGeom prst="rect">
            <a:avLst/>
          </a:prstGeom>
          <a:noFill/>
        </p:spPr>
        <p:txBody>
          <a:bodyPr wrap="none" rtlCol="0">
            <a:spAutoFit/>
          </a:bodyPr>
          <a:lstStyle/>
          <a:p>
            <a:r>
              <a:rPr lang="en-US" b="1" dirty="0" smtClean="0">
                <a:solidFill>
                  <a:prstClr val="black">
                    <a:lumMod val="65000"/>
                    <a:lumOff val="35000"/>
                  </a:prstClr>
                </a:solidFill>
                <a:latin typeface="Verdana" charset="0"/>
                <a:ea typeface="Verdana" charset="0"/>
                <a:cs typeface="Verdana" charset="0"/>
              </a:rPr>
              <a:t>Signed by</a:t>
            </a:r>
          </a:p>
          <a:p>
            <a:r>
              <a:rPr lang="en-US" b="1" dirty="0" smtClean="0">
                <a:solidFill>
                  <a:prstClr val="black">
                    <a:lumMod val="65000"/>
                    <a:lumOff val="35000"/>
                  </a:prstClr>
                </a:solidFill>
                <a:latin typeface="Verdana" charset="0"/>
                <a:ea typeface="Verdana" charset="0"/>
                <a:cs typeface="Verdana" charset="0"/>
              </a:rPr>
              <a:t>37 orgs,</a:t>
            </a:r>
          </a:p>
          <a:p>
            <a:r>
              <a:rPr lang="en-US" b="1" dirty="0" smtClean="0">
                <a:solidFill>
                  <a:prstClr val="black">
                    <a:lumMod val="65000"/>
                    <a:lumOff val="35000"/>
                  </a:prstClr>
                </a:solidFill>
                <a:latin typeface="Verdana" charset="0"/>
                <a:ea typeface="Verdana" charset="0"/>
                <a:cs typeface="Verdana" charset="0"/>
              </a:rPr>
              <a:t>Including:</a:t>
            </a:r>
            <a:endParaRPr lang="en-US" b="1" dirty="0">
              <a:solidFill>
                <a:prstClr val="black">
                  <a:lumMod val="65000"/>
                  <a:lumOff val="35000"/>
                </a:prstClr>
              </a:solidFill>
              <a:latin typeface="Verdana" charset="0"/>
              <a:ea typeface="Verdana" charset="0"/>
              <a:cs typeface="Verdana" charset="0"/>
            </a:endParaRPr>
          </a:p>
        </p:txBody>
      </p:sp>
      <p:sp>
        <p:nvSpPr>
          <p:cNvPr id="40" name="Left Brace 39"/>
          <p:cNvSpPr/>
          <p:nvPr/>
        </p:nvSpPr>
        <p:spPr>
          <a:xfrm>
            <a:off x="1445736" y="4248946"/>
            <a:ext cx="476973" cy="1245788"/>
          </a:xfrm>
          <a:prstGeom prst="leftBrace">
            <a:avLst>
              <a:gd name="adj1" fmla="val 29716"/>
              <a:gd name="adj2" fmla="val 50000"/>
            </a:avLst>
          </a:prstGeom>
          <a:ln w="38100">
            <a:solidFill>
              <a:srgbClr val="F3901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395932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idx="4294967295"/>
          </p:nvPr>
        </p:nvSpPr>
        <p:spPr>
          <a:xfrm>
            <a:off x="457200" y="1143000"/>
            <a:ext cx="8229600" cy="990600"/>
          </a:xfrm>
          <a:prstGeom prst="rect">
            <a:avLst/>
          </a:prstGeom>
        </p:spPr>
        <p:txBody>
          <a:bodyPr>
            <a:normAutofit/>
          </a:bodyPr>
          <a:lstStyle/>
          <a:p>
            <a:r>
              <a:rPr lang="en-US" dirty="0" smtClean="0">
                <a:solidFill>
                  <a:srgbClr val="828282"/>
                </a:solidFill>
              </a:rPr>
              <a:t>Opportunity Fund Loans</a:t>
            </a:r>
            <a:endParaRPr lang="en-US" dirty="0">
              <a:solidFill>
                <a:srgbClr val="828282"/>
              </a:solidFill>
            </a:endParaRPr>
          </a:p>
        </p:txBody>
      </p:sp>
      <p:pic>
        <p:nvPicPr>
          <p:cNvPr id="2" name="Picture 1"/>
          <p:cNvPicPr>
            <a:picLocks noChangeAspect="1"/>
          </p:cNvPicPr>
          <p:nvPr/>
        </p:nvPicPr>
        <p:blipFill>
          <a:blip r:embed="rId3" cstate="print"/>
          <a:stretch>
            <a:fillRect/>
          </a:stretch>
        </p:blipFill>
        <p:spPr>
          <a:xfrm>
            <a:off x="1479111" y="2514600"/>
            <a:ext cx="699379" cy="685390"/>
          </a:xfrm>
          <a:prstGeom prst="rect">
            <a:avLst/>
          </a:prstGeom>
        </p:spPr>
      </p:pic>
      <p:sp>
        <p:nvSpPr>
          <p:cNvPr id="9" name="Text Placeholder 1"/>
          <p:cNvSpPr>
            <a:spLocks noGrp="1"/>
          </p:cNvSpPr>
          <p:nvPr>
            <p:ph type="body" idx="4294967295"/>
          </p:nvPr>
        </p:nvSpPr>
        <p:spPr>
          <a:xfrm>
            <a:off x="457200" y="3352801"/>
            <a:ext cx="2743200" cy="1143000"/>
          </a:xfrm>
          <a:prstGeom prst="rect">
            <a:avLst/>
          </a:prstGeom>
        </p:spPr>
        <p:txBody>
          <a:bodyPr>
            <a:normAutofit/>
          </a:bodyPr>
          <a:lstStyle/>
          <a:p>
            <a:pPr marL="0" indent="0" algn="ctr">
              <a:spcBef>
                <a:spcPts val="0"/>
              </a:spcBef>
              <a:spcAft>
                <a:spcPts val="600"/>
              </a:spcAft>
              <a:buNone/>
            </a:pPr>
            <a:r>
              <a:rPr lang="en-US" sz="2400" b="1" dirty="0" smtClean="0">
                <a:solidFill>
                  <a:schemeClr val="accent4"/>
                </a:solidFill>
                <a:latin typeface="+mn-lt"/>
                <a:cs typeface="Calibri"/>
              </a:rPr>
              <a:t>Easy to get</a:t>
            </a:r>
            <a:endParaRPr lang="en-US" sz="2400" b="1" dirty="0">
              <a:solidFill>
                <a:schemeClr val="accent4"/>
              </a:solidFill>
              <a:latin typeface="+mn-lt"/>
              <a:cs typeface="Calibri"/>
            </a:endParaRPr>
          </a:p>
          <a:p>
            <a:pPr marL="228600" indent="-228600" algn="ctr">
              <a:spcBef>
                <a:spcPts val="0"/>
              </a:spcBef>
              <a:buClr>
                <a:schemeClr val="accent4"/>
              </a:buClr>
              <a:buFont typeface="Wingdings" pitchFamily="2" charset="2"/>
              <a:buChar char="ü"/>
            </a:pPr>
            <a:r>
              <a:rPr lang="en-US" sz="1400" dirty="0" smtClean="0">
                <a:solidFill>
                  <a:srgbClr val="828282"/>
                </a:solidFill>
                <a:latin typeface="+mn-lt"/>
                <a:cs typeface="Calibri"/>
              </a:rPr>
              <a:t> Minimum documentation</a:t>
            </a:r>
          </a:p>
          <a:p>
            <a:pPr marL="228600" indent="-228600" algn="ctr">
              <a:spcBef>
                <a:spcPts val="0"/>
              </a:spcBef>
              <a:buClr>
                <a:schemeClr val="accent4"/>
              </a:buClr>
              <a:buFont typeface="Wingdings" pitchFamily="2" charset="2"/>
              <a:buChar char="ü"/>
            </a:pPr>
            <a:r>
              <a:rPr lang="en-US" sz="1400" dirty="0" smtClean="0">
                <a:solidFill>
                  <a:srgbClr val="828282"/>
                </a:solidFill>
                <a:latin typeface="+mn-lt"/>
                <a:cs typeface="Calibri"/>
              </a:rPr>
              <a:t> No credit OK</a:t>
            </a:r>
          </a:p>
        </p:txBody>
      </p:sp>
      <p:sp>
        <p:nvSpPr>
          <p:cNvPr id="10" name="Text Placeholder 1"/>
          <p:cNvSpPr>
            <a:spLocks noGrp="1"/>
          </p:cNvSpPr>
          <p:nvPr>
            <p:ph type="body" idx="4294967295"/>
          </p:nvPr>
        </p:nvSpPr>
        <p:spPr>
          <a:xfrm>
            <a:off x="3200400" y="3352800"/>
            <a:ext cx="2743200" cy="1142999"/>
          </a:xfrm>
          <a:prstGeom prst="rect">
            <a:avLst/>
          </a:prstGeom>
        </p:spPr>
        <p:txBody>
          <a:bodyPr>
            <a:normAutofit/>
          </a:bodyPr>
          <a:lstStyle/>
          <a:p>
            <a:pPr marL="0" indent="0" algn="ctr">
              <a:spcBef>
                <a:spcPts val="0"/>
              </a:spcBef>
              <a:spcAft>
                <a:spcPts val="600"/>
              </a:spcAft>
              <a:buNone/>
            </a:pPr>
            <a:r>
              <a:rPr lang="en-US" sz="2400" b="1" dirty="0" smtClean="0">
                <a:solidFill>
                  <a:schemeClr val="accent3"/>
                </a:solidFill>
                <a:latin typeface="+mn-lt"/>
                <a:cs typeface="Calibri"/>
              </a:rPr>
              <a:t>Fast</a:t>
            </a:r>
            <a:endParaRPr lang="en-US" sz="2400" b="1" dirty="0">
              <a:solidFill>
                <a:schemeClr val="accent3"/>
              </a:solidFill>
              <a:latin typeface="+mn-lt"/>
              <a:cs typeface="Calibri"/>
            </a:endParaRPr>
          </a:p>
          <a:p>
            <a:pPr marL="228600" indent="-228600" algn="ctr">
              <a:spcBef>
                <a:spcPts val="0"/>
              </a:spcBef>
              <a:spcAft>
                <a:spcPts val="1200"/>
              </a:spcAft>
              <a:buClr>
                <a:schemeClr val="accent3"/>
              </a:buClr>
              <a:buFont typeface="Wingdings" pitchFamily="2" charset="2"/>
              <a:buChar char="ü"/>
            </a:pPr>
            <a:r>
              <a:rPr lang="en-US" sz="1400" dirty="0" smtClean="0">
                <a:solidFill>
                  <a:srgbClr val="828282"/>
                </a:solidFill>
                <a:latin typeface="+mn-lt"/>
                <a:cs typeface="Calibri"/>
              </a:rPr>
              <a:t> Get cash in as few as</a:t>
            </a:r>
            <a:br>
              <a:rPr lang="en-US" sz="1400" dirty="0" smtClean="0">
                <a:solidFill>
                  <a:srgbClr val="828282"/>
                </a:solidFill>
                <a:latin typeface="+mn-lt"/>
                <a:cs typeface="Calibri"/>
              </a:rPr>
            </a:br>
            <a:r>
              <a:rPr lang="en-US" sz="1400" dirty="0" smtClean="0">
                <a:solidFill>
                  <a:srgbClr val="828282"/>
                </a:solidFill>
                <a:latin typeface="+mn-lt"/>
                <a:cs typeface="Calibri"/>
              </a:rPr>
              <a:t>2 to 5 days</a:t>
            </a:r>
            <a:endParaRPr lang="en-US" sz="1400" dirty="0">
              <a:solidFill>
                <a:srgbClr val="828282"/>
              </a:solidFill>
              <a:latin typeface="+mn-lt"/>
              <a:cs typeface="Calibri"/>
            </a:endParaRPr>
          </a:p>
        </p:txBody>
      </p:sp>
      <p:sp>
        <p:nvSpPr>
          <p:cNvPr id="11" name="Text Placeholder 1"/>
          <p:cNvSpPr>
            <a:spLocks noGrp="1"/>
          </p:cNvSpPr>
          <p:nvPr>
            <p:ph type="body" idx="4294967295"/>
          </p:nvPr>
        </p:nvSpPr>
        <p:spPr>
          <a:xfrm>
            <a:off x="5943600" y="3352801"/>
            <a:ext cx="2743200" cy="1371600"/>
          </a:xfrm>
          <a:prstGeom prst="rect">
            <a:avLst/>
          </a:prstGeom>
        </p:spPr>
        <p:txBody>
          <a:bodyPr>
            <a:normAutofit/>
          </a:bodyPr>
          <a:lstStyle/>
          <a:p>
            <a:pPr marL="0" indent="0" algn="ctr">
              <a:spcBef>
                <a:spcPts val="0"/>
              </a:spcBef>
              <a:spcAft>
                <a:spcPts val="600"/>
              </a:spcAft>
              <a:buNone/>
            </a:pPr>
            <a:r>
              <a:rPr lang="en-US" sz="2400" b="1" dirty="0" smtClean="0">
                <a:solidFill>
                  <a:schemeClr val="accent1"/>
                </a:solidFill>
                <a:latin typeface="+mn-lt"/>
                <a:cs typeface="Calibri"/>
              </a:rPr>
              <a:t>Affordable</a:t>
            </a:r>
          </a:p>
          <a:p>
            <a:pPr marL="228600" indent="-228600" algn="ctr">
              <a:spcBef>
                <a:spcPts val="0"/>
              </a:spcBef>
              <a:buClr>
                <a:schemeClr val="accent1"/>
              </a:buClr>
              <a:buFont typeface="Wingdings" pitchFamily="2" charset="2"/>
              <a:buChar char="ü"/>
            </a:pPr>
            <a:r>
              <a:rPr lang="en-US" sz="1400" dirty="0" smtClean="0">
                <a:solidFill>
                  <a:srgbClr val="828282"/>
                </a:solidFill>
                <a:latin typeface="+mn-lt"/>
                <a:cs typeface="Calibri"/>
              </a:rPr>
              <a:t> No hidden fees</a:t>
            </a:r>
          </a:p>
          <a:p>
            <a:pPr marL="228600" indent="-228600" algn="ctr">
              <a:spcBef>
                <a:spcPts val="0"/>
              </a:spcBef>
              <a:buClr>
                <a:schemeClr val="accent1"/>
              </a:buClr>
              <a:buFont typeface="Wingdings" pitchFamily="2" charset="2"/>
              <a:buChar char="ü"/>
            </a:pPr>
            <a:r>
              <a:rPr lang="en-US" sz="1400" dirty="0" smtClean="0">
                <a:solidFill>
                  <a:srgbClr val="828282"/>
                </a:solidFill>
                <a:latin typeface="+mn-lt"/>
                <a:cs typeface="Calibri"/>
              </a:rPr>
              <a:t> No prepayment penalties</a:t>
            </a:r>
          </a:p>
          <a:p>
            <a:pPr marL="228600" indent="-228600" algn="ctr">
              <a:spcBef>
                <a:spcPts val="0"/>
              </a:spcBef>
              <a:buClr>
                <a:schemeClr val="accent1"/>
              </a:buClr>
              <a:buFont typeface="Wingdings" pitchFamily="2" charset="2"/>
              <a:buChar char="ü"/>
            </a:pPr>
            <a:r>
              <a:rPr lang="en-US" sz="1400" dirty="0" smtClean="0">
                <a:solidFill>
                  <a:srgbClr val="828282"/>
                </a:solidFill>
                <a:latin typeface="+mn-lt"/>
                <a:cs typeface="Calibri"/>
              </a:rPr>
              <a:t> Rates starting at 8.5%</a:t>
            </a:r>
            <a:endParaRPr lang="en-US" sz="1400" dirty="0">
              <a:solidFill>
                <a:srgbClr val="828282"/>
              </a:solidFill>
              <a:latin typeface="+mn-lt"/>
              <a:cs typeface="Calibri"/>
            </a:endParaRPr>
          </a:p>
        </p:txBody>
      </p:sp>
      <p:pic>
        <p:nvPicPr>
          <p:cNvPr id="7" name="Picture 6"/>
          <p:cNvPicPr>
            <a:picLocks noChangeAspect="1"/>
          </p:cNvPicPr>
          <p:nvPr/>
        </p:nvPicPr>
        <p:blipFill>
          <a:blip r:embed="rId4"/>
          <a:stretch>
            <a:fillRect/>
          </a:stretch>
        </p:blipFill>
        <p:spPr>
          <a:xfrm>
            <a:off x="6972300" y="2501490"/>
            <a:ext cx="685800" cy="698500"/>
          </a:xfrm>
          <a:prstGeom prst="rect">
            <a:avLst/>
          </a:prstGeom>
        </p:spPr>
      </p:pic>
      <p:pic>
        <p:nvPicPr>
          <p:cNvPr id="12" name="Picture 11"/>
          <p:cNvPicPr>
            <a:picLocks noChangeAspect="1"/>
          </p:cNvPicPr>
          <p:nvPr/>
        </p:nvPicPr>
        <p:blipFill>
          <a:blip r:embed="rId5"/>
          <a:stretch>
            <a:fillRect/>
          </a:stretch>
        </p:blipFill>
        <p:spPr>
          <a:xfrm>
            <a:off x="4229100" y="2501490"/>
            <a:ext cx="685800" cy="698500"/>
          </a:xfrm>
          <a:prstGeom prst="rect">
            <a:avLst/>
          </a:prstGeom>
        </p:spPr>
      </p:pic>
    </p:spTree>
    <p:extLst>
      <p:ext uri="{BB962C8B-B14F-4D97-AF65-F5344CB8AC3E}">
        <p14:creationId xmlns:p14="http://schemas.microsoft.com/office/powerpoint/2010/main" val="2454865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6827520" y="4203900"/>
            <a:ext cx="548640" cy="620531"/>
          </a:xfrm>
          <a:prstGeom prst="rect">
            <a:avLst/>
          </a:prstGeom>
        </p:spPr>
      </p:pic>
      <p:pic>
        <p:nvPicPr>
          <p:cNvPr id="2" name="Picture 1"/>
          <p:cNvPicPr>
            <a:picLocks noChangeAspect="1"/>
          </p:cNvPicPr>
          <p:nvPr/>
        </p:nvPicPr>
        <p:blipFill>
          <a:blip r:embed="rId4" cstate="print"/>
          <a:stretch>
            <a:fillRect/>
          </a:stretch>
        </p:blipFill>
        <p:spPr>
          <a:xfrm>
            <a:off x="1851965" y="2639645"/>
            <a:ext cx="548640" cy="548640"/>
          </a:xfrm>
          <a:prstGeom prst="rect">
            <a:avLst/>
          </a:prstGeom>
        </p:spPr>
      </p:pic>
      <p:sp>
        <p:nvSpPr>
          <p:cNvPr id="15" name="Title 1"/>
          <p:cNvSpPr>
            <a:spLocks noGrp="1"/>
          </p:cNvSpPr>
          <p:nvPr>
            <p:ph type="title"/>
          </p:nvPr>
        </p:nvSpPr>
        <p:spPr>
          <a:xfrm>
            <a:off x="381000" y="1143000"/>
            <a:ext cx="8229600" cy="990600"/>
          </a:xfrm>
        </p:spPr>
        <p:txBody>
          <a:bodyPr>
            <a:noAutofit/>
          </a:bodyPr>
          <a:lstStyle/>
          <a:p>
            <a:r>
              <a:rPr lang="en-US" sz="3600" dirty="0" smtClean="0">
                <a:latin typeface="Arial"/>
                <a:cs typeface="Arial"/>
              </a:rPr>
              <a:t>Opportunity Fund</a:t>
            </a:r>
            <a:br>
              <a:rPr lang="en-US" sz="3600" dirty="0" smtClean="0">
                <a:latin typeface="Arial"/>
                <a:cs typeface="Arial"/>
              </a:rPr>
            </a:br>
            <a:r>
              <a:rPr lang="en-US" sz="3600" dirty="0" smtClean="0">
                <a:latin typeface="Arial"/>
                <a:cs typeface="Arial"/>
              </a:rPr>
              <a:t>Small Business Program</a:t>
            </a:r>
            <a:endParaRPr lang="en-US" sz="3600" dirty="0">
              <a:latin typeface="Arial"/>
              <a:cs typeface="Arial"/>
            </a:endParaRPr>
          </a:p>
        </p:txBody>
      </p:sp>
      <p:sp>
        <p:nvSpPr>
          <p:cNvPr id="2052" name="AutoShape 4" descr="Image result for loan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www.iconarchive.com/download/i76171/guillendesign/variations-3/Default-Icon.i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http://www.iconarchive.com/download/i76171/guillendesign/variations-3/Default-Icon.i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0" name="AutoShape 12" descr="http://www.iconarchive.com/download/i76171/guillendesign/variations-3/Default-Icon.i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 name="Rectangle 21"/>
          <p:cNvSpPr/>
          <p:nvPr/>
        </p:nvSpPr>
        <p:spPr>
          <a:xfrm>
            <a:off x="3832250" y="3276600"/>
            <a:ext cx="1459992" cy="523220"/>
          </a:xfrm>
          <a:prstGeom prst="rect">
            <a:avLst/>
          </a:prstGeom>
        </p:spPr>
        <p:txBody>
          <a:bodyPr wrap="square">
            <a:spAutoFit/>
          </a:bodyPr>
          <a:lstStyle/>
          <a:p>
            <a:pPr algn="ctr"/>
            <a:r>
              <a:rPr lang="en-US" sz="1400" dirty="0" smtClean="0">
                <a:solidFill>
                  <a:schemeClr val="tx1">
                    <a:lumMod val="65000"/>
                    <a:lumOff val="35000"/>
                  </a:schemeClr>
                </a:solidFill>
                <a:ea typeface="Verdana" charset="0"/>
                <a:cs typeface="Verdana" charset="0"/>
              </a:rPr>
              <a:t>Max loan</a:t>
            </a:r>
            <a:br>
              <a:rPr lang="en-US" sz="1400" dirty="0" smtClean="0">
                <a:solidFill>
                  <a:schemeClr val="tx1">
                    <a:lumMod val="65000"/>
                    <a:lumOff val="35000"/>
                  </a:schemeClr>
                </a:solidFill>
                <a:ea typeface="Verdana" charset="0"/>
                <a:cs typeface="Verdana" charset="0"/>
              </a:rPr>
            </a:br>
            <a:r>
              <a:rPr lang="en-US" sz="1400" dirty="0" smtClean="0">
                <a:solidFill>
                  <a:schemeClr val="tx1">
                    <a:lumMod val="65000"/>
                    <a:lumOff val="35000"/>
                  </a:schemeClr>
                </a:solidFill>
                <a:ea typeface="Verdana" charset="0"/>
                <a:cs typeface="Verdana" charset="0"/>
              </a:rPr>
              <a:t>size in CA</a:t>
            </a:r>
            <a:endParaRPr lang="en-US" sz="1400" dirty="0">
              <a:solidFill>
                <a:schemeClr val="tx1">
                  <a:lumMod val="65000"/>
                  <a:lumOff val="35000"/>
                </a:schemeClr>
              </a:solidFill>
              <a:ea typeface="Verdana" charset="0"/>
              <a:cs typeface="Verdana" charset="0"/>
            </a:endParaRPr>
          </a:p>
        </p:txBody>
      </p:sp>
      <p:sp>
        <p:nvSpPr>
          <p:cNvPr id="23" name="Rectangle 22"/>
          <p:cNvSpPr/>
          <p:nvPr/>
        </p:nvSpPr>
        <p:spPr>
          <a:xfrm>
            <a:off x="5692140" y="4886723"/>
            <a:ext cx="2819400" cy="307777"/>
          </a:xfrm>
          <a:prstGeom prst="rect">
            <a:avLst/>
          </a:prstGeom>
        </p:spPr>
        <p:txBody>
          <a:bodyPr wrap="square">
            <a:spAutoFit/>
          </a:bodyPr>
          <a:lstStyle/>
          <a:p>
            <a:pPr algn="ctr"/>
            <a:r>
              <a:rPr lang="en-US" sz="1400" dirty="0" smtClean="0">
                <a:solidFill>
                  <a:schemeClr val="tx1">
                    <a:lumMod val="65000"/>
                    <a:lumOff val="35000"/>
                  </a:schemeClr>
                </a:solidFill>
                <a:ea typeface="Verdana" charset="0"/>
                <a:cs typeface="Verdana" charset="0"/>
              </a:rPr>
              <a:t>Offices in SF, LA, San Jose</a:t>
            </a:r>
            <a:endParaRPr lang="en-US" sz="1400" dirty="0">
              <a:solidFill>
                <a:schemeClr val="tx1">
                  <a:lumMod val="65000"/>
                  <a:lumOff val="35000"/>
                </a:schemeClr>
              </a:solidFill>
              <a:ea typeface="Verdana" charset="0"/>
              <a:cs typeface="Verdana" charset="0"/>
            </a:endParaRPr>
          </a:p>
        </p:txBody>
      </p:sp>
      <p:sp>
        <p:nvSpPr>
          <p:cNvPr id="24" name="Rectangle 23"/>
          <p:cNvSpPr/>
          <p:nvPr/>
        </p:nvSpPr>
        <p:spPr>
          <a:xfrm>
            <a:off x="1097585" y="3276600"/>
            <a:ext cx="2057400" cy="523220"/>
          </a:xfrm>
          <a:prstGeom prst="rect">
            <a:avLst/>
          </a:prstGeom>
        </p:spPr>
        <p:txBody>
          <a:bodyPr wrap="square">
            <a:spAutoFit/>
          </a:bodyPr>
          <a:lstStyle/>
          <a:p>
            <a:pPr algn="ctr"/>
            <a:r>
              <a:rPr lang="en-US" sz="1400" dirty="0" smtClean="0">
                <a:solidFill>
                  <a:schemeClr val="tx1">
                    <a:lumMod val="65000"/>
                    <a:lumOff val="35000"/>
                  </a:schemeClr>
                </a:solidFill>
                <a:ea typeface="Verdana" charset="0"/>
                <a:cs typeface="Verdana" charset="0"/>
              </a:rPr>
              <a:t>Leading CA nonprofit CDFI micro-lender</a:t>
            </a:r>
            <a:endParaRPr lang="en-US" sz="1400" dirty="0">
              <a:solidFill>
                <a:schemeClr val="tx1">
                  <a:lumMod val="65000"/>
                  <a:lumOff val="35000"/>
                </a:schemeClr>
              </a:solidFill>
              <a:ea typeface="Verdana" charset="0"/>
              <a:cs typeface="Verdana" charset="0"/>
            </a:endParaRPr>
          </a:p>
        </p:txBody>
      </p:sp>
      <p:sp>
        <p:nvSpPr>
          <p:cNvPr id="26" name="Rectangle 25"/>
          <p:cNvSpPr/>
          <p:nvPr/>
        </p:nvSpPr>
        <p:spPr>
          <a:xfrm>
            <a:off x="6019800" y="3276600"/>
            <a:ext cx="2209800" cy="738664"/>
          </a:xfrm>
          <a:prstGeom prst="rect">
            <a:avLst/>
          </a:prstGeom>
        </p:spPr>
        <p:txBody>
          <a:bodyPr wrap="square">
            <a:spAutoFit/>
          </a:bodyPr>
          <a:lstStyle/>
          <a:p>
            <a:pPr algn="ctr"/>
            <a:r>
              <a:rPr lang="en-US" sz="1400" dirty="0" smtClean="0">
                <a:solidFill>
                  <a:srgbClr val="828282"/>
                </a:solidFill>
                <a:ea typeface="Verdana" charset="0"/>
                <a:cs typeface="Verdana" charset="0"/>
              </a:rPr>
              <a:t>In </a:t>
            </a:r>
            <a:r>
              <a:rPr lang="en-US" sz="1400" dirty="0">
                <a:solidFill>
                  <a:srgbClr val="828282"/>
                </a:solidFill>
                <a:ea typeface="Verdana" charset="0"/>
                <a:cs typeface="Verdana" charset="0"/>
              </a:rPr>
              <a:t>r</a:t>
            </a:r>
            <a:r>
              <a:rPr lang="en-US" sz="1400" dirty="0" smtClean="0">
                <a:solidFill>
                  <a:srgbClr val="828282"/>
                </a:solidFill>
                <a:ea typeface="Verdana" charset="0"/>
                <a:cs typeface="Verdana" charset="0"/>
              </a:rPr>
              <a:t>esponsible, alternative financing to underserved small businesses</a:t>
            </a:r>
            <a:endParaRPr lang="en-US" sz="1400" dirty="0">
              <a:solidFill>
                <a:srgbClr val="828282"/>
              </a:solidFill>
              <a:ea typeface="Verdana" charset="0"/>
              <a:cs typeface="Verdana" charset="0"/>
            </a:endParaRPr>
          </a:p>
        </p:txBody>
      </p:sp>
      <p:sp>
        <p:nvSpPr>
          <p:cNvPr id="30" name="Rectangle 29"/>
          <p:cNvSpPr/>
          <p:nvPr/>
        </p:nvSpPr>
        <p:spPr>
          <a:xfrm>
            <a:off x="1440180" y="4886723"/>
            <a:ext cx="1463040" cy="307777"/>
          </a:xfrm>
          <a:prstGeom prst="rect">
            <a:avLst/>
          </a:prstGeom>
        </p:spPr>
        <p:txBody>
          <a:bodyPr wrap="square">
            <a:spAutoFit/>
          </a:bodyPr>
          <a:lstStyle/>
          <a:p>
            <a:pPr algn="ctr"/>
            <a:r>
              <a:rPr lang="en-US" sz="1400" dirty="0" smtClean="0">
                <a:solidFill>
                  <a:schemeClr val="tx1">
                    <a:lumMod val="65000"/>
                    <a:lumOff val="35000"/>
                  </a:schemeClr>
                </a:solidFill>
                <a:ea typeface="Verdana" charset="0"/>
                <a:cs typeface="Verdana" charset="0"/>
              </a:rPr>
              <a:t>Run rate</a:t>
            </a:r>
            <a:endParaRPr lang="en-US" sz="1400" dirty="0">
              <a:solidFill>
                <a:schemeClr val="tx1">
                  <a:lumMod val="65000"/>
                  <a:lumOff val="35000"/>
                </a:schemeClr>
              </a:solidFill>
              <a:ea typeface="Verdana" charset="0"/>
              <a:cs typeface="Verdana" charset="0"/>
            </a:endParaRPr>
          </a:p>
        </p:txBody>
      </p:sp>
      <p:sp>
        <p:nvSpPr>
          <p:cNvPr id="50" name="Rectangle 49"/>
          <p:cNvSpPr/>
          <p:nvPr/>
        </p:nvSpPr>
        <p:spPr>
          <a:xfrm>
            <a:off x="5791200" y="2590800"/>
            <a:ext cx="2667000" cy="646331"/>
          </a:xfrm>
          <a:prstGeom prst="rect">
            <a:avLst/>
          </a:prstGeom>
        </p:spPr>
        <p:txBody>
          <a:bodyPr wrap="square" anchor="t" anchorCtr="0">
            <a:spAutoFit/>
          </a:bodyPr>
          <a:lstStyle/>
          <a:p>
            <a:pPr algn="ctr"/>
            <a:r>
              <a:rPr lang="ms-MY" sz="3600" b="1" dirty="0" smtClean="0">
                <a:solidFill>
                  <a:schemeClr val="accent1"/>
                </a:solidFill>
                <a:latin typeface="+mj-lt"/>
                <a:ea typeface="Verdana" charset="0"/>
                <a:cs typeface="Verdana" charset="0"/>
              </a:rPr>
              <a:t>$115M</a:t>
            </a:r>
            <a:endParaRPr lang="en-US" sz="3600" dirty="0">
              <a:solidFill>
                <a:schemeClr val="accent1"/>
              </a:solidFill>
              <a:latin typeface="+mj-lt"/>
              <a:ea typeface="Verdana" charset="0"/>
              <a:cs typeface="Verdana" charset="0"/>
            </a:endParaRPr>
          </a:p>
        </p:txBody>
      </p:sp>
      <p:sp>
        <p:nvSpPr>
          <p:cNvPr id="27" name="Rectangle 26"/>
          <p:cNvSpPr/>
          <p:nvPr/>
        </p:nvSpPr>
        <p:spPr>
          <a:xfrm>
            <a:off x="1143000" y="4191000"/>
            <a:ext cx="2057400" cy="646331"/>
          </a:xfrm>
          <a:prstGeom prst="rect">
            <a:avLst/>
          </a:prstGeom>
        </p:spPr>
        <p:txBody>
          <a:bodyPr wrap="square" anchor="t" anchorCtr="0">
            <a:spAutoFit/>
          </a:bodyPr>
          <a:lstStyle/>
          <a:p>
            <a:pPr algn="ctr"/>
            <a:r>
              <a:rPr lang="ms-MY" sz="3600" b="1" dirty="0" smtClean="0">
                <a:solidFill>
                  <a:srgbClr val="5A9A98"/>
                </a:solidFill>
                <a:latin typeface="+mj-lt"/>
                <a:ea typeface="Verdana" charset="0"/>
                <a:cs typeface="Verdana" charset="0"/>
              </a:rPr>
              <a:t>$50M/yr</a:t>
            </a:r>
            <a:endParaRPr lang="en-US" sz="3600" dirty="0">
              <a:solidFill>
                <a:srgbClr val="5A9A98"/>
              </a:solidFill>
              <a:latin typeface="+mj-lt"/>
              <a:ea typeface="Verdana" charset="0"/>
              <a:cs typeface="Verdana" charset="0"/>
            </a:endParaRPr>
          </a:p>
        </p:txBody>
      </p:sp>
      <p:sp>
        <p:nvSpPr>
          <p:cNvPr id="33" name="Rectangle 32"/>
          <p:cNvSpPr/>
          <p:nvPr/>
        </p:nvSpPr>
        <p:spPr>
          <a:xfrm>
            <a:off x="3824481" y="4191000"/>
            <a:ext cx="1456939" cy="646331"/>
          </a:xfrm>
          <a:prstGeom prst="rect">
            <a:avLst/>
          </a:prstGeom>
        </p:spPr>
        <p:txBody>
          <a:bodyPr wrap="square" anchor="t" anchorCtr="0">
            <a:spAutoFit/>
          </a:bodyPr>
          <a:lstStyle/>
          <a:p>
            <a:pPr algn="ctr"/>
            <a:r>
              <a:rPr lang="ms-MY" sz="3600" b="1" dirty="0" smtClean="0">
                <a:solidFill>
                  <a:schemeClr val="accent2"/>
                </a:solidFill>
                <a:latin typeface="+mj-lt"/>
                <a:ea typeface="Verdana" charset="0"/>
                <a:cs typeface="Verdana" charset="0"/>
              </a:rPr>
              <a:t>1%</a:t>
            </a:r>
            <a:endParaRPr lang="en-US" sz="3600" dirty="0">
              <a:solidFill>
                <a:schemeClr val="accent2"/>
              </a:solidFill>
              <a:latin typeface="+mj-lt"/>
              <a:ea typeface="Verdana" charset="0"/>
              <a:cs typeface="Verdana" charset="0"/>
            </a:endParaRPr>
          </a:p>
        </p:txBody>
      </p:sp>
      <p:sp>
        <p:nvSpPr>
          <p:cNvPr id="34" name="Rectangle 33"/>
          <p:cNvSpPr/>
          <p:nvPr/>
        </p:nvSpPr>
        <p:spPr>
          <a:xfrm>
            <a:off x="3821430" y="4886723"/>
            <a:ext cx="1463040" cy="307777"/>
          </a:xfrm>
          <a:prstGeom prst="rect">
            <a:avLst/>
          </a:prstGeom>
        </p:spPr>
        <p:txBody>
          <a:bodyPr wrap="square">
            <a:spAutoFit/>
          </a:bodyPr>
          <a:lstStyle/>
          <a:p>
            <a:pPr algn="ctr"/>
            <a:r>
              <a:rPr lang="en-US" sz="1400" dirty="0" smtClean="0">
                <a:solidFill>
                  <a:schemeClr val="tx1">
                    <a:lumMod val="65000"/>
                    <a:lumOff val="35000"/>
                  </a:schemeClr>
                </a:solidFill>
                <a:ea typeface="Verdana" charset="0"/>
                <a:cs typeface="Verdana" charset="0"/>
              </a:rPr>
              <a:t>Default rate</a:t>
            </a:r>
            <a:endParaRPr lang="en-US" sz="1400" dirty="0">
              <a:solidFill>
                <a:schemeClr val="tx1">
                  <a:lumMod val="65000"/>
                  <a:lumOff val="35000"/>
                </a:schemeClr>
              </a:solidFill>
              <a:ea typeface="Verdana" charset="0"/>
              <a:cs typeface="Verdana" charset="0"/>
            </a:endParaRPr>
          </a:p>
        </p:txBody>
      </p:sp>
      <p:sp>
        <p:nvSpPr>
          <p:cNvPr id="28" name="Rectangle 27"/>
          <p:cNvSpPr/>
          <p:nvPr/>
        </p:nvSpPr>
        <p:spPr>
          <a:xfrm>
            <a:off x="3838346" y="2590800"/>
            <a:ext cx="1447800" cy="646331"/>
          </a:xfrm>
          <a:prstGeom prst="rect">
            <a:avLst/>
          </a:prstGeom>
        </p:spPr>
        <p:txBody>
          <a:bodyPr wrap="square" anchor="t" anchorCtr="0">
            <a:spAutoFit/>
          </a:bodyPr>
          <a:lstStyle/>
          <a:p>
            <a:pPr algn="ctr"/>
            <a:r>
              <a:rPr lang="ms-MY" sz="3600" b="1" dirty="0" smtClean="0">
                <a:solidFill>
                  <a:schemeClr val="accent2"/>
                </a:solidFill>
                <a:latin typeface="+mj-lt"/>
                <a:ea typeface="Verdana" charset="0"/>
                <a:cs typeface="Verdana" charset="0"/>
              </a:rPr>
              <a:t>$250K</a:t>
            </a:r>
            <a:endParaRPr lang="en-US" sz="3600" dirty="0">
              <a:solidFill>
                <a:schemeClr val="accent2"/>
              </a:solidFill>
              <a:latin typeface="+mj-lt"/>
              <a:ea typeface="Verdana" charset="0"/>
              <a:cs typeface="Verdana" charset="0"/>
            </a:endParaRPr>
          </a:p>
        </p:txBody>
      </p:sp>
    </p:spTree>
    <p:extLst>
      <p:ext uri="{BB962C8B-B14F-4D97-AF65-F5344CB8AC3E}">
        <p14:creationId xmlns:p14="http://schemas.microsoft.com/office/powerpoint/2010/main" val="2533782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90600"/>
          </a:xfrm>
        </p:spPr>
        <p:txBody>
          <a:bodyPr anchor="t" anchorCtr="0">
            <a:noAutofit/>
          </a:bodyPr>
          <a:lstStyle/>
          <a:p>
            <a:r>
              <a:rPr lang="en-US" sz="3600" dirty="0" smtClean="0">
                <a:solidFill>
                  <a:schemeClr val="bg2">
                    <a:lumMod val="50000"/>
                  </a:schemeClr>
                </a:solidFill>
                <a:latin typeface="Arial"/>
                <a:cs typeface="Arial"/>
              </a:rPr>
              <a:t>How Microfinance Helps</a:t>
            </a:r>
            <a:endParaRPr lang="en-US" sz="3600" dirty="0">
              <a:solidFill>
                <a:schemeClr val="bg2">
                  <a:lumMod val="50000"/>
                </a:schemeClr>
              </a:solidFill>
              <a:latin typeface="Arial"/>
              <a:cs typeface="Arial"/>
            </a:endParaRPr>
          </a:p>
        </p:txBody>
      </p:sp>
      <p:sp>
        <p:nvSpPr>
          <p:cNvPr id="13" name="Rectangle 12"/>
          <p:cNvSpPr/>
          <p:nvPr/>
        </p:nvSpPr>
        <p:spPr>
          <a:xfrm>
            <a:off x="914400" y="4114800"/>
            <a:ext cx="1828800" cy="954107"/>
          </a:xfrm>
          <a:prstGeom prst="rect">
            <a:avLst/>
          </a:prstGeom>
        </p:spPr>
        <p:txBody>
          <a:bodyPr wrap="square">
            <a:spAutoFit/>
          </a:bodyPr>
          <a:lstStyle/>
          <a:p>
            <a:pPr algn="ctr"/>
            <a:r>
              <a:rPr lang="en-US" sz="1400" dirty="0">
                <a:solidFill>
                  <a:schemeClr val="tx1">
                    <a:lumMod val="65000"/>
                    <a:lumOff val="35000"/>
                  </a:schemeClr>
                </a:solidFill>
                <a:ea typeface="Verdana" charset="0"/>
                <a:cs typeface="Verdana" charset="0"/>
              </a:rPr>
              <a:t>Providing clients with </a:t>
            </a:r>
            <a:r>
              <a:rPr lang="en-US" sz="1400" dirty="0" smtClean="0">
                <a:solidFill>
                  <a:schemeClr val="tx1">
                    <a:lumMod val="65000"/>
                    <a:lumOff val="35000"/>
                  </a:schemeClr>
                </a:solidFill>
                <a:ea typeface="Verdana" charset="0"/>
                <a:cs typeface="Verdana" charset="0"/>
              </a:rPr>
              <a:t>small </a:t>
            </a:r>
            <a:r>
              <a:rPr lang="en-US" sz="1400" dirty="0">
                <a:solidFill>
                  <a:schemeClr val="tx1">
                    <a:lumMod val="65000"/>
                    <a:lumOff val="35000"/>
                  </a:schemeClr>
                </a:solidFill>
                <a:ea typeface="Verdana" charset="0"/>
                <a:cs typeface="Verdana" charset="0"/>
              </a:rPr>
              <a:t>but meaningful loans and financial advice</a:t>
            </a:r>
            <a:r>
              <a:rPr lang="en-US" sz="1400" dirty="0" smtClean="0">
                <a:solidFill>
                  <a:schemeClr val="tx1">
                    <a:lumMod val="65000"/>
                    <a:lumOff val="35000"/>
                  </a:schemeClr>
                </a:solidFill>
                <a:ea typeface="Verdana" charset="0"/>
                <a:cs typeface="Verdana" charset="0"/>
              </a:rPr>
              <a:t>.</a:t>
            </a:r>
            <a:endParaRPr lang="en-US" sz="1400" dirty="0">
              <a:solidFill>
                <a:schemeClr val="tx1">
                  <a:lumMod val="65000"/>
                  <a:lumOff val="35000"/>
                </a:schemeClr>
              </a:solidFill>
              <a:ea typeface="Verdana" charset="0"/>
              <a:cs typeface="Verdana" charset="0"/>
            </a:endParaRPr>
          </a:p>
        </p:txBody>
      </p:sp>
      <p:sp>
        <p:nvSpPr>
          <p:cNvPr id="14" name="Rectangle 13"/>
          <p:cNvSpPr/>
          <p:nvPr/>
        </p:nvSpPr>
        <p:spPr>
          <a:xfrm>
            <a:off x="3657600" y="4114800"/>
            <a:ext cx="1828800" cy="954107"/>
          </a:xfrm>
          <a:prstGeom prst="rect">
            <a:avLst/>
          </a:prstGeom>
        </p:spPr>
        <p:txBody>
          <a:bodyPr wrap="square">
            <a:spAutoFit/>
          </a:bodyPr>
          <a:lstStyle/>
          <a:p>
            <a:pPr algn="ctr"/>
            <a:r>
              <a:rPr lang="en-US" sz="1400" dirty="0">
                <a:solidFill>
                  <a:schemeClr val="tx1">
                    <a:lumMod val="65000"/>
                    <a:lumOff val="35000"/>
                  </a:schemeClr>
                </a:solidFill>
                <a:ea typeface="Verdana" charset="0"/>
                <a:cs typeface="Verdana" charset="0"/>
              </a:rPr>
              <a:t>Helping clients grow their small business, increase income, and create </a:t>
            </a:r>
            <a:r>
              <a:rPr lang="en-US" sz="1400" dirty="0" smtClean="0">
                <a:solidFill>
                  <a:schemeClr val="tx1">
                    <a:lumMod val="65000"/>
                    <a:lumOff val="35000"/>
                  </a:schemeClr>
                </a:solidFill>
                <a:ea typeface="Verdana" charset="0"/>
                <a:cs typeface="Verdana" charset="0"/>
              </a:rPr>
              <a:t>jobs.</a:t>
            </a:r>
            <a:endParaRPr lang="en-US" sz="1400" dirty="0">
              <a:solidFill>
                <a:schemeClr val="tx1">
                  <a:lumMod val="65000"/>
                  <a:lumOff val="35000"/>
                </a:schemeClr>
              </a:solidFill>
              <a:ea typeface="Verdana" charset="0"/>
              <a:cs typeface="Verdana" charset="0"/>
            </a:endParaRPr>
          </a:p>
        </p:txBody>
      </p:sp>
      <p:sp>
        <p:nvSpPr>
          <p:cNvPr id="15" name="Rectangle 14"/>
          <p:cNvSpPr/>
          <p:nvPr/>
        </p:nvSpPr>
        <p:spPr>
          <a:xfrm>
            <a:off x="6400800" y="4114800"/>
            <a:ext cx="1828800" cy="954107"/>
          </a:xfrm>
          <a:prstGeom prst="rect">
            <a:avLst/>
          </a:prstGeom>
        </p:spPr>
        <p:txBody>
          <a:bodyPr wrap="square">
            <a:spAutoFit/>
          </a:bodyPr>
          <a:lstStyle/>
          <a:p>
            <a:pPr algn="ctr"/>
            <a:r>
              <a:rPr lang="en-US" sz="1400" dirty="0" smtClean="0">
                <a:solidFill>
                  <a:schemeClr val="tx1">
                    <a:lumMod val="65000"/>
                    <a:lumOff val="35000"/>
                  </a:schemeClr>
                </a:solidFill>
                <a:ea typeface="Verdana" charset="0"/>
                <a:cs typeface="Verdana" charset="0"/>
              </a:rPr>
              <a:t>Building a foundation for economic mobility extending into the next generation. </a:t>
            </a:r>
            <a:endParaRPr lang="en-US" sz="1400" dirty="0">
              <a:solidFill>
                <a:schemeClr val="tx1">
                  <a:lumMod val="65000"/>
                  <a:lumOff val="35000"/>
                </a:schemeClr>
              </a:solidFill>
              <a:ea typeface="Verdana" charset="0"/>
              <a:cs typeface="Verdana" charset="0"/>
            </a:endParaRPr>
          </a:p>
        </p:txBody>
      </p:sp>
      <p:cxnSp>
        <p:nvCxnSpPr>
          <p:cNvPr id="16" name="Straight Arrow Connector 15"/>
          <p:cNvCxnSpPr/>
          <p:nvPr/>
        </p:nvCxnSpPr>
        <p:spPr>
          <a:xfrm>
            <a:off x="2743200" y="3411070"/>
            <a:ext cx="911350" cy="0"/>
          </a:xfrm>
          <a:prstGeom prst="straightConnector1">
            <a:avLst/>
          </a:prstGeom>
          <a:ln w="63500" cap="rnd">
            <a:solidFill>
              <a:schemeClr val="accent3"/>
            </a:solidFill>
            <a:prstDash val="sysDot"/>
            <a:roun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486400" y="3411070"/>
            <a:ext cx="911350" cy="0"/>
          </a:xfrm>
          <a:prstGeom prst="straightConnector1">
            <a:avLst/>
          </a:prstGeom>
          <a:ln w="63500" cap="rnd">
            <a:solidFill>
              <a:schemeClr val="accent3"/>
            </a:solidFill>
            <a:prstDash val="sysDot"/>
            <a:round/>
            <a:tailEnd type="triangle" w="med" len="sm"/>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457200" y="1828800"/>
            <a:ext cx="8227286" cy="738664"/>
          </a:xfrm>
          <a:prstGeom prst="rect">
            <a:avLst/>
          </a:prstGeom>
        </p:spPr>
        <p:txBody>
          <a:bodyPr wrap="square">
            <a:spAutoFit/>
          </a:bodyPr>
          <a:lstStyle/>
          <a:p>
            <a:pPr algn="ctr">
              <a:spcBef>
                <a:spcPts val="1200"/>
              </a:spcBef>
            </a:pPr>
            <a:r>
              <a:rPr lang="en-US" sz="2100" b="1" dirty="0" smtClean="0">
                <a:solidFill>
                  <a:schemeClr val="accent4"/>
                </a:solidFill>
                <a:latin typeface="Calibri"/>
                <a:cs typeface="Calibri"/>
              </a:rPr>
              <a:t>Mission:</a:t>
            </a:r>
            <a:r>
              <a:rPr lang="en-US" sz="2100" dirty="0" smtClean="0">
                <a:solidFill>
                  <a:schemeClr val="accent4"/>
                </a:solidFill>
                <a:latin typeface="Calibri"/>
                <a:cs typeface="Calibri"/>
              </a:rPr>
              <a:t> To </a:t>
            </a:r>
            <a:r>
              <a:rPr lang="en-US" sz="2100" dirty="0">
                <a:solidFill>
                  <a:schemeClr val="accent4"/>
                </a:solidFill>
                <a:latin typeface="Calibri"/>
                <a:cs typeface="Calibri"/>
              </a:rPr>
              <a:t>advance the economic well-being of </a:t>
            </a:r>
            <a:r>
              <a:rPr lang="en-US" sz="2100" dirty="0" smtClean="0">
                <a:solidFill>
                  <a:schemeClr val="accent4"/>
                </a:solidFill>
                <a:latin typeface="Calibri"/>
                <a:cs typeface="Calibri"/>
              </a:rPr>
              <a:t>working</a:t>
            </a:r>
            <a:br>
              <a:rPr lang="en-US" sz="2100" dirty="0" smtClean="0">
                <a:solidFill>
                  <a:schemeClr val="accent4"/>
                </a:solidFill>
                <a:latin typeface="Calibri"/>
                <a:cs typeface="Calibri"/>
              </a:rPr>
            </a:br>
            <a:r>
              <a:rPr lang="en-US" sz="2100" dirty="0" smtClean="0">
                <a:solidFill>
                  <a:schemeClr val="accent4"/>
                </a:solidFill>
                <a:latin typeface="Calibri"/>
                <a:cs typeface="Calibri"/>
              </a:rPr>
              <a:t>people</a:t>
            </a:r>
            <a:r>
              <a:rPr lang="en-US" sz="2100" dirty="0">
                <a:solidFill>
                  <a:schemeClr val="accent4"/>
                </a:solidFill>
                <a:latin typeface="Calibri"/>
                <a:cs typeface="Calibri"/>
              </a:rPr>
              <a:t> </a:t>
            </a:r>
            <a:r>
              <a:rPr lang="en-US" sz="2100" dirty="0" smtClean="0">
                <a:solidFill>
                  <a:schemeClr val="accent4"/>
                </a:solidFill>
                <a:latin typeface="Calibri"/>
                <a:cs typeface="Calibri"/>
              </a:rPr>
              <a:t>by </a:t>
            </a:r>
            <a:r>
              <a:rPr lang="en-US" sz="2100" dirty="0">
                <a:solidFill>
                  <a:schemeClr val="accent4"/>
                </a:solidFill>
                <a:latin typeface="Calibri"/>
                <a:cs typeface="Calibri"/>
              </a:rPr>
              <a:t>helping them earn, </a:t>
            </a:r>
            <a:r>
              <a:rPr lang="en-US" sz="2100" dirty="0" smtClean="0">
                <a:solidFill>
                  <a:schemeClr val="accent4"/>
                </a:solidFill>
                <a:latin typeface="Calibri"/>
                <a:cs typeface="Calibri"/>
              </a:rPr>
              <a:t>save, </a:t>
            </a:r>
            <a:r>
              <a:rPr lang="en-US" sz="2100" dirty="0">
                <a:solidFill>
                  <a:schemeClr val="accent4"/>
                </a:solidFill>
                <a:latin typeface="Calibri"/>
                <a:cs typeface="Calibri"/>
              </a:rPr>
              <a:t>and invest in their </a:t>
            </a:r>
            <a:r>
              <a:rPr lang="en-US" sz="2100" dirty="0" smtClean="0">
                <a:solidFill>
                  <a:schemeClr val="accent4"/>
                </a:solidFill>
                <a:latin typeface="Calibri"/>
                <a:cs typeface="Calibri"/>
              </a:rPr>
              <a:t>future.</a:t>
            </a:r>
            <a:endParaRPr lang="en-US" sz="2100" dirty="0">
              <a:solidFill>
                <a:schemeClr val="accent4"/>
              </a:solidFill>
              <a:latin typeface="Calibri"/>
              <a:cs typeface="Calibri"/>
            </a:endParaRPr>
          </a:p>
        </p:txBody>
      </p:sp>
      <p:pic>
        <p:nvPicPr>
          <p:cNvPr id="3" name="Picture 2"/>
          <p:cNvPicPr>
            <a:picLocks noChangeAspect="1"/>
          </p:cNvPicPr>
          <p:nvPr/>
        </p:nvPicPr>
        <p:blipFill>
          <a:blip r:embed="rId3"/>
          <a:stretch>
            <a:fillRect/>
          </a:stretch>
        </p:blipFill>
        <p:spPr>
          <a:xfrm>
            <a:off x="6718300" y="2923241"/>
            <a:ext cx="1193800" cy="927100"/>
          </a:xfrm>
          <a:prstGeom prst="rect">
            <a:avLst/>
          </a:prstGeom>
        </p:spPr>
      </p:pic>
      <p:pic>
        <p:nvPicPr>
          <p:cNvPr id="4" name="Picture 3"/>
          <p:cNvPicPr>
            <a:picLocks noChangeAspect="1"/>
          </p:cNvPicPr>
          <p:nvPr/>
        </p:nvPicPr>
        <p:blipFill>
          <a:blip r:embed="rId4"/>
          <a:stretch>
            <a:fillRect/>
          </a:stretch>
        </p:blipFill>
        <p:spPr>
          <a:xfrm>
            <a:off x="1371600" y="2961341"/>
            <a:ext cx="927100" cy="889000"/>
          </a:xfrm>
          <a:prstGeom prst="rect">
            <a:avLst/>
          </a:prstGeom>
        </p:spPr>
      </p:pic>
      <p:pic>
        <p:nvPicPr>
          <p:cNvPr id="5" name="Picture 4"/>
          <p:cNvPicPr>
            <a:picLocks noChangeAspect="1"/>
          </p:cNvPicPr>
          <p:nvPr/>
        </p:nvPicPr>
        <p:blipFill>
          <a:blip r:embed="rId5"/>
          <a:stretch>
            <a:fillRect/>
          </a:stretch>
        </p:blipFill>
        <p:spPr>
          <a:xfrm>
            <a:off x="4108450" y="2834341"/>
            <a:ext cx="927100" cy="1016000"/>
          </a:xfrm>
          <a:prstGeom prst="rect">
            <a:avLst/>
          </a:prstGeom>
        </p:spPr>
      </p:pic>
    </p:spTree>
    <p:extLst>
      <p:ext uri="{BB962C8B-B14F-4D97-AF65-F5344CB8AC3E}">
        <p14:creationId xmlns:p14="http://schemas.microsoft.com/office/powerpoint/2010/main" val="3322552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sg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2057400"/>
            <a:ext cx="1828800" cy="1828800"/>
          </a:xfrm>
          <a:prstGeom prst="rect">
            <a:avLst/>
          </a:prstGeom>
        </p:spPr>
      </p:pic>
      <p:pic>
        <p:nvPicPr>
          <p:cNvPr id="28" name="Picture 27" descr="31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2057400"/>
            <a:ext cx="1828800" cy="1828800"/>
          </a:xfrm>
          <a:prstGeom prst="rect">
            <a:avLst/>
          </a:prstGeom>
        </p:spPr>
      </p:pic>
      <p:pic>
        <p:nvPicPr>
          <p:cNvPr id="27" name="Picture 26" descr="35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0800" y="2057400"/>
            <a:ext cx="1828800" cy="1828800"/>
          </a:xfrm>
          <a:prstGeom prst="rect">
            <a:avLst/>
          </a:prstGeom>
        </p:spPr>
      </p:pic>
      <p:sp>
        <p:nvSpPr>
          <p:cNvPr id="13" name="object 13"/>
          <p:cNvSpPr txBox="1"/>
          <p:nvPr/>
        </p:nvSpPr>
        <p:spPr>
          <a:xfrm>
            <a:off x="457200" y="4114800"/>
            <a:ext cx="1828800" cy="985890"/>
          </a:xfrm>
          <a:prstGeom prst="rect">
            <a:avLst/>
          </a:prstGeom>
        </p:spPr>
        <p:txBody>
          <a:bodyPr vert="horz" wrap="square" lIns="0" tIns="0" rIns="0" bIns="0" rtlCol="0" anchor="t" anchorCtr="0">
            <a:spAutoFit/>
          </a:bodyPr>
          <a:lstStyle/>
          <a:p>
            <a:pPr algn="ctr">
              <a:lnSpc>
                <a:spcPts val="5008"/>
              </a:lnSpc>
            </a:pPr>
            <a:r>
              <a:rPr sz="3600" b="1" dirty="0">
                <a:solidFill>
                  <a:srgbClr val="5A9A98"/>
                </a:solidFill>
                <a:latin typeface="Calibri"/>
                <a:cs typeface="Calibri"/>
              </a:rPr>
              <a:t>90%</a:t>
            </a:r>
          </a:p>
          <a:p>
            <a:pPr algn="ctr">
              <a:lnSpc>
                <a:spcPts val="1309"/>
              </a:lnSpc>
            </a:pPr>
            <a:r>
              <a:rPr sz="1400" dirty="0" smtClean="0">
                <a:solidFill>
                  <a:srgbClr val="828282"/>
                </a:solidFill>
                <a:latin typeface="Calibri"/>
                <a:cs typeface="Calibri"/>
              </a:rPr>
              <a:t>B</a:t>
            </a:r>
            <a:r>
              <a:rPr lang="en-US" sz="1400" dirty="0" smtClean="0">
                <a:solidFill>
                  <a:srgbClr val="828282"/>
                </a:solidFill>
                <a:latin typeface="Calibri"/>
                <a:cs typeface="Calibri"/>
              </a:rPr>
              <a:t>usiness</a:t>
            </a:r>
            <a:br>
              <a:rPr lang="en-US" sz="1400" dirty="0" smtClean="0">
                <a:solidFill>
                  <a:srgbClr val="828282"/>
                </a:solidFill>
                <a:latin typeface="Calibri"/>
                <a:cs typeface="Calibri"/>
              </a:rPr>
            </a:br>
            <a:r>
              <a:rPr lang="en-US" sz="1400" dirty="0" smtClean="0">
                <a:solidFill>
                  <a:srgbClr val="828282"/>
                </a:solidFill>
                <a:latin typeface="Calibri"/>
                <a:cs typeface="Calibri"/>
              </a:rPr>
              <a:t>survival rate</a:t>
            </a:r>
            <a:endParaRPr sz="1400" dirty="0">
              <a:solidFill>
                <a:srgbClr val="828282"/>
              </a:solidFill>
              <a:latin typeface="Calibri"/>
              <a:cs typeface="Calibri"/>
            </a:endParaRPr>
          </a:p>
        </p:txBody>
      </p:sp>
      <p:sp>
        <p:nvSpPr>
          <p:cNvPr id="14" name="object 14"/>
          <p:cNvSpPr txBox="1"/>
          <p:nvPr/>
        </p:nvSpPr>
        <p:spPr>
          <a:xfrm>
            <a:off x="2590800" y="4114800"/>
            <a:ext cx="1828799" cy="975609"/>
          </a:xfrm>
          <a:prstGeom prst="rect">
            <a:avLst/>
          </a:prstGeom>
        </p:spPr>
        <p:txBody>
          <a:bodyPr vert="horz" wrap="square" lIns="0" tIns="0" rIns="0" bIns="0" rtlCol="0" anchor="t" anchorCtr="0">
            <a:spAutoFit/>
          </a:bodyPr>
          <a:lstStyle/>
          <a:p>
            <a:pPr algn="ctr">
              <a:lnSpc>
                <a:spcPts val="4935"/>
              </a:lnSpc>
            </a:pPr>
            <a:r>
              <a:rPr sz="3600" b="1" dirty="0">
                <a:solidFill>
                  <a:srgbClr val="5A9A98"/>
                </a:solidFill>
                <a:latin typeface="Calibri"/>
                <a:cs typeface="Calibri"/>
              </a:rPr>
              <a:t>20%</a:t>
            </a:r>
          </a:p>
          <a:p>
            <a:pPr algn="ctr">
              <a:lnSpc>
                <a:spcPts val="1316"/>
              </a:lnSpc>
            </a:pPr>
            <a:r>
              <a:rPr sz="1400" spc="13" dirty="0" smtClean="0">
                <a:solidFill>
                  <a:srgbClr val="828282"/>
                </a:solidFill>
                <a:latin typeface="Calibri"/>
                <a:cs typeface="Calibri"/>
              </a:rPr>
              <a:t>I</a:t>
            </a:r>
            <a:r>
              <a:rPr lang="en-US" sz="1400" spc="13" dirty="0" smtClean="0">
                <a:solidFill>
                  <a:srgbClr val="828282"/>
                </a:solidFill>
                <a:latin typeface="Calibri"/>
                <a:cs typeface="Calibri"/>
              </a:rPr>
              <a:t>ncrease in</a:t>
            </a:r>
            <a:br>
              <a:rPr lang="en-US" sz="1400" spc="13" dirty="0" smtClean="0">
                <a:solidFill>
                  <a:srgbClr val="828282"/>
                </a:solidFill>
                <a:latin typeface="Calibri"/>
                <a:cs typeface="Calibri"/>
              </a:rPr>
            </a:br>
            <a:r>
              <a:rPr lang="en-US" sz="1400" spc="13" dirty="0" smtClean="0">
                <a:solidFill>
                  <a:srgbClr val="828282"/>
                </a:solidFill>
                <a:latin typeface="Calibri"/>
                <a:cs typeface="Calibri"/>
              </a:rPr>
              <a:t>business income</a:t>
            </a:r>
            <a:endParaRPr sz="1400" dirty="0">
              <a:solidFill>
                <a:srgbClr val="828282"/>
              </a:solidFill>
              <a:latin typeface="Calibri"/>
              <a:cs typeface="Calibri"/>
            </a:endParaRPr>
          </a:p>
        </p:txBody>
      </p:sp>
      <p:sp>
        <p:nvSpPr>
          <p:cNvPr id="15" name="object 15"/>
          <p:cNvSpPr txBox="1"/>
          <p:nvPr/>
        </p:nvSpPr>
        <p:spPr>
          <a:xfrm>
            <a:off x="4724400" y="4114800"/>
            <a:ext cx="1828800" cy="976528"/>
          </a:xfrm>
          <a:prstGeom prst="rect">
            <a:avLst/>
          </a:prstGeom>
        </p:spPr>
        <p:txBody>
          <a:bodyPr vert="horz" wrap="square" lIns="0" tIns="0" rIns="0" bIns="0" rtlCol="0" anchor="t" anchorCtr="0">
            <a:spAutoFit/>
          </a:bodyPr>
          <a:lstStyle/>
          <a:p>
            <a:pPr algn="ctr">
              <a:lnSpc>
                <a:spcPts val="4935"/>
              </a:lnSpc>
            </a:pPr>
            <a:r>
              <a:rPr lang="en-US" sz="3600" b="1" dirty="0" smtClean="0">
                <a:solidFill>
                  <a:srgbClr val="5A9A98"/>
                </a:solidFill>
                <a:latin typeface="Calibri"/>
                <a:cs typeface="Calibri"/>
              </a:rPr>
              <a:t>3 Jobs</a:t>
            </a:r>
            <a:endParaRPr sz="3600" b="1" dirty="0">
              <a:solidFill>
                <a:srgbClr val="5A9A98"/>
              </a:solidFill>
              <a:latin typeface="Calibri"/>
              <a:cs typeface="Calibri"/>
            </a:endParaRPr>
          </a:p>
          <a:p>
            <a:pPr algn="ctr">
              <a:lnSpc>
                <a:spcPts val="1309"/>
              </a:lnSpc>
            </a:pPr>
            <a:r>
              <a:rPr lang="en-US" sz="1400" spc="-10" dirty="0">
                <a:solidFill>
                  <a:srgbClr val="828282"/>
                </a:solidFill>
                <a:latin typeface="Calibri"/>
                <a:cs typeface="Calibri"/>
              </a:rPr>
              <a:t>C</a:t>
            </a:r>
            <a:r>
              <a:rPr lang="en-US" sz="1400" spc="-10" dirty="0" smtClean="0">
                <a:solidFill>
                  <a:srgbClr val="828282"/>
                </a:solidFill>
                <a:latin typeface="Calibri"/>
                <a:cs typeface="Calibri"/>
              </a:rPr>
              <a:t>reated and sustained per loan</a:t>
            </a:r>
            <a:endParaRPr sz="1400" dirty="0">
              <a:solidFill>
                <a:srgbClr val="828282"/>
              </a:solidFill>
              <a:latin typeface="Calibri"/>
              <a:cs typeface="Calibri"/>
            </a:endParaRPr>
          </a:p>
        </p:txBody>
      </p:sp>
      <p:sp>
        <p:nvSpPr>
          <p:cNvPr id="16" name="object 16"/>
          <p:cNvSpPr txBox="1"/>
          <p:nvPr/>
        </p:nvSpPr>
        <p:spPr>
          <a:xfrm>
            <a:off x="6858000" y="4114800"/>
            <a:ext cx="1828800" cy="1140740"/>
          </a:xfrm>
          <a:prstGeom prst="rect">
            <a:avLst/>
          </a:prstGeom>
        </p:spPr>
        <p:txBody>
          <a:bodyPr vert="horz" wrap="square" lIns="0" tIns="0" rIns="0" bIns="0" rtlCol="0" anchor="t" anchorCtr="0">
            <a:spAutoFit/>
          </a:bodyPr>
          <a:lstStyle/>
          <a:p>
            <a:pPr algn="ctr">
              <a:lnSpc>
                <a:spcPts val="4935"/>
              </a:lnSpc>
            </a:pPr>
            <a:r>
              <a:rPr lang="en-US" sz="3200" b="1" dirty="0" smtClean="0">
                <a:solidFill>
                  <a:srgbClr val="5A9A98"/>
                </a:solidFill>
                <a:latin typeface="Calibri"/>
                <a:cs typeface="Calibri"/>
              </a:rPr>
              <a:t>$</a:t>
            </a:r>
            <a:r>
              <a:rPr sz="3200" b="1" dirty="0" smtClean="0">
                <a:solidFill>
                  <a:srgbClr val="5A9A98"/>
                </a:solidFill>
                <a:latin typeface="Calibri"/>
                <a:cs typeface="Calibri"/>
              </a:rPr>
              <a:t>2</a:t>
            </a:r>
            <a:endParaRPr sz="3200" b="1" dirty="0">
              <a:solidFill>
                <a:srgbClr val="5A9A98"/>
              </a:solidFill>
              <a:latin typeface="Calibri"/>
              <a:cs typeface="Calibri"/>
            </a:endParaRPr>
          </a:p>
          <a:p>
            <a:pPr algn="ctr">
              <a:lnSpc>
                <a:spcPts val="1306"/>
              </a:lnSpc>
            </a:pPr>
            <a:r>
              <a:rPr lang="en-US" sz="1400" dirty="0" smtClean="0">
                <a:solidFill>
                  <a:srgbClr val="828282"/>
                </a:solidFill>
                <a:latin typeface="Calibri"/>
                <a:cs typeface="Calibri"/>
              </a:rPr>
              <a:t>Generated in local economy for every $1 invested</a:t>
            </a:r>
            <a:endParaRPr sz="1400" dirty="0">
              <a:solidFill>
                <a:srgbClr val="828282"/>
              </a:solidFill>
              <a:latin typeface="Calibri"/>
              <a:cs typeface="Calibri"/>
            </a:endParaRPr>
          </a:p>
        </p:txBody>
      </p:sp>
      <p:sp>
        <p:nvSpPr>
          <p:cNvPr id="17" name="Title 9"/>
          <p:cNvSpPr>
            <a:spLocks noGrp="1"/>
          </p:cNvSpPr>
          <p:nvPr>
            <p:ph type="title"/>
          </p:nvPr>
        </p:nvSpPr>
        <p:spPr>
          <a:xfrm>
            <a:off x="457200" y="1143000"/>
            <a:ext cx="8229600" cy="990600"/>
          </a:xfrm>
        </p:spPr>
        <p:txBody>
          <a:bodyPr/>
          <a:lstStyle/>
          <a:p>
            <a:r>
              <a:rPr lang="en-US" dirty="0" smtClean="0">
                <a:latin typeface="Arial"/>
                <a:cs typeface="Arial"/>
              </a:rPr>
              <a:t>The Impact of Our Loans</a:t>
            </a:r>
            <a:endParaRPr lang="en-US" dirty="0">
              <a:latin typeface="Arial"/>
              <a:cs typeface="Arial"/>
            </a:endParaRPr>
          </a:p>
        </p:txBody>
      </p:sp>
      <p:pic>
        <p:nvPicPr>
          <p:cNvPr id="20" name="Picture 19" descr="alicia.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4400" y="2057400"/>
            <a:ext cx="1828800" cy="1828800"/>
          </a:xfrm>
          <a:prstGeom prst="rect">
            <a:avLst/>
          </a:prstGeom>
        </p:spPr>
      </p:pic>
      <p:cxnSp>
        <p:nvCxnSpPr>
          <p:cNvPr id="11" name="Straight Connector 10"/>
          <p:cNvCxnSpPr/>
          <p:nvPr/>
        </p:nvCxnSpPr>
        <p:spPr>
          <a:xfrm>
            <a:off x="1371600" y="3886200"/>
            <a:ext cx="0" cy="320036"/>
          </a:xfrm>
          <a:prstGeom prst="line">
            <a:avLst/>
          </a:prstGeom>
          <a:ln w="25400" cmpd="sng">
            <a:solidFill>
              <a:schemeClr val="accent4"/>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505200" y="3886200"/>
            <a:ext cx="0" cy="320036"/>
          </a:xfrm>
          <a:prstGeom prst="line">
            <a:avLst/>
          </a:prstGeom>
          <a:ln w="25400" cmpd="sng">
            <a:solidFill>
              <a:schemeClr val="accent4"/>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638800" y="3886200"/>
            <a:ext cx="0" cy="320036"/>
          </a:xfrm>
          <a:prstGeom prst="line">
            <a:avLst/>
          </a:prstGeom>
          <a:ln w="25400" cmpd="sng">
            <a:solidFill>
              <a:schemeClr val="accent4"/>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72400" y="3886200"/>
            <a:ext cx="0" cy="320036"/>
          </a:xfrm>
          <a:prstGeom prst="line">
            <a:avLst/>
          </a:prstGeom>
          <a:ln w="25400" cmpd="sng">
            <a:solidFill>
              <a:schemeClr val="accent4"/>
            </a:solidFill>
            <a:headEnd type="none"/>
            <a:tailEnd type="ova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2510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828800" y="3733800"/>
            <a:ext cx="6625977" cy="646331"/>
          </a:xfrm>
          <a:prstGeom prst="rect">
            <a:avLst/>
          </a:prstGeom>
        </p:spPr>
        <p:txBody>
          <a:bodyPr wrap="square">
            <a:spAutoFit/>
          </a:bodyPr>
          <a:lstStyle/>
          <a:p>
            <a:pPr>
              <a:spcBef>
                <a:spcPts val="1200"/>
              </a:spcBef>
            </a:pPr>
            <a:r>
              <a:rPr lang="en-US" dirty="0" smtClean="0">
                <a:solidFill>
                  <a:schemeClr val="tx1">
                    <a:lumMod val="65000"/>
                    <a:lumOff val="35000"/>
                  </a:schemeClr>
                </a:solidFill>
                <a:ea typeface="Verdana" charset="0"/>
                <a:cs typeface="Verdana" charset="0"/>
              </a:rPr>
              <a:t>Banks, which prefer lower-risk, higher-value loans of more than $100K, </a:t>
            </a:r>
            <a:r>
              <a:rPr lang="en-US" dirty="0">
                <a:solidFill>
                  <a:schemeClr val="tx1">
                    <a:lumMod val="65000"/>
                    <a:lumOff val="35000"/>
                  </a:schemeClr>
                </a:solidFill>
                <a:ea typeface="Verdana" charset="0"/>
                <a:cs typeface="Verdana" charset="0"/>
              </a:rPr>
              <a:t>are not </a:t>
            </a:r>
            <a:r>
              <a:rPr lang="en-US" dirty="0" smtClean="0">
                <a:solidFill>
                  <a:schemeClr val="tx1">
                    <a:lumMod val="65000"/>
                    <a:lumOff val="35000"/>
                  </a:schemeClr>
                </a:solidFill>
                <a:ea typeface="Verdana" charset="0"/>
                <a:cs typeface="Verdana" charset="0"/>
              </a:rPr>
              <a:t>meeting small businesses’ need </a:t>
            </a:r>
            <a:r>
              <a:rPr lang="en-US" dirty="0">
                <a:solidFill>
                  <a:schemeClr val="tx1">
                    <a:lumMod val="65000"/>
                    <a:lumOff val="35000"/>
                  </a:schemeClr>
                </a:solidFill>
                <a:ea typeface="Verdana" charset="0"/>
                <a:cs typeface="Verdana" charset="0"/>
              </a:rPr>
              <a:t>for </a:t>
            </a:r>
            <a:r>
              <a:rPr lang="en-US" dirty="0" smtClean="0">
                <a:solidFill>
                  <a:schemeClr val="tx1">
                    <a:lumMod val="65000"/>
                    <a:lumOff val="35000"/>
                  </a:schemeClr>
                </a:solidFill>
                <a:ea typeface="Verdana" charset="0"/>
                <a:cs typeface="Verdana" charset="0"/>
              </a:rPr>
              <a:t>credit.</a:t>
            </a:r>
            <a:endParaRPr lang="en-US" dirty="0">
              <a:solidFill>
                <a:schemeClr val="tx1">
                  <a:lumMod val="65000"/>
                  <a:lumOff val="35000"/>
                </a:schemeClr>
              </a:solidFill>
            </a:endParaRPr>
          </a:p>
        </p:txBody>
      </p:sp>
      <p:sp>
        <p:nvSpPr>
          <p:cNvPr id="28" name="Rectangle 27"/>
          <p:cNvSpPr/>
          <p:nvPr/>
        </p:nvSpPr>
        <p:spPr>
          <a:xfrm>
            <a:off x="1828800" y="2057400"/>
            <a:ext cx="6623495" cy="646331"/>
          </a:xfrm>
          <a:prstGeom prst="rect">
            <a:avLst/>
          </a:prstGeom>
        </p:spPr>
        <p:txBody>
          <a:bodyPr wrap="square">
            <a:spAutoFit/>
          </a:bodyPr>
          <a:lstStyle/>
          <a:p>
            <a:pPr>
              <a:spcBef>
                <a:spcPts val="1200"/>
              </a:spcBef>
            </a:pPr>
            <a:r>
              <a:rPr lang="en-US" dirty="0" smtClean="0">
                <a:solidFill>
                  <a:schemeClr val="tx1">
                    <a:lumMod val="65000"/>
                    <a:lumOff val="35000"/>
                  </a:schemeClr>
                </a:solidFill>
                <a:ea typeface="Verdana" charset="0"/>
                <a:cs typeface="Verdana" charset="0"/>
              </a:rPr>
              <a:t>Cash flow management is a common challenge</a:t>
            </a:r>
            <a:r>
              <a:rPr lang="en-US" dirty="0">
                <a:solidFill>
                  <a:schemeClr val="tx1">
                    <a:lumMod val="65000"/>
                    <a:lumOff val="35000"/>
                  </a:schemeClr>
                </a:solidFill>
                <a:ea typeface="Verdana" charset="0"/>
                <a:cs typeface="Verdana" charset="0"/>
              </a:rPr>
              <a:t>.</a:t>
            </a:r>
            <a:r>
              <a:rPr lang="en-US" dirty="0" smtClean="0">
                <a:solidFill>
                  <a:schemeClr val="tx1">
                    <a:lumMod val="65000"/>
                    <a:lumOff val="35000"/>
                  </a:schemeClr>
                </a:solidFill>
                <a:ea typeface="Verdana" charset="0"/>
                <a:cs typeface="Verdana" charset="0"/>
              </a:rPr>
              <a:t> Less responsible lenders do not consider cash flow requirements.</a:t>
            </a:r>
            <a:endParaRPr lang="en-US" dirty="0">
              <a:solidFill>
                <a:schemeClr val="tx1">
                  <a:lumMod val="65000"/>
                  <a:lumOff val="35000"/>
                </a:schemeClr>
              </a:solidFill>
            </a:endParaRPr>
          </a:p>
        </p:txBody>
      </p:sp>
      <p:sp>
        <p:nvSpPr>
          <p:cNvPr id="7" name="Title 1"/>
          <p:cNvSpPr>
            <a:spLocks noGrp="1"/>
          </p:cNvSpPr>
          <p:nvPr>
            <p:ph type="title"/>
          </p:nvPr>
        </p:nvSpPr>
        <p:spPr>
          <a:xfrm>
            <a:off x="457200" y="1143000"/>
            <a:ext cx="8229600" cy="990600"/>
          </a:xfrm>
        </p:spPr>
        <p:txBody>
          <a:bodyPr anchor="t" anchorCtr="0">
            <a:normAutofit/>
          </a:bodyPr>
          <a:lstStyle/>
          <a:p>
            <a:r>
              <a:rPr lang="en-US" dirty="0" smtClean="0">
                <a:latin typeface="Arial"/>
                <a:cs typeface="Arial"/>
              </a:rPr>
              <a:t>Challenges </a:t>
            </a:r>
            <a:r>
              <a:rPr lang="en-US" dirty="0" smtClean="0"/>
              <a:t>Our </a:t>
            </a:r>
            <a:r>
              <a:rPr lang="en-US" dirty="0" smtClean="0">
                <a:latin typeface="Arial"/>
                <a:cs typeface="Arial"/>
              </a:rPr>
              <a:t>C</a:t>
            </a:r>
            <a:r>
              <a:rPr lang="en-US" baseline="0" dirty="0" smtClean="0">
                <a:latin typeface="Arial"/>
                <a:cs typeface="Arial"/>
              </a:rPr>
              <a:t>lients Face</a:t>
            </a:r>
            <a:r>
              <a:rPr lang="en-US" dirty="0" smtClean="0">
                <a:latin typeface="Arial"/>
                <a:cs typeface="Arial"/>
              </a:rPr>
              <a:t> </a:t>
            </a:r>
            <a:endParaRPr lang="en-US" dirty="0">
              <a:latin typeface="Arial"/>
              <a:cs typeface="Arial"/>
            </a:endParaRPr>
          </a:p>
        </p:txBody>
      </p:sp>
      <p:sp>
        <p:nvSpPr>
          <p:cNvPr id="16" name="Rectangle 15"/>
          <p:cNvSpPr/>
          <p:nvPr/>
        </p:nvSpPr>
        <p:spPr>
          <a:xfrm>
            <a:off x="1828800" y="2895600"/>
            <a:ext cx="6623495" cy="646331"/>
          </a:xfrm>
          <a:prstGeom prst="rect">
            <a:avLst/>
          </a:prstGeom>
        </p:spPr>
        <p:txBody>
          <a:bodyPr wrap="square">
            <a:spAutoFit/>
          </a:bodyPr>
          <a:lstStyle/>
          <a:p>
            <a:pPr>
              <a:spcBef>
                <a:spcPts val="1200"/>
              </a:spcBef>
            </a:pPr>
            <a:r>
              <a:rPr lang="en-US" dirty="0" smtClean="0">
                <a:solidFill>
                  <a:schemeClr val="tx1">
                    <a:lumMod val="65000"/>
                    <a:lumOff val="35000"/>
                  </a:schemeClr>
                </a:solidFill>
                <a:ea typeface="Verdana" charset="0"/>
                <a:cs typeface="Verdana" charset="0"/>
              </a:rPr>
              <a:t>Small businesses fail primarily because they cannot access the right financing.</a:t>
            </a:r>
            <a:endParaRPr lang="en-US" dirty="0">
              <a:solidFill>
                <a:schemeClr val="tx1">
                  <a:lumMod val="65000"/>
                  <a:lumOff val="35000"/>
                </a:schemeClr>
              </a:solidFill>
            </a:endParaRPr>
          </a:p>
        </p:txBody>
      </p:sp>
      <p:sp>
        <p:nvSpPr>
          <p:cNvPr id="19" name="Rectangle 18"/>
          <p:cNvSpPr/>
          <p:nvPr/>
        </p:nvSpPr>
        <p:spPr>
          <a:xfrm>
            <a:off x="1828801" y="4572000"/>
            <a:ext cx="6629589" cy="646331"/>
          </a:xfrm>
          <a:prstGeom prst="rect">
            <a:avLst/>
          </a:prstGeom>
        </p:spPr>
        <p:txBody>
          <a:bodyPr wrap="square">
            <a:spAutoFit/>
          </a:bodyPr>
          <a:lstStyle/>
          <a:p>
            <a:pPr>
              <a:spcBef>
                <a:spcPts val="1200"/>
              </a:spcBef>
            </a:pPr>
            <a:r>
              <a:rPr lang="en-US" dirty="0" smtClean="0">
                <a:solidFill>
                  <a:schemeClr val="tx1">
                    <a:lumMod val="65000"/>
                    <a:lumOff val="35000"/>
                  </a:schemeClr>
                </a:solidFill>
              </a:rPr>
              <a:t>Alternative lenders fill the gap. Some lend responsibly – others are not the lowest, most affordable options for clients.</a:t>
            </a:r>
            <a:endParaRPr lang="en-US" strike="sngStrike" dirty="0">
              <a:solidFill>
                <a:schemeClr val="tx1">
                  <a:lumMod val="65000"/>
                  <a:lumOff val="35000"/>
                </a:schemeClr>
              </a:solidFill>
            </a:endParaRPr>
          </a:p>
        </p:txBody>
      </p:sp>
      <p:sp>
        <p:nvSpPr>
          <p:cNvPr id="2" name="Oval 1"/>
          <p:cNvSpPr>
            <a:spLocks noChangeAspect="1"/>
          </p:cNvSpPr>
          <p:nvPr/>
        </p:nvSpPr>
        <p:spPr>
          <a:xfrm>
            <a:off x="914400" y="2057400"/>
            <a:ext cx="679704" cy="679704"/>
          </a:xfrm>
          <a:prstGeom prst="ellipse">
            <a:avLst/>
          </a:prstGeom>
          <a:noFill/>
          <a:ln w="28575"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914400" y="2895600"/>
            <a:ext cx="679704" cy="679704"/>
          </a:xfrm>
          <a:prstGeom prst="ellipse">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914400" y="3733800"/>
            <a:ext cx="679704" cy="679704"/>
          </a:xfrm>
          <a:prstGeom prst="ellipse">
            <a:avLst/>
          </a:prstGeom>
          <a:no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914400" y="4572000"/>
            <a:ext cx="679704" cy="679704"/>
          </a:xfrm>
          <a:prstGeom prst="ellipse">
            <a:avLst/>
          </a:prstGeom>
          <a:noFill/>
          <a:ln w="28575"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stretch>
            <a:fillRect/>
          </a:stretch>
        </p:blipFill>
        <p:spPr>
          <a:xfrm>
            <a:off x="1066800" y="3886200"/>
            <a:ext cx="365760" cy="340116"/>
          </a:xfrm>
          <a:prstGeom prst="rect">
            <a:avLst/>
          </a:prstGeom>
        </p:spPr>
      </p:pic>
      <p:pic>
        <p:nvPicPr>
          <p:cNvPr id="5" name="Picture 4"/>
          <p:cNvPicPr>
            <a:picLocks noChangeAspect="1"/>
          </p:cNvPicPr>
          <p:nvPr/>
        </p:nvPicPr>
        <p:blipFill>
          <a:blip r:embed="rId4" cstate="print"/>
          <a:stretch>
            <a:fillRect/>
          </a:stretch>
        </p:blipFill>
        <p:spPr>
          <a:xfrm>
            <a:off x="1066800" y="3048000"/>
            <a:ext cx="365760" cy="337073"/>
          </a:xfrm>
          <a:prstGeom prst="rect">
            <a:avLst/>
          </a:prstGeom>
        </p:spPr>
      </p:pic>
      <p:pic>
        <p:nvPicPr>
          <p:cNvPr id="6" name="Picture 5"/>
          <p:cNvPicPr>
            <a:picLocks noChangeAspect="1"/>
          </p:cNvPicPr>
          <p:nvPr/>
        </p:nvPicPr>
        <p:blipFill>
          <a:blip r:embed="rId5" cstate="print"/>
          <a:stretch>
            <a:fillRect/>
          </a:stretch>
        </p:blipFill>
        <p:spPr>
          <a:xfrm>
            <a:off x="1066800" y="2255012"/>
            <a:ext cx="365760" cy="284480"/>
          </a:xfrm>
          <a:prstGeom prst="rect">
            <a:avLst/>
          </a:prstGeom>
        </p:spPr>
      </p:pic>
      <p:pic>
        <p:nvPicPr>
          <p:cNvPr id="10" name="Picture 9"/>
          <p:cNvPicPr>
            <a:picLocks noChangeAspect="1"/>
          </p:cNvPicPr>
          <p:nvPr/>
        </p:nvPicPr>
        <p:blipFill>
          <a:blip r:embed="rId6" cstate="print"/>
          <a:stretch>
            <a:fillRect/>
          </a:stretch>
        </p:blipFill>
        <p:spPr>
          <a:xfrm>
            <a:off x="1066800" y="4724400"/>
            <a:ext cx="365760" cy="369277"/>
          </a:xfrm>
          <a:prstGeom prst="rect">
            <a:avLst/>
          </a:prstGeom>
        </p:spPr>
      </p:pic>
    </p:spTree>
    <p:extLst>
      <p:ext uri="{BB962C8B-B14F-4D97-AF65-F5344CB8AC3E}">
        <p14:creationId xmlns:p14="http://schemas.microsoft.com/office/powerpoint/2010/main" val="1676338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latin typeface="Verdana" panose="020B0604030504040204" pitchFamily="34" charset="0"/>
                <a:ea typeface="Verdana" panose="020B0604030504040204" pitchFamily="34" charset="0"/>
                <a:cs typeface="Verdana" panose="020B0604030504040204" pitchFamily="34" charset="0"/>
              </a:rPr>
              <a:t>Business Financing of $150k or Less</a:t>
            </a:r>
          </a:p>
        </p:txBody>
      </p:sp>
      <p:sp>
        <p:nvSpPr>
          <p:cNvPr id="4" name="Rectangle 3"/>
          <p:cNvSpPr/>
          <p:nvPr/>
        </p:nvSpPr>
        <p:spPr bwMode="gray">
          <a:xfrm>
            <a:off x="0" y="4556163"/>
            <a:ext cx="9144000" cy="1463637"/>
          </a:xfrm>
          <a:prstGeom prst="rect">
            <a:avLst/>
          </a:prstGeom>
          <a:solidFill>
            <a:srgbClr val="5A9A98"/>
          </a:solidFill>
          <a:ln w="6350" cap="flat" cmpd="sng">
            <a:noFill/>
            <a:prstDash val="solid"/>
            <a:round/>
            <a:headEnd type="none" w="med" len="med"/>
            <a:tailEnd type="none" w="med" len="med"/>
          </a:ln>
          <a:effectLst/>
        </p:spPr>
        <p:txBody>
          <a:bodyPr rtlCol="0" anchor="ctr"/>
          <a:lstStyle/>
          <a:p>
            <a:pPr algn="ctr"/>
            <a:endParaRPr lang="en-US" dirty="0">
              <a:solidFill>
                <a:prstClr val="black"/>
              </a:solidFill>
            </a:endParaRPr>
          </a:p>
        </p:txBody>
      </p:sp>
      <p:sp>
        <p:nvSpPr>
          <p:cNvPr id="5" name="Rectangle 4"/>
          <p:cNvSpPr/>
          <p:nvPr/>
        </p:nvSpPr>
        <p:spPr>
          <a:xfrm>
            <a:off x="6989137" y="1798509"/>
            <a:ext cx="2181416" cy="954107"/>
          </a:xfrm>
          <a:prstGeom prst="rect">
            <a:avLst/>
          </a:prstGeom>
        </p:spPr>
        <p:txBody>
          <a:bodyPr wrap="square">
            <a:spAutoFit/>
          </a:bodyPr>
          <a:lstStyle/>
          <a:p>
            <a:pPr algn="ctr"/>
            <a:r>
              <a:rPr lang="en-US" sz="1400" b="1" i="1" dirty="0" smtClean="0">
                <a:solidFill>
                  <a:srgbClr val="F3901D"/>
                </a:solidFill>
                <a:latin typeface="Verdana" charset="0"/>
                <a:ea typeface="Verdana" charset="0"/>
                <a:cs typeface="Verdana" charset="0"/>
              </a:rPr>
              <a:t>MCAs and short-term loans have surpassed small SBA loans</a:t>
            </a:r>
            <a:endParaRPr lang="en-US" sz="1400" b="1" i="1" dirty="0">
              <a:solidFill>
                <a:srgbClr val="F3901D"/>
              </a:solidFill>
              <a:latin typeface="Verdana" charset="0"/>
              <a:ea typeface="Verdana" charset="0"/>
              <a:cs typeface="Verdana" charset="0"/>
            </a:endParaRPr>
          </a:p>
        </p:txBody>
      </p:sp>
      <p:graphicFrame>
        <p:nvGraphicFramePr>
          <p:cNvPr id="6" name="Chart 5"/>
          <p:cNvGraphicFramePr/>
          <p:nvPr>
            <p:extLst>
              <p:ext uri="{D42A27DB-BD31-4B8C-83A1-F6EECF244321}">
                <p14:modId xmlns:p14="http://schemas.microsoft.com/office/powerpoint/2010/main" val="3240325562"/>
              </p:ext>
            </p:extLst>
          </p:nvPr>
        </p:nvGraphicFramePr>
        <p:xfrm>
          <a:off x="127272" y="1246261"/>
          <a:ext cx="7235448" cy="3177037"/>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a:stretch>
            <a:fillRect/>
          </a:stretch>
        </p:blipFill>
        <p:spPr>
          <a:xfrm>
            <a:off x="6856308" y="2752616"/>
            <a:ext cx="1233162" cy="1191723"/>
          </a:xfrm>
          <a:prstGeom prst="rect">
            <a:avLst/>
          </a:prstGeom>
        </p:spPr>
      </p:pic>
      <p:grpSp>
        <p:nvGrpSpPr>
          <p:cNvPr id="8" name="Group 7"/>
          <p:cNvGrpSpPr/>
          <p:nvPr/>
        </p:nvGrpSpPr>
        <p:grpSpPr>
          <a:xfrm>
            <a:off x="451786" y="4813239"/>
            <a:ext cx="3703871" cy="626893"/>
            <a:chOff x="451787" y="4563346"/>
            <a:chExt cx="3703871" cy="626893"/>
          </a:xfrm>
        </p:grpSpPr>
        <p:sp>
          <p:nvSpPr>
            <p:cNvPr id="9" name="Rectangle 8"/>
            <p:cNvSpPr/>
            <p:nvPr/>
          </p:nvSpPr>
          <p:spPr>
            <a:xfrm>
              <a:off x="1079121" y="4713405"/>
              <a:ext cx="3076537" cy="369332"/>
            </a:xfrm>
            <a:prstGeom prst="rect">
              <a:avLst/>
            </a:prstGeom>
          </p:spPr>
          <p:txBody>
            <a:bodyPr wrap="square">
              <a:spAutoFit/>
            </a:bodyPr>
            <a:lstStyle/>
            <a:p>
              <a:r>
                <a:rPr lang="en-US" b="1" dirty="0">
                  <a:solidFill>
                    <a:prstClr val="white"/>
                  </a:solidFill>
                  <a:latin typeface="Verdana" charset="0"/>
                  <a:ea typeface="Verdana" charset="0"/>
                  <a:cs typeface="Verdana" charset="0"/>
                </a:rPr>
                <a:t>Bank lending is </a:t>
              </a:r>
              <a:r>
                <a:rPr lang="en-US" b="1" dirty="0" smtClean="0">
                  <a:solidFill>
                    <a:prstClr val="white"/>
                  </a:solidFill>
                  <a:latin typeface="Verdana" charset="0"/>
                  <a:ea typeface="Verdana" charset="0"/>
                  <a:cs typeface="Verdana" charset="0"/>
                </a:rPr>
                <a:t>down</a:t>
              </a:r>
              <a:endParaRPr lang="en-US" b="1" dirty="0">
                <a:solidFill>
                  <a:prstClr val="white"/>
                </a:solidFill>
                <a:latin typeface="Verdana" charset="0"/>
                <a:ea typeface="Verdana" charset="0"/>
                <a:cs typeface="Verdana" charset="0"/>
              </a:endParaRPr>
            </a:p>
          </p:txBody>
        </p:sp>
        <p:pic>
          <p:nvPicPr>
            <p:cNvPr id="10" name="Picture 9"/>
            <p:cNvPicPr>
              <a:picLocks noChangeAspect="1"/>
            </p:cNvPicPr>
            <p:nvPr/>
          </p:nvPicPr>
          <p:blipFill>
            <a:blip r:embed="rId5"/>
            <a:stretch>
              <a:fillRect/>
            </a:stretch>
          </p:blipFill>
          <p:spPr>
            <a:xfrm>
              <a:off x="451787" y="4563346"/>
              <a:ext cx="594843" cy="626893"/>
            </a:xfrm>
            <a:prstGeom prst="rect">
              <a:avLst/>
            </a:prstGeom>
          </p:spPr>
        </p:pic>
      </p:grpSp>
      <p:grpSp>
        <p:nvGrpSpPr>
          <p:cNvPr id="11" name="Group 10"/>
          <p:cNvGrpSpPr/>
          <p:nvPr/>
        </p:nvGrpSpPr>
        <p:grpSpPr>
          <a:xfrm>
            <a:off x="4541477" y="4791670"/>
            <a:ext cx="4449361" cy="923330"/>
            <a:chOff x="4541477" y="4702751"/>
            <a:chExt cx="4449361" cy="923330"/>
          </a:xfrm>
        </p:grpSpPr>
        <p:sp>
          <p:nvSpPr>
            <p:cNvPr id="12" name="Rectangle 11"/>
            <p:cNvSpPr/>
            <p:nvPr/>
          </p:nvSpPr>
          <p:spPr>
            <a:xfrm>
              <a:off x="5309473" y="4702751"/>
              <a:ext cx="3681365" cy="923330"/>
            </a:xfrm>
            <a:prstGeom prst="rect">
              <a:avLst/>
            </a:prstGeom>
          </p:spPr>
          <p:txBody>
            <a:bodyPr wrap="square">
              <a:spAutoFit/>
            </a:bodyPr>
            <a:lstStyle/>
            <a:p>
              <a:r>
                <a:rPr lang="en-US" b="1" dirty="0">
                  <a:solidFill>
                    <a:prstClr val="white"/>
                  </a:solidFill>
                  <a:latin typeface="Verdana" charset="0"/>
                  <a:ea typeface="Verdana" charset="0"/>
                  <a:cs typeface="Verdana" charset="0"/>
                </a:rPr>
                <a:t>High-cost, short-term financing is targeting the gap</a:t>
              </a:r>
            </a:p>
          </p:txBody>
        </p:sp>
        <p:pic>
          <p:nvPicPr>
            <p:cNvPr id="13" name="Picture 12"/>
            <p:cNvPicPr>
              <a:picLocks noChangeAspect="1"/>
            </p:cNvPicPr>
            <p:nvPr/>
          </p:nvPicPr>
          <p:blipFill>
            <a:blip r:embed="rId6"/>
            <a:stretch>
              <a:fillRect/>
            </a:stretch>
          </p:blipFill>
          <p:spPr>
            <a:xfrm>
              <a:off x="4541477" y="4724320"/>
              <a:ext cx="614834" cy="800891"/>
            </a:xfrm>
            <a:prstGeom prst="rect">
              <a:avLst/>
            </a:prstGeom>
          </p:spPr>
        </p:pic>
      </p:grpSp>
    </p:spTree>
    <p:extLst>
      <p:ext uri="{BB962C8B-B14F-4D97-AF65-F5344CB8AC3E}">
        <p14:creationId xmlns:p14="http://schemas.microsoft.com/office/powerpoint/2010/main" val="173041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5444905" y="3956418"/>
            <a:ext cx="2556095" cy="1063824"/>
          </a:xfrm>
          <a:prstGeom prst="rect">
            <a:avLst/>
          </a:prstGeom>
          <a:solidFill>
            <a:schemeClr val="accent3">
              <a:lumMod val="60000"/>
              <a:lumOff val="4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24981199"/>
              </p:ext>
            </p:extLst>
          </p:nvPr>
        </p:nvGraphicFramePr>
        <p:xfrm>
          <a:off x="1143000" y="2200842"/>
          <a:ext cx="6859120" cy="2819400"/>
        </p:xfrm>
        <a:graphic>
          <a:graphicData uri="http://schemas.openxmlformats.org/drawingml/2006/table">
            <a:tbl>
              <a:tblPr firstRow="1" bandRow="1">
                <a:tableStyleId>{5C22544A-7EE6-4342-B048-85BDC9FD1C3A}</a:tableStyleId>
              </a:tblPr>
              <a:tblGrid>
                <a:gridCol w="1714780"/>
                <a:gridCol w="1714780"/>
                <a:gridCol w="1714780"/>
                <a:gridCol w="1714780"/>
              </a:tblGrid>
              <a:tr h="541002">
                <a:tc>
                  <a:txBody>
                    <a:bodyPr/>
                    <a:lstStyle/>
                    <a:p>
                      <a:endParaRPr lang="en-US" dirty="0"/>
                    </a:p>
                  </a:txBody>
                  <a:tcP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noFill/>
                  </a:tcPr>
                </a:tc>
                <a:tc>
                  <a:txBody>
                    <a:bodyPr/>
                    <a:lstStyle/>
                    <a:p>
                      <a:endParaRPr lang="en-US" dirty="0"/>
                    </a:p>
                  </a:txBody>
                  <a:tcP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noFill/>
                  </a:tcPr>
                </a:tc>
                <a:tc>
                  <a:txBody>
                    <a:bodyPr/>
                    <a:lstStyle/>
                    <a:p>
                      <a:endParaRPr lang="en-US" dirty="0"/>
                    </a:p>
                  </a:txBody>
                  <a:tcP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noFill/>
                  </a:tcPr>
                </a:tc>
                <a:tc>
                  <a:txBody>
                    <a:bodyPr/>
                    <a:lstStyle/>
                    <a:p>
                      <a:endParaRPr lang="en-US"/>
                    </a:p>
                  </a:txBody>
                  <a:tcP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noFill/>
                  </a:tcPr>
                </a:tc>
              </a:tr>
              <a:tr h="607573">
                <a:tc>
                  <a:txBody>
                    <a:bodyPr/>
                    <a:lstStyle/>
                    <a:p>
                      <a:endParaRPr lang="en-US" dirty="0"/>
                    </a:p>
                  </a:txBody>
                  <a:tcP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noFill/>
                  </a:tcPr>
                </a:tc>
                <a:tc>
                  <a:txBody>
                    <a:bodyPr/>
                    <a:lstStyle/>
                    <a:p>
                      <a:endParaRPr lang="en-US" dirty="0"/>
                    </a:p>
                  </a:txBody>
                  <a:tcP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noFill/>
                  </a:tcPr>
                </a:tc>
                <a:tc>
                  <a:txBody>
                    <a:bodyPr/>
                    <a:lstStyle/>
                    <a:p>
                      <a:endParaRPr lang="en-US" dirty="0"/>
                    </a:p>
                  </a:txBody>
                  <a:tcP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noFill/>
                  </a:tcPr>
                </a:tc>
                <a:tc>
                  <a:txBody>
                    <a:bodyPr/>
                    <a:lstStyle/>
                    <a:p>
                      <a:endParaRPr lang="en-US" dirty="0"/>
                    </a:p>
                  </a:txBody>
                  <a:tcP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noFill/>
                  </a:tcPr>
                </a:tc>
              </a:tr>
              <a:tr h="607573">
                <a:tc>
                  <a:txBody>
                    <a:bodyPr/>
                    <a:lstStyle/>
                    <a:p>
                      <a:endParaRPr lang="en-US" dirty="0"/>
                    </a:p>
                  </a:txBody>
                  <a:tcP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noFill/>
                  </a:tcPr>
                </a:tc>
                <a:tc>
                  <a:txBody>
                    <a:bodyPr/>
                    <a:lstStyle/>
                    <a:p>
                      <a:endParaRPr lang="en-US" dirty="0"/>
                    </a:p>
                  </a:txBody>
                  <a:tcP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noFill/>
                  </a:tcPr>
                </a:tc>
                <a:tc>
                  <a:txBody>
                    <a:bodyPr/>
                    <a:lstStyle/>
                    <a:p>
                      <a:endParaRPr lang="en-US" dirty="0"/>
                    </a:p>
                  </a:txBody>
                  <a:tcP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noFill/>
                  </a:tcPr>
                </a:tc>
                <a:tc>
                  <a:txBody>
                    <a:bodyPr/>
                    <a:lstStyle/>
                    <a:p>
                      <a:endParaRPr lang="en-US" dirty="0"/>
                    </a:p>
                  </a:txBody>
                  <a:tcP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noFill/>
                  </a:tcPr>
                </a:tc>
              </a:tr>
              <a:tr h="531626">
                <a:tc>
                  <a:txBody>
                    <a:bodyPr/>
                    <a:lstStyle/>
                    <a:p>
                      <a:endParaRPr lang="en-US" dirty="0"/>
                    </a:p>
                  </a:txBody>
                  <a:tcP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noFill/>
                  </a:tcPr>
                </a:tc>
                <a:tc>
                  <a:txBody>
                    <a:bodyPr/>
                    <a:lstStyle/>
                    <a:p>
                      <a:endParaRPr lang="en-US" dirty="0"/>
                    </a:p>
                  </a:txBody>
                  <a:tcP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noFill/>
                  </a:tcPr>
                </a:tc>
                <a:tc>
                  <a:txBody>
                    <a:bodyPr/>
                    <a:lstStyle/>
                    <a:p>
                      <a:endParaRPr lang="en-US" dirty="0"/>
                    </a:p>
                  </a:txBody>
                  <a:tcP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noFill/>
                  </a:tcPr>
                </a:tc>
                <a:tc>
                  <a:txBody>
                    <a:bodyPr/>
                    <a:lstStyle/>
                    <a:p>
                      <a:endParaRPr lang="en-US" dirty="0"/>
                    </a:p>
                  </a:txBody>
                  <a:tcP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noFill/>
                  </a:tcPr>
                </a:tc>
              </a:tr>
              <a:tr h="531626">
                <a:tc>
                  <a:txBody>
                    <a:bodyPr/>
                    <a:lstStyle/>
                    <a:p>
                      <a:endParaRPr lang="en-US" dirty="0"/>
                    </a:p>
                  </a:txBody>
                  <a:tcP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noFill/>
                  </a:tcPr>
                </a:tc>
                <a:tc>
                  <a:txBody>
                    <a:bodyPr/>
                    <a:lstStyle/>
                    <a:p>
                      <a:endParaRPr lang="en-US" dirty="0"/>
                    </a:p>
                  </a:txBody>
                  <a:tcP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noFill/>
                  </a:tcPr>
                </a:tc>
                <a:tc>
                  <a:txBody>
                    <a:bodyPr/>
                    <a:lstStyle/>
                    <a:p>
                      <a:endParaRPr lang="en-US" dirty="0"/>
                    </a:p>
                  </a:txBody>
                  <a:tcP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noFill/>
                  </a:tcPr>
                </a:tc>
                <a:tc>
                  <a:txBody>
                    <a:bodyPr/>
                    <a:lstStyle/>
                    <a:p>
                      <a:endParaRPr lang="en-US" dirty="0"/>
                    </a:p>
                  </a:txBody>
                  <a:tcPr>
                    <a:lnL w="3175" cap="flat" cmpd="sng" algn="ctr">
                      <a:solidFill>
                        <a:srgbClr val="FFFFFF">
                          <a:lumMod val="50000"/>
                        </a:srgbClr>
                      </a:solidFill>
                      <a:prstDash val="solid"/>
                      <a:round/>
                      <a:headEnd type="none" w="med" len="med"/>
                      <a:tailEnd type="none" w="med" len="med"/>
                    </a:lnL>
                    <a:lnR w="3175" cap="flat" cmpd="sng" algn="ctr">
                      <a:solidFill>
                        <a:srgbClr val="FFFFFF">
                          <a:lumMod val="50000"/>
                        </a:srgbClr>
                      </a:solid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noFill/>
                  </a:tcPr>
                </a:tc>
              </a:tr>
            </a:tbl>
          </a:graphicData>
        </a:graphic>
      </p:graphicFrame>
      <p:cxnSp>
        <p:nvCxnSpPr>
          <p:cNvPr id="2" name="Straight Arrow Connector 1"/>
          <p:cNvCxnSpPr/>
          <p:nvPr/>
        </p:nvCxnSpPr>
        <p:spPr>
          <a:xfrm flipV="1">
            <a:off x="1135651" y="1752599"/>
            <a:ext cx="0" cy="3276863"/>
          </a:xfrm>
          <a:prstGeom prst="straightConnector1">
            <a:avLst/>
          </a:prstGeom>
          <a:ln w="25400">
            <a:solidFill>
              <a:srgbClr val="7F7F7F"/>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1135651" y="5020241"/>
            <a:ext cx="7315200" cy="0"/>
          </a:xfrm>
          <a:prstGeom prst="straightConnector1">
            <a:avLst/>
          </a:prstGeom>
          <a:ln w="254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885062" y="5020241"/>
            <a:ext cx="605091" cy="307777"/>
          </a:xfrm>
          <a:prstGeom prst="rect">
            <a:avLst/>
          </a:prstGeom>
          <a:noFill/>
        </p:spPr>
        <p:txBody>
          <a:bodyPr wrap="none" rtlCol="0">
            <a:spAutoFit/>
          </a:bodyPr>
          <a:lstStyle/>
          <a:p>
            <a:r>
              <a:rPr lang="en-US" sz="1400" i="1" dirty="0" smtClean="0">
                <a:solidFill>
                  <a:srgbClr val="828282"/>
                </a:solidFill>
              </a:rPr>
              <a:t>Term</a:t>
            </a:r>
            <a:endParaRPr lang="en-US" sz="1400" i="1" dirty="0">
              <a:solidFill>
                <a:srgbClr val="828282"/>
              </a:solidFill>
            </a:endParaRPr>
          </a:p>
        </p:txBody>
      </p:sp>
      <p:sp>
        <p:nvSpPr>
          <p:cNvPr id="5" name="TextBox 4"/>
          <p:cNvSpPr txBox="1"/>
          <p:nvPr/>
        </p:nvSpPr>
        <p:spPr>
          <a:xfrm>
            <a:off x="7901513" y="1667441"/>
            <a:ext cx="1305849" cy="523220"/>
          </a:xfrm>
          <a:prstGeom prst="rect">
            <a:avLst/>
          </a:prstGeom>
          <a:noFill/>
        </p:spPr>
        <p:txBody>
          <a:bodyPr wrap="square" rtlCol="0">
            <a:spAutoFit/>
          </a:bodyPr>
          <a:lstStyle/>
          <a:p>
            <a:pPr algn="ctr"/>
            <a:r>
              <a:rPr lang="en-US" sz="1400" i="1" dirty="0" smtClean="0">
                <a:solidFill>
                  <a:srgbClr val="828282"/>
                </a:solidFill>
              </a:rPr>
              <a:t>% split </a:t>
            </a:r>
          </a:p>
          <a:p>
            <a:pPr algn="ctr"/>
            <a:r>
              <a:rPr lang="en-US" sz="1400" i="1" dirty="0" smtClean="0">
                <a:solidFill>
                  <a:srgbClr val="828282"/>
                </a:solidFill>
              </a:rPr>
              <a:t>of sales</a:t>
            </a:r>
            <a:endParaRPr lang="en-US" sz="1400" i="1" dirty="0">
              <a:solidFill>
                <a:srgbClr val="828282"/>
              </a:solidFill>
            </a:endParaRPr>
          </a:p>
        </p:txBody>
      </p:sp>
      <p:sp>
        <p:nvSpPr>
          <p:cNvPr id="6" name="TextBox 5"/>
          <p:cNvSpPr txBox="1"/>
          <p:nvPr/>
        </p:nvSpPr>
        <p:spPr>
          <a:xfrm>
            <a:off x="-76200" y="1667441"/>
            <a:ext cx="1561658" cy="307777"/>
          </a:xfrm>
          <a:prstGeom prst="rect">
            <a:avLst/>
          </a:prstGeom>
          <a:noFill/>
        </p:spPr>
        <p:txBody>
          <a:bodyPr wrap="square" rtlCol="0">
            <a:spAutoFit/>
          </a:bodyPr>
          <a:lstStyle/>
          <a:p>
            <a:pPr algn="ctr"/>
            <a:r>
              <a:rPr lang="en-US" sz="1400" i="1" dirty="0" smtClean="0">
                <a:solidFill>
                  <a:srgbClr val="828282"/>
                </a:solidFill>
              </a:rPr>
              <a:t>% APR</a:t>
            </a:r>
            <a:endParaRPr lang="en-US" sz="1400" i="1" dirty="0">
              <a:solidFill>
                <a:srgbClr val="828282"/>
              </a:solidFill>
            </a:endParaRPr>
          </a:p>
        </p:txBody>
      </p:sp>
      <p:sp>
        <p:nvSpPr>
          <p:cNvPr id="8" name="TextBox 7"/>
          <p:cNvSpPr txBox="1"/>
          <p:nvPr/>
        </p:nvSpPr>
        <p:spPr>
          <a:xfrm>
            <a:off x="338182" y="4569711"/>
            <a:ext cx="653770" cy="276999"/>
          </a:xfrm>
          <a:prstGeom prst="rect">
            <a:avLst/>
          </a:prstGeom>
          <a:noFill/>
        </p:spPr>
        <p:txBody>
          <a:bodyPr wrap="none" rtlCol="0">
            <a:spAutoFit/>
          </a:bodyPr>
          <a:lstStyle/>
          <a:p>
            <a:r>
              <a:rPr lang="en-US" sz="1200" dirty="0" smtClean="0">
                <a:solidFill>
                  <a:srgbClr val="828282"/>
                </a:solidFill>
              </a:rPr>
              <a:t>10-25%</a:t>
            </a:r>
            <a:endParaRPr lang="en-US" sz="1200" dirty="0">
              <a:solidFill>
                <a:srgbClr val="828282"/>
              </a:solidFill>
            </a:endParaRPr>
          </a:p>
        </p:txBody>
      </p:sp>
      <p:sp>
        <p:nvSpPr>
          <p:cNvPr id="9" name="TextBox 8"/>
          <p:cNvSpPr txBox="1"/>
          <p:nvPr/>
        </p:nvSpPr>
        <p:spPr>
          <a:xfrm>
            <a:off x="388112" y="2893635"/>
            <a:ext cx="653770" cy="276999"/>
          </a:xfrm>
          <a:prstGeom prst="rect">
            <a:avLst/>
          </a:prstGeom>
          <a:noFill/>
        </p:spPr>
        <p:txBody>
          <a:bodyPr wrap="none" rtlCol="0">
            <a:spAutoFit/>
          </a:bodyPr>
          <a:lstStyle/>
          <a:p>
            <a:r>
              <a:rPr lang="en-US" sz="1200" dirty="0" smtClean="0">
                <a:solidFill>
                  <a:srgbClr val="828282"/>
                </a:solidFill>
              </a:rPr>
              <a:t>55-70%</a:t>
            </a:r>
            <a:endParaRPr lang="en-US" sz="1200" dirty="0">
              <a:solidFill>
                <a:srgbClr val="828282"/>
              </a:solidFill>
            </a:endParaRPr>
          </a:p>
        </p:txBody>
      </p:sp>
      <p:sp>
        <p:nvSpPr>
          <p:cNvPr id="10" name="TextBox 9"/>
          <p:cNvSpPr txBox="1"/>
          <p:nvPr/>
        </p:nvSpPr>
        <p:spPr>
          <a:xfrm>
            <a:off x="361558" y="3496241"/>
            <a:ext cx="653770" cy="276999"/>
          </a:xfrm>
          <a:prstGeom prst="rect">
            <a:avLst/>
          </a:prstGeom>
          <a:noFill/>
        </p:spPr>
        <p:txBody>
          <a:bodyPr wrap="none" rtlCol="0">
            <a:spAutoFit/>
          </a:bodyPr>
          <a:lstStyle/>
          <a:p>
            <a:r>
              <a:rPr lang="en-US" sz="1200" dirty="0" smtClean="0">
                <a:solidFill>
                  <a:srgbClr val="828282"/>
                </a:solidFill>
              </a:rPr>
              <a:t>40-55%</a:t>
            </a:r>
            <a:endParaRPr lang="en-US" sz="1200" dirty="0">
              <a:solidFill>
                <a:srgbClr val="828282"/>
              </a:solidFill>
            </a:endParaRPr>
          </a:p>
        </p:txBody>
      </p:sp>
      <p:sp>
        <p:nvSpPr>
          <p:cNvPr id="11" name="TextBox 10"/>
          <p:cNvSpPr txBox="1"/>
          <p:nvPr/>
        </p:nvSpPr>
        <p:spPr>
          <a:xfrm>
            <a:off x="435298" y="2345322"/>
            <a:ext cx="527308" cy="276999"/>
          </a:xfrm>
          <a:prstGeom prst="rect">
            <a:avLst/>
          </a:prstGeom>
          <a:noFill/>
        </p:spPr>
        <p:txBody>
          <a:bodyPr wrap="none" rtlCol="0">
            <a:spAutoFit/>
          </a:bodyPr>
          <a:lstStyle/>
          <a:p>
            <a:r>
              <a:rPr lang="en-US" sz="1200" dirty="0" smtClean="0">
                <a:solidFill>
                  <a:srgbClr val="828282"/>
                </a:solidFill>
              </a:rPr>
              <a:t>&gt;70%</a:t>
            </a:r>
            <a:endParaRPr lang="en-US" sz="1200" dirty="0">
              <a:solidFill>
                <a:srgbClr val="828282"/>
              </a:solidFill>
            </a:endParaRPr>
          </a:p>
        </p:txBody>
      </p:sp>
      <p:sp>
        <p:nvSpPr>
          <p:cNvPr id="12" name="TextBox 11"/>
          <p:cNvSpPr txBox="1"/>
          <p:nvPr/>
        </p:nvSpPr>
        <p:spPr>
          <a:xfrm>
            <a:off x="361557" y="4047359"/>
            <a:ext cx="653770" cy="276999"/>
          </a:xfrm>
          <a:prstGeom prst="rect">
            <a:avLst/>
          </a:prstGeom>
          <a:noFill/>
        </p:spPr>
        <p:txBody>
          <a:bodyPr wrap="none" rtlCol="0">
            <a:spAutoFit/>
          </a:bodyPr>
          <a:lstStyle/>
          <a:p>
            <a:r>
              <a:rPr lang="en-US" sz="1200" dirty="0" smtClean="0">
                <a:solidFill>
                  <a:srgbClr val="828282"/>
                </a:solidFill>
              </a:rPr>
              <a:t>25-40%</a:t>
            </a:r>
            <a:endParaRPr lang="en-US" sz="1200" dirty="0">
              <a:solidFill>
                <a:srgbClr val="828282"/>
              </a:solidFill>
            </a:endParaRPr>
          </a:p>
        </p:txBody>
      </p:sp>
      <p:sp>
        <p:nvSpPr>
          <p:cNvPr id="13" name="TextBox 12"/>
          <p:cNvSpPr txBox="1"/>
          <p:nvPr/>
        </p:nvSpPr>
        <p:spPr>
          <a:xfrm>
            <a:off x="1330384" y="5051509"/>
            <a:ext cx="1159292" cy="276999"/>
          </a:xfrm>
          <a:prstGeom prst="rect">
            <a:avLst/>
          </a:prstGeom>
          <a:noFill/>
        </p:spPr>
        <p:txBody>
          <a:bodyPr wrap="none" rtlCol="0">
            <a:spAutoFit/>
          </a:bodyPr>
          <a:lstStyle/>
          <a:p>
            <a:r>
              <a:rPr lang="en-US" sz="1200" dirty="0" smtClean="0">
                <a:solidFill>
                  <a:srgbClr val="828282"/>
                </a:solidFill>
              </a:rPr>
              <a:t>Up to 6 months</a:t>
            </a:r>
            <a:endParaRPr lang="en-US" sz="1200" dirty="0">
              <a:solidFill>
                <a:srgbClr val="828282"/>
              </a:solidFill>
            </a:endParaRPr>
          </a:p>
        </p:txBody>
      </p:sp>
      <p:sp>
        <p:nvSpPr>
          <p:cNvPr id="14" name="TextBox 13"/>
          <p:cNvSpPr txBox="1"/>
          <p:nvPr/>
        </p:nvSpPr>
        <p:spPr>
          <a:xfrm>
            <a:off x="3269251" y="5039651"/>
            <a:ext cx="979755" cy="276999"/>
          </a:xfrm>
          <a:prstGeom prst="rect">
            <a:avLst/>
          </a:prstGeom>
          <a:noFill/>
        </p:spPr>
        <p:txBody>
          <a:bodyPr wrap="none" rtlCol="0">
            <a:spAutoFit/>
          </a:bodyPr>
          <a:lstStyle/>
          <a:p>
            <a:r>
              <a:rPr lang="en-US" sz="1200" dirty="0" smtClean="0">
                <a:solidFill>
                  <a:srgbClr val="828282"/>
                </a:solidFill>
              </a:rPr>
              <a:t>6-12 months</a:t>
            </a:r>
            <a:endParaRPr lang="en-US" sz="1200" dirty="0">
              <a:solidFill>
                <a:srgbClr val="828282"/>
              </a:solidFill>
            </a:endParaRPr>
          </a:p>
        </p:txBody>
      </p:sp>
      <p:sp>
        <p:nvSpPr>
          <p:cNvPr id="15" name="TextBox 14"/>
          <p:cNvSpPr txBox="1"/>
          <p:nvPr/>
        </p:nvSpPr>
        <p:spPr>
          <a:xfrm>
            <a:off x="4876800" y="5034105"/>
            <a:ext cx="1056700" cy="276999"/>
          </a:xfrm>
          <a:prstGeom prst="rect">
            <a:avLst/>
          </a:prstGeom>
          <a:noFill/>
        </p:spPr>
        <p:txBody>
          <a:bodyPr wrap="none" rtlCol="0">
            <a:spAutoFit/>
          </a:bodyPr>
          <a:lstStyle/>
          <a:p>
            <a:r>
              <a:rPr lang="en-US" sz="1200" dirty="0" smtClean="0">
                <a:solidFill>
                  <a:srgbClr val="828282"/>
                </a:solidFill>
              </a:rPr>
              <a:t>12-18 months</a:t>
            </a:r>
            <a:endParaRPr lang="en-US" sz="1200" dirty="0">
              <a:solidFill>
                <a:srgbClr val="828282"/>
              </a:solidFill>
            </a:endParaRPr>
          </a:p>
        </p:txBody>
      </p:sp>
      <p:sp>
        <p:nvSpPr>
          <p:cNvPr id="16" name="TextBox 15"/>
          <p:cNvSpPr txBox="1"/>
          <p:nvPr/>
        </p:nvSpPr>
        <p:spPr>
          <a:xfrm>
            <a:off x="6705600" y="5062452"/>
            <a:ext cx="929611" cy="276999"/>
          </a:xfrm>
          <a:prstGeom prst="rect">
            <a:avLst/>
          </a:prstGeom>
          <a:noFill/>
        </p:spPr>
        <p:txBody>
          <a:bodyPr wrap="none" rtlCol="0">
            <a:spAutoFit/>
          </a:bodyPr>
          <a:lstStyle/>
          <a:p>
            <a:r>
              <a:rPr lang="en-US" sz="1200" dirty="0" smtClean="0">
                <a:solidFill>
                  <a:srgbClr val="828282"/>
                </a:solidFill>
              </a:rPr>
              <a:t>&gt;18 months</a:t>
            </a:r>
            <a:endParaRPr lang="en-US" sz="1200" dirty="0">
              <a:solidFill>
                <a:srgbClr val="828282"/>
              </a:solidFill>
            </a:endParaRPr>
          </a:p>
        </p:txBody>
      </p:sp>
      <p:sp>
        <p:nvSpPr>
          <p:cNvPr id="17" name="TextBox 16"/>
          <p:cNvSpPr txBox="1"/>
          <p:nvPr/>
        </p:nvSpPr>
        <p:spPr>
          <a:xfrm>
            <a:off x="8270758" y="4563041"/>
            <a:ext cx="497778" cy="276999"/>
          </a:xfrm>
          <a:prstGeom prst="rect">
            <a:avLst/>
          </a:prstGeom>
          <a:noFill/>
        </p:spPr>
        <p:txBody>
          <a:bodyPr wrap="none" rtlCol="0">
            <a:spAutoFit/>
          </a:bodyPr>
          <a:lstStyle/>
          <a:p>
            <a:r>
              <a:rPr lang="en-US" sz="1200" dirty="0" smtClean="0">
                <a:solidFill>
                  <a:srgbClr val="828282"/>
                </a:solidFill>
              </a:rPr>
              <a:t>0-5%</a:t>
            </a:r>
            <a:endParaRPr lang="en-US" sz="1200" dirty="0">
              <a:solidFill>
                <a:srgbClr val="828282"/>
              </a:solidFill>
            </a:endParaRPr>
          </a:p>
        </p:txBody>
      </p:sp>
      <p:sp>
        <p:nvSpPr>
          <p:cNvPr id="18" name="TextBox 17"/>
          <p:cNvSpPr txBox="1"/>
          <p:nvPr/>
        </p:nvSpPr>
        <p:spPr>
          <a:xfrm>
            <a:off x="8194152" y="4047359"/>
            <a:ext cx="685780" cy="276999"/>
          </a:xfrm>
          <a:prstGeom prst="rect">
            <a:avLst/>
          </a:prstGeom>
          <a:noFill/>
        </p:spPr>
        <p:txBody>
          <a:bodyPr wrap="none" rtlCol="0">
            <a:spAutoFit/>
          </a:bodyPr>
          <a:lstStyle/>
          <a:p>
            <a:r>
              <a:rPr lang="en-US" sz="1200" dirty="0" smtClean="0">
                <a:solidFill>
                  <a:srgbClr val="828282"/>
                </a:solidFill>
              </a:rPr>
              <a:t>5%-10%</a:t>
            </a:r>
            <a:endParaRPr lang="en-US" sz="1200" dirty="0">
              <a:solidFill>
                <a:srgbClr val="828282"/>
              </a:solidFill>
            </a:endParaRPr>
          </a:p>
        </p:txBody>
      </p:sp>
      <p:sp>
        <p:nvSpPr>
          <p:cNvPr id="19" name="TextBox 18"/>
          <p:cNvSpPr txBox="1"/>
          <p:nvPr/>
        </p:nvSpPr>
        <p:spPr>
          <a:xfrm>
            <a:off x="8290783" y="2306996"/>
            <a:ext cx="527308" cy="276999"/>
          </a:xfrm>
          <a:prstGeom prst="rect">
            <a:avLst/>
          </a:prstGeom>
          <a:noFill/>
        </p:spPr>
        <p:txBody>
          <a:bodyPr wrap="none" rtlCol="0">
            <a:spAutoFit/>
          </a:bodyPr>
          <a:lstStyle/>
          <a:p>
            <a:r>
              <a:rPr lang="en-US" sz="1200" dirty="0" smtClean="0">
                <a:solidFill>
                  <a:srgbClr val="828282"/>
                </a:solidFill>
              </a:rPr>
              <a:t>&gt;20%</a:t>
            </a:r>
            <a:endParaRPr lang="en-US" sz="1200" dirty="0">
              <a:solidFill>
                <a:srgbClr val="828282"/>
              </a:solidFill>
            </a:endParaRPr>
          </a:p>
        </p:txBody>
      </p:sp>
      <p:sp>
        <p:nvSpPr>
          <p:cNvPr id="21" name="TextBox 20"/>
          <p:cNvSpPr txBox="1"/>
          <p:nvPr/>
        </p:nvSpPr>
        <p:spPr>
          <a:xfrm>
            <a:off x="8227552" y="3496241"/>
            <a:ext cx="653770" cy="276999"/>
          </a:xfrm>
          <a:prstGeom prst="rect">
            <a:avLst/>
          </a:prstGeom>
          <a:noFill/>
        </p:spPr>
        <p:txBody>
          <a:bodyPr wrap="none" rtlCol="0">
            <a:spAutoFit/>
          </a:bodyPr>
          <a:lstStyle/>
          <a:p>
            <a:r>
              <a:rPr lang="en-US" sz="1200" dirty="0" smtClean="0">
                <a:solidFill>
                  <a:srgbClr val="828282"/>
                </a:solidFill>
              </a:rPr>
              <a:t>10-15%</a:t>
            </a:r>
            <a:endParaRPr lang="en-US" sz="1200" dirty="0">
              <a:solidFill>
                <a:srgbClr val="828282"/>
              </a:solidFill>
            </a:endParaRPr>
          </a:p>
        </p:txBody>
      </p:sp>
      <p:sp>
        <p:nvSpPr>
          <p:cNvPr id="24" name="TextBox 23"/>
          <p:cNvSpPr txBox="1"/>
          <p:nvPr/>
        </p:nvSpPr>
        <p:spPr>
          <a:xfrm>
            <a:off x="457200" y="1143000"/>
            <a:ext cx="8229600" cy="1077218"/>
          </a:xfrm>
          <a:prstGeom prst="rect">
            <a:avLst/>
          </a:prstGeom>
          <a:noFill/>
        </p:spPr>
        <p:txBody>
          <a:bodyPr wrap="square" rtlCol="0">
            <a:spAutoFit/>
          </a:bodyPr>
          <a:lstStyle/>
          <a:p>
            <a:pPr algn="ctr"/>
            <a:r>
              <a:rPr lang="en-US" sz="3200" dirty="0" smtClean="0">
                <a:solidFill>
                  <a:schemeClr val="tx1">
                    <a:lumMod val="65000"/>
                    <a:lumOff val="35000"/>
                  </a:schemeClr>
                </a:solidFill>
                <a:latin typeface="Arial"/>
                <a:cs typeface="Arial"/>
              </a:rPr>
              <a:t>Where Business Owners are Going for Capital</a:t>
            </a:r>
            <a:endParaRPr lang="en-US" sz="3200" dirty="0">
              <a:solidFill>
                <a:schemeClr val="tx1">
                  <a:lumMod val="65000"/>
                  <a:lumOff val="35000"/>
                </a:schemeClr>
              </a:solidFill>
              <a:latin typeface="Arial"/>
              <a:cs typeface="Arial"/>
            </a:endParaRPr>
          </a:p>
        </p:txBody>
      </p:sp>
      <p:sp>
        <p:nvSpPr>
          <p:cNvPr id="26" name="Oval 25"/>
          <p:cNvSpPr>
            <a:spLocks noChangeAspect="1"/>
          </p:cNvSpPr>
          <p:nvPr/>
        </p:nvSpPr>
        <p:spPr>
          <a:xfrm>
            <a:off x="6629400" y="1929199"/>
            <a:ext cx="222512" cy="228600"/>
          </a:xfrm>
          <a:prstGeom prst="ellipse">
            <a:avLst/>
          </a:prstGeom>
          <a:solidFill>
            <a:srgbClr val="BC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858000" y="1905000"/>
            <a:ext cx="1087933" cy="276999"/>
          </a:xfrm>
          <a:prstGeom prst="rect">
            <a:avLst/>
          </a:prstGeom>
          <a:noFill/>
        </p:spPr>
        <p:txBody>
          <a:bodyPr wrap="none" rtlCol="0" anchor="ctr" anchorCtr="0">
            <a:spAutoFit/>
          </a:bodyPr>
          <a:lstStyle/>
          <a:p>
            <a:r>
              <a:rPr lang="en-US" sz="1200" dirty="0" smtClean="0">
                <a:solidFill>
                  <a:srgbClr val="828282"/>
                </a:solidFill>
              </a:rPr>
              <a:t>Size of lending</a:t>
            </a:r>
            <a:endParaRPr lang="en-US" sz="1200" dirty="0">
              <a:solidFill>
                <a:srgbClr val="828282"/>
              </a:solidFill>
            </a:endParaRPr>
          </a:p>
        </p:txBody>
      </p:sp>
      <p:sp>
        <p:nvSpPr>
          <p:cNvPr id="28" name="Oval 27"/>
          <p:cNvSpPr>
            <a:spLocks noChangeAspect="1"/>
          </p:cNvSpPr>
          <p:nvPr/>
        </p:nvSpPr>
        <p:spPr>
          <a:xfrm>
            <a:off x="2301400" y="1846004"/>
            <a:ext cx="1051400" cy="1049596"/>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100" dirty="0" smtClean="0">
                <a:solidFill>
                  <a:srgbClr val="5A9A98"/>
                </a:solidFill>
              </a:rPr>
              <a:t>MCAs</a:t>
            </a:r>
          </a:p>
          <a:p>
            <a:pPr algn="ctr">
              <a:lnSpc>
                <a:spcPct val="90000"/>
              </a:lnSpc>
            </a:pPr>
            <a:r>
              <a:rPr lang="en-US" sz="1100" dirty="0" smtClean="0">
                <a:solidFill>
                  <a:srgbClr val="5A9A98"/>
                </a:solidFill>
              </a:rPr>
              <a:t>100+ players</a:t>
            </a:r>
          </a:p>
        </p:txBody>
      </p:sp>
      <p:sp>
        <p:nvSpPr>
          <p:cNvPr id="29" name="Oval 28"/>
          <p:cNvSpPr/>
          <p:nvPr/>
        </p:nvSpPr>
        <p:spPr>
          <a:xfrm>
            <a:off x="2435718" y="3496241"/>
            <a:ext cx="530719" cy="524217"/>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441960" y="4016440"/>
            <a:ext cx="363856" cy="372858"/>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378786" y="4229622"/>
            <a:ext cx="457200" cy="451168"/>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248653" y="4231177"/>
            <a:ext cx="457200" cy="451168"/>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162280" y="3206432"/>
            <a:ext cx="457200" cy="451168"/>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US" sz="1100" dirty="0" smtClean="0">
                <a:solidFill>
                  <a:srgbClr val="5A9A98"/>
                </a:solidFill>
              </a:rPr>
              <a:t>IOU</a:t>
            </a:r>
            <a:endParaRPr lang="en-US" sz="1100" dirty="0">
              <a:solidFill>
                <a:srgbClr val="5A9A98"/>
              </a:solidFill>
            </a:endParaRPr>
          </a:p>
        </p:txBody>
      </p:sp>
      <p:sp>
        <p:nvSpPr>
          <p:cNvPr id="34" name="Oval 33"/>
          <p:cNvSpPr/>
          <p:nvPr/>
        </p:nvSpPr>
        <p:spPr>
          <a:xfrm>
            <a:off x="3269251" y="2460885"/>
            <a:ext cx="688884" cy="6869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100" dirty="0" smtClean="0">
                <a:solidFill>
                  <a:srgbClr val="5A9A98"/>
                </a:solidFill>
              </a:rPr>
              <a:t>AMI/CAN</a:t>
            </a:r>
            <a:endParaRPr lang="en-US" sz="1100" dirty="0">
              <a:solidFill>
                <a:srgbClr val="5A9A98"/>
              </a:solidFill>
            </a:endParaRPr>
          </a:p>
        </p:txBody>
      </p:sp>
      <p:sp>
        <p:nvSpPr>
          <p:cNvPr id="35" name="Oval 34"/>
          <p:cNvSpPr/>
          <p:nvPr/>
        </p:nvSpPr>
        <p:spPr>
          <a:xfrm>
            <a:off x="4027954" y="2379591"/>
            <a:ext cx="766618" cy="76819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100" dirty="0" smtClean="0">
                <a:solidFill>
                  <a:srgbClr val="5A9A98"/>
                </a:solidFill>
              </a:rPr>
              <a:t>New Logic</a:t>
            </a:r>
            <a:endParaRPr lang="en-US" sz="1100" dirty="0">
              <a:solidFill>
                <a:srgbClr val="5A9A98"/>
              </a:solidFill>
            </a:endParaRPr>
          </a:p>
        </p:txBody>
      </p:sp>
      <p:sp>
        <p:nvSpPr>
          <p:cNvPr id="36" name="Oval 35"/>
          <p:cNvSpPr/>
          <p:nvPr/>
        </p:nvSpPr>
        <p:spPr>
          <a:xfrm>
            <a:off x="5518121" y="2881826"/>
            <a:ext cx="912814" cy="90673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100" dirty="0" smtClean="0">
                <a:solidFill>
                  <a:srgbClr val="5A9A98"/>
                </a:solidFill>
              </a:rPr>
              <a:t>OnDeck</a:t>
            </a:r>
            <a:endParaRPr lang="en-US" sz="1100" dirty="0">
              <a:solidFill>
                <a:srgbClr val="5A9A98"/>
              </a:solidFill>
            </a:endParaRPr>
          </a:p>
        </p:txBody>
      </p:sp>
      <p:sp>
        <p:nvSpPr>
          <p:cNvPr id="37" name="Oval 36"/>
          <p:cNvSpPr/>
          <p:nvPr/>
        </p:nvSpPr>
        <p:spPr>
          <a:xfrm>
            <a:off x="6731678" y="4334441"/>
            <a:ext cx="633645" cy="639721"/>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100" dirty="0">
                <a:solidFill>
                  <a:srgbClr val="5A9A98"/>
                </a:solidFill>
              </a:rPr>
              <a:t>Lending </a:t>
            </a:r>
          </a:p>
          <a:p>
            <a:pPr algn="ctr">
              <a:lnSpc>
                <a:spcPct val="90000"/>
              </a:lnSpc>
            </a:pPr>
            <a:r>
              <a:rPr lang="en-US" sz="1100" dirty="0" smtClean="0">
                <a:solidFill>
                  <a:srgbClr val="5A9A98"/>
                </a:solidFill>
              </a:rPr>
              <a:t>Club</a:t>
            </a:r>
            <a:endParaRPr lang="en-US" sz="1100" dirty="0">
              <a:solidFill>
                <a:srgbClr val="5A9A98"/>
              </a:solidFill>
            </a:endParaRPr>
          </a:p>
        </p:txBody>
      </p:sp>
      <p:sp>
        <p:nvSpPr>
          <p:cNvPr id="38" name="TextBox 37"/>
          <p:cNvSpPr txBox="1"/>
          <p:nvPr/>
        </p:nvSpPr>
        <p:spPr>
          <a:xfrm>
            <a:off x="2217691" y="3627544"/>
            <a:ext cx="677909" cy="261610"/>
          </a:xfrm>
          <a:prstGeom prst="rect">
            <a:avLst/>
          </a:prstGeom>
          <a:noFill/>
        </p:spPr>
        <p:txBody>
          <a:bodyPr wrap="none" rtlCol="0" anchor="ctr" anchorCtr="0">
            <a:spAutoFit/>
          </a:bodyPr>
          <a:lstStyle/>
          <a:p>
            <a:r>
              <a:rPr lang="en-US" sz="1100" dirty="0" smtClean="0">
                <a:solidFill>
                  <a:srgbClr val="5A9A98"/>
                </a:solidFill>
              </a:rPr>
              <a:t>Kabbage</a:t>
            </a:r>
            <a:endParaRPr lang="en-US" sz="1100" dirty="0">
              <a:solidFill>
                <a:srgbClr val="5A9A98"/>
              </a:solidFill>
            </a:endParaRPr>
          </a:p>
        </p:txBody>
      </p:sp>
      <p:sp>
        <p:nvSpPr>
          <p:cNvPr id="39" name="TextBox 38"/>
          <p:cNvSpPr txBox="1"/>
          <p:nvPr/>
        </p:nvSpPr>
        <p:spPr>
          <a:xfrm>
            <a:off x="3221170" y="4072064"/>
            <a:ext cx="584646" cy="261610"/>
          </a:xfrm>
          <a:prstGeom prst="rect">
            <a:avLst/>
          </a:prstGeom>
          <a:noFill/>
        </p:spPr>
        <p:txBody>
          <a:bodyPr wrap="none" rtlCol="0" anchor="ctr" anchorCtr="0">
            <a:spAutoFit/>
          </a:bodyPr>
          <a:lstStyle/>
          <a:p>
            <a:r>
              <a:rPr lang="en-US" sz="1100" dirty="0" smtClean="0">
                <a:solidFill>
                  <a:srgbClr val="5A9A98"/>
                </a:solidFill>
              </a:rPr>
              <a:t>Square</a:t>
            </a:r>
            <a:endParaRPr lang="en-US" sz="1100" dirty="0">
              <a:solidFill>
                <a:srgbClr val="5A9A98"/>
              </a:solidFill>
            </a:endParaRPr>
          </a:p>
        </p:txBody>
      </p:sp>
      <p:sp>
        <p:nvSpPr>
          <p:cNvPr id="43" name="TextBox 42"/>
          <p:cNvSpPr txBox="1"/>
          <p:nvPr/>
        </p:nvSpPr>
        <p:spPr>
          <a:xfrm>
            <a:off x="4191000" y="4324401"/>
            <a:ext cx="561779" cy="261610"/>
          </a:xfrm>
          <a:prstGeom prst="rect">
            <a:avLst/>
          </a:prstGeom>
          <a:noFill/>
        </p:spPr>
        <p:txBody>
          <a:bodyPr wrap="none" rtlCol="0" anchor="ctr" anchorCtr="0">
            <a:spAutoFit/>
          </a:bodyPr>
          <a:lstStyle/>
          <a:p>
            <a:r>
              <a:rPr lang="en-US" sz="1100" dirty="0" smtClean="0">
                <a:solidFill>
                  <a:srgbClr val="5A9A98"/>
                </a:solidFill>
              </a:rPr>
              <a:t>PayPal</a:t>
            </a:r>
            <a:endParaRPr lang="en-US" sz="1100" dirty="0">
              <a:solidFill>
                <a:srgbClr val="5A9A98"/>
              </a:solidFill>
            </a:endParaRPr>
          </a:p>
        </p:txBody>
      </p:sp>
      <p:sp>
        <p:nvSpPr>
          <p:cNvPr id="44" name="TextBox 43"/>
          <p:cNvSpPr txBox="1"/>
          <p:nvPr/>
        </p:nvSpPr>
        <p:spPr>
          <a:xfrm>
            <a:off x="5055083" y="4325956"/>
            <a:ext cx="650770" cy="261610"/>
          </a:xfrm>
          <a:prstGeom prst="rect">
            <a:avLst/>
          </a:prstGeom>
          <a:noFill/>
        </p:spPr>
        <p:txBody>
          <a:bodyPr wrap="none" rtlCol="0" anchor="ctr" anchorCtr="0">
            <a:spAutoFit/>
          </a:bodyPr>
          <a:lstStyle/>
          <a:p>
            <a:r>
              <a:rPr lang="en-US" sz="1100" dirty="0" smtClean="0">
                <a:solidFill>
                  <a:srgbClr val="5A9A98"/>
                </a:solidFill>
              </a:rPr>
              <a:t>Amazon</a:t>
            </a:r>
            <a:endParaRPr lang="en-US" sz="1100" dirty="0">
              <a:solidFill>
                <a:srgbClr val="5A9A98"/>
              </a:solidFill>
            </a:endParaRPr>
          </a:p>
        </p:txBody>
      </p:sp>
      <p:sp>
        <p:nvSpPr>
          <p:cNvPr id="50" name="Oval 49"/>
          <p:cNvSpPr/>
          <p:nvPr/>
        </p:nvSpPr>
        <p:spPr>
          <a:xfrm>
            <a:off x="6261946" y="4559794"/>
            <a:ext cx="385741" cy="38527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856610" y="4621625"/>
            <a:ext cx="791077" cy="261610"/>
          </a:xfrm>
          <a:prstGeom prst="rect">
            <a:avLst/>
          </a:prstGeom>
          <a:noFill/>
        </p:spPr>
        <p:txBody>
          <a:bodyPr wrap="none" rtlCol="0" anchor="ctr" anchorCtr="0">
            <a:spAutoFit/>
          </a:bodyPr>
          <a:lstStyle/>
          <a:p>
            <a:r>
              <a:rPr lang="en-US" sz="1100" dirty="0" smtClean="0">
                <a:solidFill>
                  <a:srgbClr val="5A9A98"/>
                </a:solidFill>
              </a:rPr>
              <a:t>Dealstruck</a:t>
            </a:r>
            <a:endParaRPr lang="en-US" sz="1100" dirty="0">
              <a:solidFill>
                <a:srgbClr val="5A9A98"/>
              </a:solidFill>
            </a:endParaRPr>
          </a:p>
        </p:txBody>
      </p:sp>
      <p:sp>
        <p:nvSpPr>
          <p:cNvPr id="55" name="TextBox 54"/>
          <p:cNvSpPr txBox="1"/>
          <p:nvPr/>
        </p:nvSpPr>
        <p:spPr>
          <a:xfrm>
            <a:off x="8227552" y="2920332"/>
            <a:ext cx="653770" cy="276999"/>
          </a:xfrm>
          <a:prstGeom prst="rect">
            <a:avLst/>
          </a:prstGeom>
          <a:noFill/>
        </p:spPr>
        <p:txBody>
          <a:bodyPr wrap="none" rtlCol="0">
            <a:spAutoFit/>
          </a:bodyPr>
          <a:lstStyle/>
          <a:p>
            <a:r>
              <a:rPr lang="en-US" sz="1200" dirty="0" smtClean="0">
                <a:solidFill>
                  <a:srgbClr val="828282"/>
                </a:solidFill>
              </a:rPr>
              <a:t>15-20%</a:t>
            </a:r>
            <a:endParaRPr lang="en-US" sz="1200" dirty="0">
              <a:solidFill>
                <a:srgbClr val="828282"/>
              </a:solidFill>
            </a:endParaRPr>
          </a:p>
        </p:txBody>
      </p:sp>
      <p:sp>
        <p:nvSpPr>
          <p:cNvPr id="57" name="TextBox 56"/>
          <p:cNvSpPr txBox="1"/>
          <p:nvPr/>
        </p:nvSpPr>
        <p:spPr>
          <a:xfrm>
            <a:off x="5867941" y="4022936"/>
            <a:ext cx="1729681" cy="276999"/>
          </a:xfrm>
          <a:prstGeom prst="rect">
            <a:avLst/>
          </a:prstGeom>
          <a:noFill/>
        </p:spPr>
        <p:txBody>
          <a:bodyPr wrap="square" rtlCol="0">
            <a:spAutoFit/>
          </a:bodyPr>
          <a:lstStyle/>
          <a:p>
            <a:pPr algn="ctr"/>
            <a:r>
              <a:rPr lang="en-US" sz="1200" b="1" dirty="0" smtClean="0">
                <a:solidFill>
                  <a:schemeClr val="accent3"/>
                </a:solidFill>
              </a:rPr>
              <a:t>AFFORDABLE CAPITAL </a:t>
            </a:r>
            <a:endParaRPr lang="en-US" sz="1200" b="1" dirty="0">
              <a:solidFill>
                <a:schemeClr val="accent3"/>
              </a:solidFill>
            </a:endParaRPr>
          </a:p>
        </p:txBody>
      </p:sp>
      <p:cxnSp>
        <p:nvCxnSpPr>
          <p:cNvPr id="58" name="Straight Arrow Connector 57"/>
          <p:cNvCxnSpPr/>
          <p:nvPr/>
        </p:nvCxnSpPr>
        <p:spPr>
          <a:xfrm flipV="1">
            <a:off x="8001000" y="1752599"/>
            <a:ext cx="0" cy="3276863"/>
          </a:xfrm>
          <a:prstGeom prst="straightConnector1">
            <a:avLst/>
          </a:prstGeom>
          <a:ln w="25400">
            <a:solidFill>
              <a:srgbClr val="7F7F7F"/>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a:stretch>
            <a:fillRect/>
          </a:stretch>
        </p:blipFill>
        <p:spPr>
          <a:xfrm>
            <a:off x="7498878" y="4519642"/>
            <a:ext cx="469900" cy="469900"/>
          </a:xfrm>
          <a:prstGeom prst="rect">
            <a:avLst/>
          </a:prstGeom>
        </p:spPr>
      </p:pic>
    </p:spTree>
    <p:extLst>
      <p:ext uri="{BB962C8B-B14F-4D97-AF65-F5344CB8AC3E}">
        <p14:creationId xmlns:p14="http://schemas.microsoft.com/office/powerpoint/2010/main" val="4142845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18932" y="1143000"/>
            <a:ext cx="4906136" cy="646331"/>
          </a:xfrm>
          <a:prstGeom prst="rect">
            <a:avLst/>
          </a:prstGeom>
          <a:noFill/>
        </p:spPr>
        <p:txBody>
          <a:bodyPr wrap="none" rtlCol="0">
            <a:spAutoFit/>
          </a:bodyPr>
          <a:lstStyle/>
          <a:p>
            <a:pPr algn="ctr"/>
            <a:r>
              <a:rPr lang="en-US" sz="3600" dirty="0" smtClean="0">
                <a:solidFill>
                  <a:schemeClr val="bg2">
                    <a:lumMod val="50000"/>
                  </a:schemeClr>
                </a:solidFill>
                <a:latin typeface="Arial"/>
                <a:cs typeface="Arial"/>
              </a:rPr>
              <a:t>Comparison of Options</a:t>
            </a:r>
            <a:endParaRPr lang="en-US" sz="3600" dirty="0">
              <a:solidFill>
                <a:schemeClr val="bg2">
                  <a:lumMod val="50000"/>
                </a:schemeClr>
              </a:solidFill>
              <a:latin typeface="Arial"/>
              <a:cs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3728023919"/>
              </p:ext>
            </p:extLst>
          </p:nvPr>
        </p:nvGraphicFramePr>
        <p:xfrm>
          <a:off x="609600" y="1828800"/>
          <a:ext cx="8229601" cy="3402739"/>
        </p:xfrm>
        <a:graphic>
          <a:graphicData uri="http://schemas.openxmlformats.org/drawingml/2006/table">
            <a:tbl>
              <a:tblPr firstRow="1" bandRow="1">
                <a:tableStyleId>{1FECB4D8-DB02-4DC6-A0A2-4F2EBAE1DC90}</a:tableStyleId>
              </a:tblPr>
              <a:tblGrid>
                <a:gridCol w="1524000"/>
                <a:gridCol w="3200400"/>
                <a:gridCol w="3505201"/>
              </a:tblGrid>
              <a:tr h="385219">
                <a:tc>
                  <a:txBody>
                    <a:bodyPr/>
                    <a:lstStyle/>
                    <a:p>
                      <a:pPr algn="l"/>
                      <a:endParaRPr lang="en-US" sz="2000" b="1" dirty="0">
                        <a:solidFill>
                          <a:srgbClr val="5A9A98"/>
                        </a:solidFill>
                      </a:endParaRPr>
                    </a:p>
                  </a:txBody>
                  <a:tcPr marT="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5A9A98"/>
                      </a:solidFill>
                      <a:prstDash val="solid"/>
                      <a:round/>
                      <a:headEnd type="none" w="med" len="med"/>
                      <a:tailEnd type="none" w="med" len="med"/>
                    </a:lnB>
                    <a:noFill/>
                  </a:tcPr>
                </a:tc>
                <a:tc>
                  <a:txBody>
                    <a:bodyPr/>
                    <a:lstStyle/>
                    <a:p>
                      <a:pPr algn="l"/>
                      <a:r>
                        <a:rPr lang="en-US" sz="2000" dirty="0" smtClean="0">
                          <a:solidFill>
                            <a:srgbClr val="5A9A98"/>
                          </a:solidFill>
                        </a:rPr>
                        <a:t>Alternative Lending</a:t>
                      </a:r>
                      <a:endParaRPr lang="en-US" sz="2000" dirty="0">
                        <a:solidFill>
                          <a:srgbClr val="5A9A98"/>
                        </a:solidFill>
                      </a:endParaRPr>
                    </a:p>
                  </a:txBody>
                  <a:tcPr marT="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5A9A98"/>
                      </a:solidFill>
                      <a:prstDash val="solid"/>
                      <a:round/>
                      <a:headEnd type="none" w="med" len="med"/>
                      <a:tailEnd type="none" w="med" len="med"/>
                    </a:lnB>
                    <a:noFill/>
                  </a:tcPr>
                </a:tc>
                <a:tc>
                  <a:txBody>
                    <a:bodyPr/>
                    <a:lstStyle/>
                    <a:p>
                      <a:pPr algn="l"/>
                      <a:r>
                        <a:rPr lang="en-US" sz="2000" dirty="0" smtClean="0">
                          <a:solidFill>
                            <a:srgbClr val="5A9A98"/>
                          </a:solidFill>
                        </a:rPr>
                        <a:t>Opportunity</a:t>
                      </a:r>
                      <a:r>
                        <a:rPr lang="en-US" sz="2000" baseline="0" dirty="0" smtClean="0">
                          <a:solidFill>
                            <a:srgbClr val="5A9A98"/>
                          </a:solidFill>
                        </a:rPr>
                        <a:t> Fund</a:t>
                      </a:r>
                      <a:endParaRPr lang="en-US" sz="2000" dirty="0">
                        <a:solidFill>
                          <a:srgbClr val="5A9A98"/>
                        </a:solidFill>
                      </a:endParaRPr>
                    </a:p>
                  </a:txBody>
                  <a:tcPr marT="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5A9A98"/>
                      </a:solidFill>
                      <a:prstDash val="solid"/>
                      <a:round/>
                      <a:headEnd type="none" w="med" len="med"/>
                      <a:tailEnd type="none" w="med" len="med"/>
                    </a:lnB>
                    <a:noFill/>
                  </a:tcPr>
                </a:tc>
              </a:tr>
              <a:tr h="281506">
                <a:tc>
                  <a:txBody>
                    <a:bodyPr/>
                    <a:lstStyle/>
                    <a:p>
                      <a:pPr marL="285750" indent="-285750" algn="l">
                        <a:buFontTx/>
                        <a:buNone/>
                      </a:pPr>
                      <a:r>
                        <a:rPr lang="en-US" sz="1300" b="1" dirty="0" smtClean="0">
                          <a:solidFill>
                            <a:srgbClr val="828282"/>
                          </a:solidFill>
                        </a:rPr>
                        <a:t>APR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5A9A98"/>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solidFill>
                      <a:schemeClr val="accent4">
                        <a:lumMod val="20000"/>
                        <a:lumOff val="80000"/>
                      </a:schemeClr>
                    </a:solidFill>
                  </a:tcPr>
                </a:tc>
                <a:tc>
                  <a:txBody>
                    <a:bodyPr/>
                    <a:lstStyle/>
                    <a:p>
                      <a:pPr marL="285750" indent="-285750">
                        <a:buFontTx/>
                        <a:buNone/>
                      </a:pPr>
                      <a:r>
                        <a:rPr lang="en-US" sz="1300" dirty="0" smtClean="0">
                          <a:solidFill>
                            <a:srgbClr val="828282"/>
                          </a:solidFill>
                        </a:rPr>
                        <a:t>40–70%+ APR</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5A9A98"/>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solidFill>
                      <a:schemeClr val="accent4">
                        <a:lumMod val="20000"/>
                        <a:lumOff val="80000"/>
                      </a:schemeClr>
                    </a:solidFill>
                  </a:tcPr>
                </a:tc>
                <a:tc>
                  <a:txBody>
                    <a:bodyPr/>
                    <a:lstStyle/>
                    <a:p>
                      <a:pPr marL="171450" indent="-171450">
                        <a:buFont typeface="Arial" panose="020B0604020202020204" pitchFamily="34" charset="0"/>
                        <a:buNone/>
                      </a:pPr>
                      <a:r>
                        <a:rPr lang="en-US" sz="1300" dirty="0" smtClean="0">
                          <a:solidFill>
                            <a:srgbClr val="828282"/>
                          </a:solidFill>
                        </a:rPr>
                        <a:t>8.5</a:t>
                      </a:r>
                      <a:r>
                        <a:rPr lang="en-US" sz="1300" baseline="0" dirty="0" smtClean="0">
                          <a:solidFill>
                            <a:srgbClr val="828282"/>
                          </a:solidFill>
                        </a:rPr>
                        <a:t>–18%+ APR</a:t>
                      </a:r>
                      <a:endParaRPr lang="en-US" sz="1300" dirty="0" smtClean="0">
                        <a:solidFill>
                          <a:srgbClr val="828282"/>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5A9A98"/>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solidFill>
                      <a:schemeClr val="accent4">
                        <a:lumMod val="20000"/>
                        <a:lumOff val="80000"/>
                      </a:schemeClr>
                    </a:solidFill>
                  </a:tcPr>
                </a:tc>
              </a:tr>
              <a:tr h="281506">
                <a:tc>
                  <a:txBody>
                    <a:bodyPr/>
                    <a:lstStyle/>
                    <a:p>
                      <a:pPr marL="285750" marR="0" indent="-285750" algn="l" defTabSz="914400" rtl="0" eaLnBrk="1" fontAlgn="auto" latinLnBrk="0" hangingPunct="1">
                        <a:lnSpc>
                          <a:spcPct val="100000"/>
                        </a:lnSpc>
                        <a:spcBef>
                          <a:spcPts val="0"/>
                        </a:spcBef>
                        <a:spcAft>
                          <a:spcPts val="0"/>
                        </a:spcAft>
                        <a:buClrTx/>
                        <a:buSzTx/>
                        <a:buFontTx/>
                        <a:buNone/>
                        <a:tabLst/>
                        <a:defRPr/>
                      </a:pPr>
                      <a:r>
                        <a:rPr lang="en-US" sz="1300" b="1" dirty="0" smtClean="0">
                          <a:solidFill>
                            <a:srgbClr val="828282"/>
                          </a:solidFill>
                        </a:rPr>
                        <a:t>Terms</a:t>
                      </a:r>
                      <a:endParaRPr lang="en-US" sz="1300" b="1" dirty="0">
                        <a:solidFill>
                          <a:srgbClr val="828282"/>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noFill/>
                  </a:tcPr>
                </a:tc>
                <a:tc>
                  <a:txBody>
                    <a:bodyPr/>
                    <a:lstStyle/>
                    <a:p>
                      <a:pPr marL="285750" marR="0" indent="-285750" algn="l" defTabSz="914400" rtl="0" eaLnBrk="1" fontAlgn="auto" latinLnBrk="0" hangingPunct="1">
                        <a:lnSpc>
                          <a:spcPct val="100000"/>
                        </a:lnSpc>
                        <a:spcBef>
                          <a:spcPts val="0"/>
                        </a:spcBef>
                        <a:spcAft>
                          <a:spcPts val="0"/>
                        </a:spcAft>
                        <a:buClrTx/>
                        <a:buSzTx/>
                        <a:buFontTx/>
                        <a:buNone/>
                        <a:tabLst/>
                        <a:defRPr/>
                      </a:pPr>
                      <a:r>
                        <a:rPr lang="en-US" sz="1300" dirty="0" smtClean="0">
                          <a:solidFill>
                            <a:srgbClr val="828282"/>
                          </a:solidFill>
                        </a:rPr>
                        <a:t>~ 6 to 18 months</a:t>
                      </a:r>
                      <a:endParaRPr lang="en-US" sz="1300" dirty="0">
                        <a:solidFill>
                          <a:srgbClr val="828282"/>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noFill/>
                  </a:tcPr>
                </a:tc>
                <a:tc>
                  <a:txBody>
                    <a:bodyPr/>
                    <a:lstStyle/>
                    <a:p>
                      <a:pPr marL="0" indent="0">
                        <a:buFont typeface="Arial" panose="020B0604020202020204" pitchFamily="34" charset="0"/>
                        <a:buNone/>
                      </a:pPr>
                      <a:r>
                        <a:rPr lang="en-US" sz="1300" dirty="0" smtClean="0">
                          <a:solidFill>
                            <a:srgbClr val="828282"/>
                          </a:solidFill>
                        </a:rPr>
                        <a:t>Up to 60 months</a:t>
                      </a:r>
                      <a:endParaRPr lang="en-US" sz="1300" dirty="0">
                        <a:solidFill>
                          <a:srgbClr val="828282"/>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noFill/>
                  </a:tcPr>
                </a:tc>
              </a:tr>
              <a:tr h="474116">
                <a:tc>
                  <a:txBody>
                    <a:bodyPr/>
                    <a:lstStyle/>
                    <a:p>
                      <a:pPr marL="0" indent="6350" algn="l">
                        <a:buFontTx/>
                        <a:buNone/>
                      </a:pPr>
                      <a:r>
                        <a:rPr lang="en-US" sz="1300" b="1" dirty="0" smtClean="0">
                          <a:solidFill>
                            <a:srgbClr val="828282"/>
                          </a:solidFill>
                        </a:rPr>
                        <a:t>Out-of-pocket</a:t>
                      </a:r>
                      <a:br>
                        <a:rPr lang="en-US" sz="1300" b="1" dirty="0" smtClean="0">
                          <a:solidFill>
                            <a:srgbClr val="828282"/>
                          </a:solidFill>
                        </a:rPr>
                      </a:br>
                      <a:r>
                        <a:rPr lang="en-US" sz="1300" b="1" dirty="0" smtClean="0">
                          <a:solidFill>
                            <a:srgbClr val="828282"/>
                          </a:solidFill>
                        </a:rPr>
                        <a:t>cash</a:t>
                      </a:r>
                      <a:endParaRPr lang="en-US" sz="1300" b="1" dirty="0">
                        <a:solidFill>
                          <a:srgbClr val="828282"/>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solidFill>
                      <a:srgbClr val="DDEBEB"/>
                    </a:solidFill>
                  </a:tcPr>
                </a:tc>
                <a:tc>
                  <a:txBody>
                    <a:bodyPr/>
                    <a:lstStyle/>
                    <a:p>
                      <a:pPr marL="285750" indent="-285750">
                        <a:buFontTx/>
                        <a:buNone/>
                      </a:pPr>
                      <a:r>
                        <a:rPr lang="en-US" sz="1300" dirty="0" smtClean="0">
                          <a:solidFill>
                            <a:srgbClr val="828282"/>
                          </a:solidFill>
                        </a:rPr>
                        <a:t>Medium</a:t>
                      </a:r>
                      <a:r>
                        <a:rPr lang="en-US" sz="1300" baseline="0" dirty="0" smtClean="0">
                          <a:solidFill>
                            <a:srgbClr val="828282"/>
                          </a:solidFill>
                        </a:rPr>
                        <a:t> to high initial cash outlays</a:t>
                      </a:r>
                      <a:endParaRPr lang="en-US" sz="1300" dirty="0">
                        <a:solidFill>
                          <a:srgbClr val="828282"/>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solidFill>
                      <a:srgbClr val="DDEBEB"/>
                    </a:solidFill>
                  </a:tcPr>
                </a:tc>
                <a:tc>
                  <a:txBody>
                    <a:bodyPr/>
                    <a:lstStyle/>
                    <a:p>
                      <a:pPr marL="0" indent="0">
                        <a:buFont typeface="Arial" panose="020B0604020202020204" pitchFamily="34" charset="0"/>
                        <a:buNone/>
                      </a:pPr>
                      <a:r>
                        <a:rPr lang="en-US" sz="1300" dirty="0" smtClean="0">
                          <a:solidFill>
                            <a:srgbClr val="828282"/>
                          </a:solidFill>
                        </a:rPr>
                        <a:t>Low cash outlays</a:t>
                      </a:r>
                      <a:r>
                        <a:rPr lang="en-US" sz="1300" baseline="0" dirty="0" smtClean="0">
                          <a:solidFill>
                            <a:srgbClr val="828282"/>
                          </a:solidFill>
                        </a:rPr>
                        <a:t/>
                      </a:r>
                      <a:br>
                        <a:rPr lang="en-US" sz="1300" baseline="0" dirty="0" smtClean="0">
                          <a:solidFill>
                            <a:srgbClr val="828282"/>
                          </a:solidFill>
                        </a:rPr>
                      </a:br>
                      <a:r>
                        <a:rPr lang="en-US" sz="1300" dirty="0" smtClean="0">
                          <a:solidFill>
                            <a:srgbClr val="828282"/>
                          </a:solidFill>
                        </a:rPr>
                        <a:t>No more than 10% of </a:t>
                      </a:r>
                      <a:r>
                        <a:rPr lang="en-US" sz="1300" baseline="0" dirty="0" smtClean="0">
                          <a:solidFill>
                            <a:srgbClr val="828282"/>
                          </a:solidFill>
                        </a:rPr>
                        <a:t>receipts in most cases</a:t>
                      </a:r>
                      <a:endParaRPr lang="en-US" sz="1300" dirty="0">
                        <a:solidFill>
                          <a:srgbClr val="828282"/>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solidFill>
                      <a:srgbClr val="DDEBEB"/>
                    </a:solidFill>
                  </a:tcPr>
                </a:tc>
              </a:tr>
              <a:tr h="281506">
                <a:tc>
                  <a:txBody>
                    <a:bodyPr/>
                    <a:lstStyle/>
                    <a:p>
                      <a:pPr marL="285750" indent="-285750" algn="l">
                        <a:buFontTx/>
                        <a:buNone/>
                      </a:pPr>
                      <a:r>
                        <a:rPr lang="en-US" sz="1300" b="1" dirty="0" smtClean="0">
                          <a:solidFill>
                            <a:srgbClr val="828282"/>
                          </a:solidFill>
                        </a:rPr>
                        <a:t>Risk</a:t>
                      </a:r>
                      <a:endParaRPr lang="en-US" sz="1300" b="1" dirty="0">
                        <a:solidFill>
                          <a:srgbClr val="828282"/>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noFill/>
                  </a:tcPr>
                </a:tc>
                <a:tc>
                  <a:txBody>
                    <a:bodyPr/>
                    <a:lstStyle/>
                    <a:p>
                      <a:pPr marL="285750" indent="-285750">
                        <a:buFontTx/>
                        <a:buNone/>
                      </a:pPr>
                      <a:r>
                        <a:rPr lang="en-US" sz="1300" dirty="0" smtClean="0">
                          <a:solidFill>
                            <a:srgbClr val="828282"/>
                          </a:solidFill>
                        </a:rPr>
                        <a:t>Medium</a:t>
                      </a:r>
                      <a:r>
                        <a:rPr lang="en-US" sz="1300" baseline="0" dirty="0" smtClean="0">
                          <a:solidFill>
                            <a:srgbClr val="828282"/>
                          </a:solidFill>
                        </a:rPr>
                        <a:t> to high </a:t>
                      </a:r>
                      <a:endParaRPr lang="en-US" sz="1300" dirty="0">
                        <a:solidFill>
                          <a:srgbClr val="828282"/>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noFill/>
                  </a:tcPr>
                </a:tc>
                <a:tc>
                  <a:txBody>
                    <a:bodyPr/>
                    <a:lstStyle/>
                    <a:p>
                      <a:pPr marL="0" indent="0">
                        <a:buFont typeface="Arial" panose="020B0604020202020204" pitchFamily="34" charset="0"/>
                        <a:buNone/>
                      </a:pPr>
                      <a:r>
                        <a:rPr lang="en-US" sz="1300" dirty="0" smtClean="0">
                          <a:solidFill>
                            <a:srgbClr val="828282"/>
                          </a:solidFill>
                        </a:rPr>
                        <a:t>Medium to high</a:t>
                      </a:r>
                      <a:endParaRPr lang="en-US" sz="1300" dirty="0">
                        <a:solidFill>
                          <a:srgbClr val="828282"/>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noFill/>
                  </a:tcPr>
                </a:tc>
              </a:tr>
              <a:tr h="281506">
                <a:tc>
                  <a:txBody>
                    <a:bodyPr/>
                    <a:lstStyle/>
                    <a:p>
                      <a:pPr marL="285750" indent="-285750" algn="l">
                        <a:buFontTx/>
                        <a:buNone/>
                      </a:pPr>
                      <a:r>
                        <a:rPr lang="en-US" sz="1300" b="1" dirty="0" smtClean="0">
                          <a:solidFill>
                            <a:srgbClr val="828282"/>
                          </a:solidFill>
                        </a:rPr>
                        <a:t>Cash flow</a:t>
                      </a:r>
                      <a:endParaRPr lang="en-US" sz="1300" b="1" dirty="0">
                        <a:solidFill>
                          <a:srgbClr val="828282"/>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solidFill>
                      <a:srgbClr val="DDEBEB"/>
                    </a:solidFill>
                  </a:tcPr>
                </a:tc>
                <a:tc>
                  <a:txBody>
                    <a:bodyPr/>
                    <a:lstStyle/>
                    <a:p>
                      <a:pPr marL="285750" indent="-285750">
                        <a:buFontTx/>
                        <a:buNone/>
                      </a:pPr>
                      <a:r>
                        <a:rPr lang="en-US" sz="1300" dirty="0" smtClean="0">
                          <a:solidFill>
                            <a:srgbClr val="828282"/>
                          </a:solidFill>
                        </a:rPr>
                        <a:t>Credit card sales, bank deposits, or shipping</a:t>
                      </a:r>
                      <a:endParaRPr lang="en-US" sz="1300" dirty="0">
                        <a:solidFill>
                          <a:srgbClr val="828282"/>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solidFill>
                      <a:srgbClr val="DDEBEB"/>
                    </a:solidFill>
                  </a:tcPr>
                </a:tc>
                <a:tc>
                  <a:txBody>
                    <a:bodyPr/>
                    <a:lstStyle/>
                    <a:p>
                      <a:pPr marL="0" indent="0">
                        <a:buFont typeface="Arial" panose="020B0604020202020204" pitchFamily="34" charset="0"/>
                        <a:buNone/>
                      </a:pPr>
                      <a:r>
                        <a:rPr lang="en-US" sz="1300" dirty="0" smtClean="0">
                          <a:solidFill>
                            <a:srgbClr val="828282"/>
                          </a:solidFill>
                        </a:rPr>
                        <a:t>Credit</a:t>
                      </a:r>
                      <a:r>
                        <a:rPr lang="en-US" sz="1300" baseline="0" dirty="0" smtClean="0">
                          <a:solidFill>
                            <a:srgbClr val="828282"/>
                          </a:solidFill>
                        </a:rPr>
                        <a:t> card sales, bank deposits, or shipping</a:t>
                      </a:r>
                      <a:endParaRPr lang="en-US" sz="1300" dirty="0">
                        <a:solidFill>
                          <a:srgbClr val="828282"/>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solidFill>
                      <a:srgbClr val="DDEBEB"/>
                    </a:solidFill>
                  </a:tcPr>
                </a:tc>
              </a:tr>
              <a:tr h="859334">
                <a:tc>
                  <a:txBody>
                    <a:bodyPr/>
                    <a:lstStyle/>
                    <a:p>
                      <a:pPr marL="0" lvl="0" indent="0" algn="l">
                        <a:buFont typeface="Arial" panose="020B0604020202020204" pitchFamily="34" charset="0"/>
                        <a:buNone/>
                      </a:pPr>
                      <a:r>
                        <a:rPr lang="en-US" sz="1300" b="1" dirty="0" smtClean="0">
                          <a:solidFill>
                            <a:srgbClr val="828282"/>
                          </a:solidFill>
                        </a:rPr>
                        <a:t>Description</a:t>
                      </a:r>
                      <a:endParaRPr lang="en-US" sz="1300" b="1" dirty="0">
                        <a:solidFill>
                          <a:srgbClr val="828282"/>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noFill/>
                  </a:tcPr>
                </a:tc>
                <a:tc>
                  <a:txBody>
                    <a:bodyPr/>
                    <a:lstStyle/>
                    <a:p>
                      <a:pPr marL="228600" lvl="0" indent="-228600">
                        <a:buClr>
                          <a:srgbClr val="5A9A98"/>
                        </a:buClr>
                        <a:buFont typeface="Wingdings" charset="2"/>
                        <a:buChar char="ü"/>
                      </a:pPr>
                      <a:r>
                        <a:rPr lang="en-US" sz="1300" dirty="0" smtClean="0">
                          <a:solidFill>
                            <a:srgbClr val="828282"/>
                          </a:solidFill>
                        </a:rPr>
                        <a:t>Fixed repayment amount</a:t>
                      </a:r>
                    </a:p>
                    <a:p>
                      <a:pPr marL="228600" lvl="0" indent="-228600">
                        <a:buClr>
                          <a:srgbClr val="5A9A98"/>
                        </a:buClr>
                        <a:buFont typeface="Wingdings" charset="2"/>
                        <a:buChar char="ü"/>
                      </a:pPr>
                      <a:r>
                        <a:rPr lang="en-US" sz="1300" dirty="0" smtClean="0">
                          <a:solidFill>
                            <a:srgbClr val="828282"/>
                          </a:solidFill>
                        </a:rPr>
                        <a:t>Fixed monthly</a:t>
                      </a:r>
                      <a:r>
                        <a:rPr lang="en-US" sz="1300" baseline="0" dirty="0" smtClean="0">
                          <a:solidFill>
                            <a:srgbClr val="828282"/>
                          </a:solidFill>
                        </a:rPr>
                        <a:t> payment</a:t>
                      </a:r>
                      <a:endParaRPr lang="en-US" sz="1300" dirty="0" smtClean="0">
                        <a:solidFill>
                          <a:srgbClr val="828282"/>
                        </a:solidFill>
                      </a:endParaRPr>
                    </a:p>
                    <a:p>
                      <a:pPr marL="228600" lvl="0" indent="-228600">
                        <a:buClr>
                          <a:srgbClr val="5A9A98"/>
                        </a:buClr>
                        <a:buFont typeface="Wingdings" charset="2"/>
                        <a:buChar char="ü"/>
                      </a:pPr>
                      <a:r>
                        <a:rPr lang="en-US" sz="1300" dirty="0" smtClean="0">
                          <a:solidFill>
                            <a:srgbClr val="828282"/>
                          </a:solidFill>
                        </a:rPr>
                        <a:t>May or may not be a loan</a:t>
                      </a:r>
                      <a:endParaRPr lang="en-US" sz="1300" dirty="0">
                        <a:solidFill>
                          <a:srgbClr val="828282"/>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noFill/>
                  </a:tcPr>
                </a:tc>
                <a:tc>
                  <a:txBody>
                    <a:bodyPr/>
                    <a:lstStyle/>
                    <a:p>
                      <a:pPr marL="228600" indent="-228600">
                        <a:buClr>
                          <a:srgbClr val="5A9A98"/>
                        </a:buClr>
                        <a:buFont typeface="Wingdings" charset="2"/>
                        <a:buChar char="ü"/>
                      </a:pPr>
                      <a:r>
                        <a:rPr lang="en-US" sz="1300" baseline="0" dirty="0" smtClean="0">
                          <a:solidFill>
                            <a:srgbClr val="828282"/>
                          </a:solidFill>
                        </a:rPr>
                        <a:t>Affordable payments, no penalty for paying early</a:t>
                      </a:r>
                    </a:p>
                    <a:p>
                      <a:pPr marL="228600" indent="-228600">
                        <a:buClr>
                          <a:srgbClr val="5A9A98"/>
                        </a:buClr>
                        <a:buFont typeface="Wingdings" charset="2"/>
                        <a:buChar char="ü"/>
                      </a:pPr>
                      <a:r>
                        <a:rPr lang="en-US" sz="1300" baseline="0" dirty="0" smtClean="0">
                          <a:solidFill>
                            <a:srgbClr val="828282"/>
                          </a:solidFill>
                        </a:rPr>
                        <a:t>Fixed monthly payment</a:t>
                      </a:r>
                    </a:p>
                    <a:p>
                      <a:pPr marL="228600" indent="-228600">
                        <a:buClr>
                          <a:srgbClr val="5A9A98"/>
                        </a:buClr>
                        <a:buFont typeface="Wingdings" charset="2"/>
                        <a:buChar char="ü"/>
                      </a:pPr>
                      <a:r>
                        <a:rPr lang="en-US" sz="1300" dirty="0" smtClean="0">
                          <a:solidFill>
                            <a:srgbClr val="828282"/>
                          </a:solidFill>
                        </a:rPr>
                        <a:t>Term</a:t>
                      </a:r>
                      <a:r>
                        <a:rPr lang="en-US" sz="1300" baseline="0" dirty="0" smtClean="0">
                          <a:solidFill>
                            <a:srgbClr val="828282"/>
                          </a:solidFill>
                        </a:rPr>
                        <a:t> loan, helps establish/build credit</a:t>
                      </a:r>
                      <a:endParaRPr lang="en-US" sz="1300" dirty="0">
                        <a:solidFill>
                          <a:srgbClr val="828282"/>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solidFill>
                        <a:srgbClr val="FFFFFF">
                          <a:lumMod val="50000"/>
                        </a:srgbClr>
                      </a:solidFill>
                      <a:prstDash val="solid"/>
                      <a:round/>
                      <a:headEnd type="none" w="med" len="med"/>
                      <a:tailEnd type="none" w="med" len="med"/>
                    </a:lnB>
                    <a:noFill/>
                  </a:tcPr>
                </a:tc>
              </a:tr>
              <a:tr h="426719">
                <a:tc>
                  <a:txBody>
                    <a:bodyPr/>
                    <a:lstStyle/>
                    <a:p>
                      <a:pPr marL="0" indent="0" algn="l">
                        <a:buFont typeface="Arial" panose="020B0604020202020204" pitchFamily="34" charset="0"/>
                        <a:buNone/>
                      </a:pPr>
                      <a:r>
                        <a:rPr lang="en-US" sz="1300" b="1" dirty="0" smtClean="0">
                          <a:solidFill>
                            <a:srgbClr val="828282"/>
                          </a:solidFill>
                        </a:rPr>
                        <a:t>Main players</a:t>
                      </a:r>
                      <a:endParaRPr lang="en-US" sz="1300" b="1" dirty="0">
                        <a:solidFill>
                          <a:srgbClr val="828282"/>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noFill/>
                      <a:prstDash val="solid"/>
                      <a:round/>
                      <a:headEnd type="none" w="med" len="med"/>
                      <a:tailEnd type="none" w="med" len="med"/>
                    </a:lnB>
                    <a:solidFill>
                      <a:srgbClr val="DDEBEB"/>
                    </a:solidFill>
                  </a:tcPr>
                </a:tc>
                <a:tc>
                  <a:txBody>
                    <a:bodyPr/>
                    <a:lstStyle/>
                    <a:p>
                      <a:pPr marL="0" indent="0">
                        <a:buFont typeface="Arial" panose="020B0604020202020204" pitchFamily="34" charset="0"/>
                        <a:buNone/>
                      </a:pPr>
                      <a:r>
                        <a:rPr lang="en-US" sz="1300" dirty="0" err="1" smtClean="0">
                          <a:solidFill>
                            <a:srgbClr val="828282"/>
                          </a:solidFill>
                        </a:rPr>
                        <a:t>AdvanceMe</a:t>
                      </a:r>
                      <a:r>
                        <a:rPr lang="en-US" sz="1300" dirty="0" smtClean="0">
                          <a:solidFill>
                            <a:srgbClr val="828282"/>
                          </a:solidFill>
                        </a:rPr>
                        <a:t>, Inc., Can Capital, </a:t>
                      </a:r>
                      <a:r>
                        <a:rPr lang="en-US" sz="1300" dirty="0" err="1" smtClean="0">
                          <a:solidFill>
                            <a:srgbClr val="828282"/>
                          </a:solidFill>
                        </a:rPr>
                        <a:t>Dealstruck</a:t>
                      </a:r>
                      <a:r>
                        <a:rPr lang="en-US" sz="1300" dirty="0" smtClean="0">
                          <a:solidFill>
                            <a:srgbClr val="828282"/>
                          </a:solidFill>
                        </a:rPr>
                        <a:t>, </a:t>
                      </a:r>
                      <a:r>
                        <a:rPr lang="en-US" sz="1300" dirty="0" err="1" smtClean="0">
                          <a:solidFill>
                            <a:srgbClr val="828282"/>
                          </a:solidFill>
                        </a:rPr>
                        <a:t>Kabbage</a:t>
                      </a:r>
                      <a:r>
                        <a:rPr lang="en-US" sz="1300" dirty="0" smtClean="0">
                          <a:solidFill>
                            <a:srgbClr val="828282"/>
                          </a:solidFill>
                        </a:rPr>
                        <a:t>, OnDeck, Rapid Advance</a:t>
                      </a:r>
                      <a:endParaRPr lang="en-US" sz="1300" dirty="0">
                        <a:solidFill>
                          <a:srgbClr val="828282"/>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noFill/>
                      <a:prstDash val="solid"/>
                      <a:round/>
                      <a:headEnd type="none" w="med" len="med"/>
                      <a:tailEnd type="none" w="med" len="med"/>
                    </a:lnB>
                    <a:solidFill>
                      <a:srgbClr val="DDEBEB"/>
                    </a:solidFill>
                  </a:tcPr>
                </a:tc>
                <a:tc>
                  <a:txBody>
                    <a:bodyPr/>
                    <a:lstStyle/>
                    <a:p>
                      <a:pPr marL="0" indent="0">
                        <a:buFont typeface="Arial" panose="020B0604020202020204" pitchFamily="34" charset="0"/>
                        <a:buNone/>
                      </a:pPr>
                      <a:endParaRPr lang="en-US" sz="1300" dirty="0">
                        <a:solidFill>
                          <a:srgbClr val="828282"/>
                        </a:solidFill>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FFFFFF">
                          <a:lumMod val="50000"/>
                        </a:srgbClr>
                      </a:solidFill>
                      <a:prstDash val="solid"/>
                      <a:round/>
                      <a:headEnd type="none" w="med" len="med"/>
                      <a:tailEnd type="none" w="med" len="med"/>
                    </a:lnT>
                    <a:lnB w="3175" cap="flat" cmpd="sng" algn="ctr">
                      <a:noFill/>
                      <a:prstDash val="solid"/>
                      <a:round/>
                      <a:headEnd type="none" w="med" len="med"/>
                      <a:tailEnd type="none" w="med" len="med"/>
                    </a:lnB>
                    <a:solidFill>
                      <a:srgbClr val="DDEBEB"/>
                    </a:solidFill>
                  </a:tcPr>
                </a:tc>
              </a:tr>
            </a:tbl>
          </a:graphicData>
        </a:graphic>
      </p:graphicFrame>
    </p:spTree>
    <p:extLst>
      <p:ext uri="{BB962C8B-B14F-4D97-AF65-F5344CB8AC3E}">
        <p14:creationId xmlns:p14="http://schemas.microsoft.com/office/powerpoint/2010/main" val="4083613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535403" y="4251113"/>
            <a:ext cx="4050640" cy="5403"/>
          </a:xfrm>
          <a:prstGeom prst="line">
            <a:avLst/>
          </a:prstGeom>
          <a:ln w="3175">
            <a:solidFill>
              <a:srgbClr val="507392">
                <a:alpha val="3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7" idx="2"/>
            <a:endCxn id="8" idx="6"/>
          </p:cNvCxnSpPr>
          <p:nvPr/>
        </p:nvCxnSpPr>
        <p:spPr>
          <a:xfrm>
            <a:off x="1066600" y="2099255"/>
            <a:ext cx="6678256" cy="0"/>
          </a:xfrm>
          <a:prstGeom prst="line">
            <a:avLst/>
          </a:prstGeom>
          <a:ln w="3175">
            <a:solidFill>
              <a:srgbClr val="507392">
                <a:alpha val="30000"/>
              </a:srgbClr>
            </a:solidFill>
            <a:prstDash val="sysDot"/>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066600" y="1524000"/>
            <a:ext cx="1158813" cy="115050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ebas Neue Bold" panose="020B0606020202050201" pitchFamily="34" charset="-94"/>
            </a:endParaRPr>
          </a:p>
        </p:txBody>
      </p:sp>
      <p:sp>
        <p:nvSpPr>
          <p:cNvPr id="8" name="Oval 7"/>
          <p:cNvSpPr/>
          <p:nvPr/>
        </p:nvSpPr>
        <p:spPr>
          <a:xfrm>
            <a:off x="6586043" y="1524000"/>
            <a:ext cx="1158813" cy="1150509"/>
          </a:xfrm>
          <a:prstGeom prst="ellipse">
            <a:avLst/>
          </a:prstGeom>
          <a:solidFill>
            <a:srgbClr val="5A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ebas Neue Bold" panose="020B0606020202050201" pitchFamily="34" charset="-94"/>
            </a:endParaRPr>
          </a:p>
        </p:txBody>
      </p:sp>
      <p:sp>
        <p:nvSpPr>
          <p:cNvPr id="9" name="Oval 8"/>
          <p:cNvSpPr/>
          <p:nvPr/>
        </p:nvSpPr>
        <p:spPr>
          <a:xfrm>
            <a:off x="2082194" y="3657600"/>
            <a:ext cx="1158813" cy="115050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ebas Neue Bold" panose="020B0606020202050201" pitchFamily="34" charset="-94"/>
            </a:endParaRPr>
          </a:p>
        </p:txBody>
      </p:sp>
      <p:sp>
        <p:nvSpPr>
          <p:cNvPr id="10" name="Oval 9"/>
          <p:cNvSpPr/>
          <p:nvPr/>
        </p:nvSpPr>
        <p:spPr>
          <a:xfrm>
            <a:off x="4746228" y="1524000"/>
            <a:ext cx="1158813" cy="115050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lumMod val="85000"/>
                </a:prstClr>
              </a:solidFill>
              <a:latin typeface="Bebas Neue Bold" panose="020B0606020202050201" pitchFamily="34" charset="-94"/>
            </a:endParaRPr>
          </a:p>
        </p:txBody>
      </p:sp>
      <p:sp>
        <p:nvSpPr>
          <p:cNvPr id="11" name="Oval 10"/>
          <p:cNvSpPr/>
          <p:nvPr/>
        </p:nvSpPr>
        <p:spPr>
          <a:xfrm>
            <a:off x="2906414" y="1524000"/>
            <a:ext cx="1158813" cy="1150509"/>
          </a:xfrm>
          <a:prstGeom prst="ellipse">
            <a:avLst/>
          </a:prstGeom>
          <a:solidFill>
            <a:srgbClr val="5A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ebas Neue Bold" panose="020B0606020202050201" pitchFamily="34" charset="-94"/>
            </a:endParaRPr>
          </a:p>
        </p:txBody>
      </p:sp>
      <p:sp>
        <p:nvSpPr>
          <p:cNvPr id="12" name="Oval 11"/>
          <p:cNvSpPr/>
          <p:nvPr/>
        </p:nvSpPr>
        <p:spPr>
          <a:xfrm>
            <a:off x="3820414" y="3657600"/>
            <a:ext cx="1158813" cy="1150509"/>
          </a:xfrm>
          <a:prstGeom prst="ellipse">
            <a:avLst/>
          </a:prstGeom>
          <a:solidFill>
            <a:srgbClr val="5A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ebas Neue Bold" panose="020B0606020202050201" pitchFamily="34" charset="-94"/>
            </a:endParaRPr>
          </a:p>
        </p:txBody>
      </p:sp>
      <p:sp>
        <p:nvSpPr>
          <p:cNvPr id="13" name="Oval 12"/>
          <p:cNvSpPr/>
          <p:nvPr/>
        </p:nvSpPr>
        <p:spPr>
          <a:xfrm>
            <a:off x="5558634" y="3657600"/>
            <a:ext cx="1158813" cy="115050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Bebas Neue Bold" panose="020B0606020202050201" pitchFamily="34" charset="-94"/>
            </a:endParaRPr>
          </a:p>
        </p:txBody>
      </p:sp>
      <p:sp>
        <p:nvSpPr>
          <p:cNvPr id="14" name="AutoShape 126"/>
          <p:cNvSpPr>
            <a:spLocks/>
          </p:cNvSpPr>
          <p:nvPr/>
        </p:nvSpPr>
        <p:spPr bwMode="auto">
          <a:xfrm>
            <a:off x="1386781" y="1833898"/>
            <a:ext cx="518450" cy="5307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5" name="Rectangle 14"/>
          <p:cNvSpPr/>
          <p:nvPr/>
        </p:nvSpPr>
        <p:spPr>
          <a:xfrm>
            <a:off x="713242" y="2760320"/>
            <a:ext cx="1875722" cy="830997"/>
          </a:xfrm>
          <a:prstGeom prst="rect">
            <a:avLst/>
          </a:prstGeom>
        </p:spPr>
        <p:txBody>
          <a:bodyPr wrap="square">
            <a:spAutoFit/>
          </a:bodyPr>
          <a:lstStyle/>
          <a:p>
            <a:pPr algn="ctr"/>
            <a:r>
              <a:rPr lang="en-US" sz="1600" b="1" kern="0" dirty="0" smtClean="0">
                <a:solidFill>
                  <a:prstClr val="black">
                    <a:lumMod val="65000"/>
                    <a:lumOff val="35000"/>
                  </a:prstClr>
                </a:solidFill>
                <a:latin typeface="Verdana" charset="0"/>
                <a:ea typeface="Verdana" charset="0"/>
                <a:cs typeface="Verdana" charset="0"/>
              </a:rPr>
              <a:t>1. </a:t>
            </a:r>
            <a:br>
              <a:rPr lang="en-US" sz="1600" b="1" kern="0" dirty="0" smtClean="0">
                <a:solidFill>
                  <a:prstClr val="black">
                    <a:lumMod val="65000"/>
                    <a:lumOff val="35000"/>
                  </a:prstClr>
                </a:solidFill>
                <a:latin typeface="Verdana" charset="0"/>
                <a:ea typeface="Verdana" charset="0"/>
                <a:cs typeface="Verdana" charset="0"/>
              </a:rPr>
            </a:br>
            <a:r>
              <a:rPr lang="en-US" sz="1600" b="1" kern="0" dirty="0" smtClean="0">
                <a:solidFill>
                  <a:prstClr val="black">
                    <a:lumMod val="65000"/>
                    <a:lumOff val="35000"/>
                  </a:prstClr>
                </a:solidFill>
                <a:latin typeface="Verdana" charset="0"/>
                <a:ea typeface="Verdana" charset="0"/>
                <a:cs typeface="Verdana" charset="0"/>
              </a:rPr>
              <a:t>Lack </a:t>
            </a:r>
            <a:r>
              <a:rPr lang="en-US" sz="1600" b="1" kern="0" dirty="0">
                <a:solidFill>
                  <a:prstClr val="black">
                    <a:lumMod val="65000"/>
                    <a:lumOff val="35000"/>
                  </a:prstClr>
                </a:solidFill>
                <a:latin typeface="Verdana" charset="0"/>
                <a:ea typeface="Verdana" charset="0"/>
                <a:cs typeface="Verdana" charset="0"/>
              </a:rPr>
              <a:t>of </a:t>
            </a:r>
            <a:r>
              <a:rPr lang="en-US" sz="1600" b="1" kern="0" dirty="0" smtClean="0">
                <a:solidFill>
                  <a:prstClr val="black">
                    <a:lumMod val="65000"/>
                    <a:lumOff val="35000"/>
                  </a:prstClr>
                </a:solidFill>
                <a:latin typeface="Verdana" charset="0"/>
                <a:ea typeface="Verdana" charset="0"/>
                <a:cs typeface="Verdana" charset="0"/>
              </a:rPr>
              <a:t>transparency</a:t>
            </a:r>
            <a:endParaRPr lang="en-US" sz="1600" b="1" kern="0" dirty="0">
              <a:solidFill>
                <a:prstClr val="black">
                  <a:lumMod val="65000"/>
                  <a:lumOff val="35000"/>
                </a:prstClr>
              </a:solidFill>
              <a:latin typeface="Verdana" charset="0"/>
              <a:ea typeface="Verdana" charset="0"/>
              <a:cs typeface="Verdana" charset="0"/>
            </a:endParaRPr>
          </a:p>
        </p:txBody>
      </p:sp>
      <p:pic>
        <p:nvPicPr>
          <p:cNvPr id="16" name="Picture 15"/>
          <p:cNvPicPr>
            <a:picLocks noChangeAspect="1"/>
          </p:cNvPicPr>
          <p:nvPr/>
        </p:nvPicPr>
        <p:blipFill>
          <a:blip r:embed="rId3"/>
          <a:stretch>
            <a:fillRect/>
          </a:stretch>
        </p:blipFill>
        <p:spPr>
          <a:xfrm>
            <a:off x="3255793" y="1872676"/>
            <a:ext cx="564624" cy="491933"/>
          </a:xfrm>
          <a:prstGeom prst="rect">
            <a:avLst/>
          </a:prstGeom>
        </p:spPr>
      </p:pic>
      <p:sp>
        <p:nvSpPr>
          <p:cNvPr id="17" name="Title 1"/>
          <p:cNvSpPr txBox="1">
            <a:spLocks/>
          </p:cNvSpPr>
          <p:nvPr/>
        </p:nvSpPr>
        <p:spPr bwMode="auto">
          <a:xfrm>
            <a:off x="1066600" y="457200"/>
            <a:ext cx="7735887" cy="44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b="1" kern="1200">
                <a:solidFill>
                  <a:srgbClr val="000000"/>
                </a:solidFill>
                <a:latin typeface="Verdana"/>
                <a:ea typeface="ＭＳ Ｐゴシック" pitchFamily="-96" charset="-128"/>
                <a:cs typeface="Verdana"/>
              </a:defRPr>
            </a:lvl1pPr>
            <a:lvl2pPr algn="ctr" defTabSz="457200" rtl="0" eaLnBrk="1" fontAlgn="base" hangingPunct="1">
              <a:spcBef>
                <a:spcPct val="0"/>
              </a:spcBef>
              <a:spcAft>
                <a:spcPct val="0"/>
              </a:spcAft>
              <a:defRPr sz="3200" b="1">
                <a:solidFill>
                  <a:srgbClr val="000000"/>
                </a:solidFill>
                <a:latin typeface="Verdana" charset="0"/>
                <a:ea typeface="ＭＳ Ｐゴシック" pitchFamily="-96" charset="-128"/>
                <a:cs typeface="ＭＳ Ｐゴシック" pitchFamily="-96" charset="-128"/>
              </a:defRPr>
            </a:lvl2pPr>
            <a:lvl3pPr algn="ctr" defTabSz="457200" rtl="0" eaLnBrk="1" fontAlgn="base" hangingPunct="1">
              <a:spcBef>
                <a:spcPct val="0"/>
              </a:spcBef>
              <a:spcAft>
                <a:spcPct val="0"/>
              </a:spcAft>
              <a:defRPr sz="3200" b="1">
                <a:solidFill>
                  <a:srgbClr val="000000"/>
                </a:solidFill>
                <a:latin typeface="Verdana" charset="0"/>
                <a:ea typeface="ＭＳ Ｐゴシック" pitchFamily="-96" charset="-128"/>
                <a:cs typeface="ＭＳ Ｐゴシック" pitchFamily="-96" charset="-128"/>
              </a:defRPr>
            </a:lvl3pPr>
            <a:lvl4pPr algn="ctr" defTabSz="457200" rtl="0" eaLnBrk="1" fontAlgn="base" hangingPunct="1">
              <a:spcBef>
                <a:spcPct val="0"/>
              </a:spcBef>
              <a:spcAft>
                <a:spcPct val="0"/>
              </a:spcAft>
              <a:defRPr sz="3200" b="1">
                <a:solidFill>
                  <a:srgbClr val="000000"/>
                </a:solidFill>
                <a:latin typeface="Verdana" charset="0"/>
                <a:ea typeface="ＭＳ Ｐゴシック" pitchFamily="-96" charset="-128"/>
                <a:cs typeface="ＭＳ Ｐゴシック" pitchFamily="-96" charset="-128"/>
              </a:defRPr>
            </a:lvl4pPr>
            <a:lvl5pPr algn="ctr" defTabSz="457200" rtl="0" eaLnBrk="1" fontAlgn="base" hangingPunct="1">
              <a:spcBef>
                <a:spcPct val="0"/>
              </a:spcBef>
              <a:spcAft>
                <a:spcPct val="0"/>
              </a:spcAft>
              <a:defRPr sz="3200" b="1">
                <a:solidFill>
                  <a:srgbClr val="000000"/>
                </a:solidFill>
                <a:latin typeface="Verdana" charset="0"/>
                <a:ea typeface="ＭＳ Ｐゴシック" pitchFamily="-96" charset="-128"/>
                <a:cs typeface="ＭＳ Ｐゴシック" pitchFamily="-96" charset="-128"/>
              </a:defRPr>
            </a:lvl5pPr>
            <a:lvl6pPr marL="457200" algn="ctr" defTabSz="457200" rtl="0" eaLnBrk="1" fontAlgn="base" hangingPunct="1">
              <a:spcBef>
                <a:spcPct val="0"/>
              </a:spcBef>
              <a:spcAft>
                <a:spcPct val="0"/>
              </a:spcAft>
              <a:defRPr sz="3200" b="1">
                <a:solidFill>
                  <a:srgbClr val="660066"/>
                </a:solidFill>
                <a:latin typeface="Tahoma" pitchFamily="-96" charset="0"/>
                <a:ea typeface="ＭＳ Ｐゴシック" pitchFamily="-96" charset="-128"/>
                <a:cs typeface="ＭＳ Ｐゴシック" pitchFamily="-96" charset="-128"/>
              </a:defRPr>
            </a:lvl6pPr>
            <a:lvl7pPr marL="914400" algn="ctr" defTabSz="457200" rtl="0" eaLnBrk="1" fontAlgn="base" hangingPunct="1">
              <a:spcBef>
                <a:spcPct val="0"/>
              </a:spcBef>
              <a:spcAft>
                <a:spcPct val="0"/>
              </a:spcAft>
              <a:defRPr sz="3200" b="1">
                <a:solidFill>
                  <a:srgbClr val="660066"/>
                </a:solidFill>
                <a:latin typeface="Tahoma" pitchFamily="-96" charset="0"/>
                <a:ea typeface="ＭＳ Ｐゴシック" pitchFamily="-96" charset="-128"/>
                <a:cs typeface="ＭＳ Ｐゴシック" pitchFamily="-96" charset="-128"/>
              </a:defRPr>
            </a:lvl7pPr>
            <a:lvl8pPr marL="1371600" algn="ctr" defTabSz="457200" rtl="0" eaLnBrk="1" fontAlgn="base" hangingPunct="1">
              <a:spcBef>
                <a:spcPct val="0"/>
              </a:spcBef>
              <a:spcAft>
                <a:spcPct val="0"/>
              </a:spcAft>
              <a:defRPr sz="3200" b="1">
                <a:solidFill>
                  <a:srgbClr val="660066"/>
                </a:solidFill>
                <a:latin typeface="Tahoma" pitchFamily="-96" charset="0"/>
                <a:ea typeface="ＭＳ Ｐゴシック" pitchFamily="-96" charset="-128"/>
                <a:cs typeface="ＭＳ Ｐゴシック" pitchFamily="-96" charset="-128"/>
              </a:defRPr>
            </a:lvl8pPr>
            <a:lvl9pPr marL="1828800" algn="ctr" defTabSz="457200" rtl="0" eaLnBrk="1" fontAlgn="base" hangingPunct="1">
              <a:spcBef>
                <a:spcPct val="0"/>
              </a:spcBef>
              <a:spcAft>
                <a:spcPct val="0"/>
              </a:spcAft>
              <a:defRPr sz="3200" b="1">
                <a:solidFill>
                  <a:srgbClr val="660066"/>
                </a:solidFill>
                <a:latin typeface="Tahoma" pitchFamily="-96" charset="0"/>
                <a:ea typeface="ＭＳ Ｐゴシック" pitchFamily="-96" charset="-128"/>
                <a:cs typeface="ＭＳ Ｐゴシック" pitchFamily="-96" charset="-128"/>
              </a:defRPr>
            </a:lvl9pPr>
          </a:lstStyle>
          <a:p>
            <a:r>
              <a:rPr lang="en-US" sz="2400" dirty="0">
                <a:solidFill>
                  <a:prstClr val="black">
                    <a:lumMod val="65000"/>
                    <a:lumOff val="35000"/>
                  </a:prstClr>
                </a:solidFill>
              </a:rPr>
              <a:t>A</a:t>
            </a:r>
            <a:r>
              <a:rPr lang="en-US" sz="2400" dirty="0" smtClean="0">
                <a:solidFill>
                  <a:prstClr val="black">
                    <a:lumMod val="65000"/>
                    <a:lumOff val="35000"/>
                  </a:prstClr>
                </a:solidFill>
              </a:rPr>
              <a:t>busive practices we are concerned about</a:t>
            </a:r>
            <a:endParaRPr lang="en-US" sz="2400" dirty="0">
              <a:solidFill>
                <a:prstClr val="black">
                  <a:lumMod val="65000"/>
                  <a:lumOff val="35000"/>
                </a:prstClr>
              </a:solidFill>
              <a:latin typeface="Verdana" charset="0"/>
              <a:ea typeface="ＭＳ Ｐゴシック" charset="0"/>
            </a:endParaRPr>
          </a:p>
        </p:txBody>
      </p:sp>
      <p:sp>
        <p:nvSpPr>
          <p:cNvPr id="18" name="Rectangle 17"/>
          <p:cNvSpPr/>
          <p:nvPr/>
        </p:nvSpPr>
        <p:spPr>
          <a:xfrm>
            <a:off x="2600244" y="2760320"/>
            <a:ext cx="1773452" cy="830997"/>
          </a:xfrm>
          <a:prstGeom prst="rect">
            <a:avLst/>
          </a:prstGeom>
        </p:spPr>
        <p:txBody>
          <a:bodyPr wrap="square">
            <a:spAutoFit/>
          </a:bodyPr>
          <a:lstStyle/>
          <a:p>
            <a:pPr algn="ctr"/>
            <a:r>
              <a:rPr lang="en-US" sz="1600" b="1" kern="0" dirty="0" smtClean="0">
                <a:solidFill>
                  <a:prstClr val="black">
                    <a:lumMod val="65000"/>
                    <a:lumOff val="35000"/>
                  </a:prstClr>
                </a:solidFill>
                <a:latin typeface="Verdana" charset="0"/>
                <a:ea typeface="Verdana" charset="0"/>
                <a:cs typeface="Verdana" charset="0"/>
              </a:rPr>
              <a:t>2. Unaffordable terms</a:t>
            </a:r>
            <a:endParaRPr lang="en-US" sz="1600" b="1" kern="0" dirty="0">
              <a:solidFill>
                <a:prstClr val="black">
                  <a:lumMod val="65000"/>
                  <a:lumOff val="35000"/>
                </a:prstClr>
              </a:solidFill>
              <a:latin typeface="Verdana" charset="0"/>
              <a:ea typeface="Verdana" charset="0"/>
              <a:cs typeface="Verdana" charset="0"/>
            </a:endParaRPr>
          </a:p>
        </p:txBody>
      </p:sp>
      <p:pic>
        <p:nvPicPr>
          <p:cNvPr id="19" name="Picture 18"/>
          <p:cNvPicPr>
            <a:picLocks noChangeAspect="1"/>
          </p:cNvPicPr>
          <p:nvPr/>
        </p:nvPicPr>
        <p:blipFill>
          <a:blip r:embed="rId4"/>
          <a:stretch>
            <a:fillRect/>
          </a:stretch>
        </p:blipFill>
        <p:spPr>
          <a:xfrm>
            <a:off x="5103350" y="1814757"/>
            <a:ext cx="444567" cy="604031"/>
          </a:xfrm>
          <a:prstGeom prst="rect">
            <a:avLst/>
          </a:prstGeom>
        </p:spPr>
      </p:pic>
      <p:pic>
        <p:nvPicPr>
          <p:cNvPr id="20" name="Picture 19"/>
          <p:cNvPicPr>
            <a:picLocks noChangeAspect="1"/>
          </p:cNvPicPr>
          <p:nvPr/>
        </p:nvPicPr>
        <p:blipFill>
          <a:blip r:embed="rId5"/>
          <a:stretch>
            <a:fillRect/>
          </a:stretch>
        </p:blipFill>
        <p:spPr>
          <a:xfrm>
            <a:off x="6820587" y="1846009"/>
            <a:ext cx="689724" cy="606351"/>
          </a:xfrm>
          <a:prstGeom prst="rect">
            <a:avLst/>
          </a:prstGeom>
        </p:spPr>
      </p:pic>
      <p:pic>
        <p:nvPicPr>
          <p:cNvPr id="21" name="Picture 20"/>
          <p:cNvPicPr>
            <a:picLocks noChangeAspect="1"/>
          </p:cNvPicPr>
          <p:nvPr/>
        </p:nvPicPr>
        <p:blipFill>
          <a:blip r:embed="rId6"/>
          <a:stretch>
            <a:fillRect/>
          </a:stretch>
        </p:blipFill>
        <p:spPr>
          <a:xfrm>
            <a:off x="2307706" y="3929837"/>
            <a:ext cx="707788" cy="606034"/>
          </a:xfrm>
          <a:prstGeom prst="rect">
            <a:avLst/>
          </a:prstGeom>
        </p:spPr>
      </p:pic>
      <p:pic>
        <p:nvPicPr>
          <p:cNvPr id="22" name="Picture 21"/>
          <p:cNvPicPr>
            <a:picLocks noChangeAspect="1"/>
          </p:cNvPicPr>
          <p:nvPr/>
        </p:nvPicPr>
        <p:blipFill>
          <a:blip r:embed="rId7"/>
          <a:stretch>
            <a:fillRect/>
          </a:stretch>
        </p:blipFill>
        <p:spPr>
          <a:xfrm>
            <a:off x="4065227" y="3871037"/>
            <a:ext cx="649873" cy="634400"/>
          </a:xfrm>
          <a:prstGeom prst="rect">
            <a:avLst/>
          </a:prstGeom>
        </p:spPr>
      </p:pic>
      <p:pic>
        <p:nvPicPr>
          <p:cNvPr id="23" name="Picture 22"/>
          <p:cNvPicPr>
            <a:picLocks noChangeAspect="1"/>
          </p:cNvPicPr>
          <p:nvPr/>
        </p:nvPicPr>
        <p:blipFill>
          <a:blip r:embed="rId8"/>
          <a:stretch>
            <a:fillRect/>
          </a:stretch>
        </p:blipFill>
        <p:spPr>
          <a:xfrm>
            <a:off x="5874531" y="3917782"/>
            <a:ext cx="590064" cy="587655"/>
          </a:xfrm>
          <a:prstGeom prst="rect">
            <a:avLst/>
          </a:prstGeom>
        </p:spPr>
      </p:pic>
      <p:sp>
        <p:nvSpPr>
          <p:cNvPr id="24" name="Rectangle 23"/>
          <p:cNvSpPr/>
          <p:nvPr/>
        </p:nvSpPr>
        <p:spPr>
          <a:xfrm>
            <a:off x="4438907" y="2760320"/>
            <a:ext cx="1773452" cy="830997"/>
          </a:xfrm>
          <a:prstGeom prst="rect">
            <a:avLst/>
          </a:prstGeom>
        </p:spPr>
        <p:txBody>
          <a:bodyPr wrap="square">
            <a:spAutoFit/>
          </a:bodyPr>
          <a:lstStyle/>
          <a:p>
            <a:pPr algn="ctr"/>
            <a:r>
              <a:rPr lang="en-US" sz="1600" b="1" kern="0" dirty="0" smtClean="0">
                <a:solidFill>
                  <a:prstClr val="black">
                    <a:lumMod val="65000"/>
                    <a:lumOff val="35000"/>
                  </a:prstClr>
                </a:solidFill>
                <a:latin typeface="Verdana" charset="0"/>
                <a:ea typeface="Verdana" charset="0"/>
                <a:cs typeface="Verdana" charset="0"/>
              </a:rPr>
              <a:t>3. Prepayment Cost</a:t>
            </a:r>
            <a:endParaRPr lang="en-US" sz="1600" b="1" kern="0" dirty="0">
              <a:solidFill>
                <a:prstClr val="black">
                  <a:lumMod val="65000"/>
                  <a:lumOff val="35000"/>
                </a:prstClr>
              </a:solidFill>
              <a:latin typeface="Verdana" charset="0"/>
              <a:ea typeface="Verdana" charset="0"/>
              <a:cs typeface="Verdana" charset="0"/>
            </a:endParaRPr>
          </a:p>
        </p:txBody>
      </p:sp>
      <p:sp>
        <p:nvSpPr>
          <p:cNvPr id="25" name="Rectangle 24"/>
          <p:cNvSpPr/>
          <p:nvPr/>
        </p:nvSpPr>
        <p:spPr>
          <a:xfrm>
            <a:off x="6212358" y="2760320"/>
            <a:ext cx="1849943" cy="584775"/>
          </a:xfrm>
          <a:prstGeom prst="rect">
            <a:avLst/>
          </a:prstGeom>
        </p:spPr>
        <p:txBody>
          <a:bodyPr wrap="square">
            <a:spAutoFit/>
          </a:bodyPr>
          <a:lstStyle/>
          <a:p>
            <a:pPr algn="ctr"/>
            <a:r>
              <a:rPr lang="en-US" sz="1600" b="1" kern="0" dirty="0" smtClean="0">
                <a:solidFill>
                  <a:prstClr val="black">
                    <a:lumMod val="65000"/>
                    <a:lumOff val="35000"/>
                  </a:prstClr>
                </a:solidFill>
                <a:latin typeface="Verdana" charset="0"/>
                <a:ea typeface="Verdana" charset="0"/>
                <a:cs typeface="Verdana" charset="0"/>
              </a:rPr>
              <a:t>4. </a:t>
            </a:r>
            <a:br>
              <a:rPr lang="en-US" sz="1600" b="1" kern="0" dirty="0" smtClean="0">
                <a:solidFill>
                  <a:prstClr val="black">
                    <a:lumMod val="65000"/>
                    <a:lumOff val="35000"/>
                  </a:prstClr>
                </a:solidFill>
                <a:latin typeface="Verdana" charset="0"/>
                <a:ea typeface="Verdana" charset="0"/>
                <a:cs typeface="Verdana" charset="0"/>
              </a:rPr>
            </a:br>
            <a:r>
              <a:rPr lang="en-US" sz="1600" b="1" kern="0" dirty="0" smtClean="0">
                <a:solidFill>
                  <a:prstClr val="black">
                    <a:lumMod val="65000"/>
                    <a:lumOff val="35000"/>
                  </a:prstClr>
                </a:solidFill>
                <a:latin typeface="Verdana" charset="0"/>
                <a:ea typeface="Verdana" charset="0"/>
                <a:cs typeface="Verdana" charset="0"/>
              </a:rPr>
              <a:t>Debt Traps</a:t>
            </a:r>
            <a:endParaRPr lang="en-US" sz="1600" b="1" kern="0" dirty="0">
              <a:solidFill>
                <a:prstClr val="black">
                  <a:lumMod val="65000"/>
                  <a:lumOff val="35000"/>
                </a:prstClr>
              </a:solidFill>
              <a:latin typeface="Verdana" charset="0"/>
              <a:ea typeface="Verdana" charset="0"/>
              <a:cs typeface="Verdana" charset="0"/>
            </a:endParaRPr>
          </a:p>
        </p:txBody>
      </p:sp>
      <p:sp>
        <p:nvSpPr>
          <p:cNvPr id="26" name="Rectangle 25"/>
          <p:cNvSpPr/>
          <p:nvPr/>
        </p:nvSpPr>
        <p:spPr>
          <a:xfrm>
            <a:off x="1723739" y="4966041"/>
            <a:ext cx="1944878" cy="584775"/>
          </a:xfrm>
          <a:prstGeom prst="rect">
            <a:avLst/>
          </a:prstGeom>
        </p:spPr>
        <p:txBody>
          <a:bodyPr wrap="square">
            <a:spAutoFit/>
          </a:bodyPr>
          <a:lstStyle/>
          <a:p>
            <a:pPr algn="ctr"/>
            <a:r>
              <a:rPr lang="en-US" sz="1600" b="1" kern="0" dirty="0" smtClean="0">
                <a:solidFill>
                  <a:prstClr val="black">
                    <a:lumMod val="65000"/>
                    <a:lumOff val="35000"/>
                  </a:prstClr>
                </a:solidFill>
                <a:latin typeface="Verdana" charset="0"/>
                <a:ea typeface="Verdana" charset="0"/>
                <a:cs typeface="Verdana" charset="0"/>
              </a:rPr>
              <a:t>5. </a:t>
            </a:r>
            <a:br>
              <a:rPr lang="en-US" sz="1600" b="1" kern="0" dirty="0" smtClean="0">
                <a:solidFill>
                  <a:prstClr val="black">
                    <a:lumMod val="65000"/>
                    <a:lumOff val="35000"/>
                  </a:prstClr>
                </a:solidFill>
                <a:latin typeface="Verdana" charset="0"/>
                <a:ea typeface="Verdana" charset="0"/>
                <a:cs typeface="Verdana" charset="0"/>
              </a:rPr>
            </a:br>
            <a:r>
              <a:rPr lang="en-US" sz="1600" b="1" kern="0" dirty="0" smtClean="0">
                <a:solidFill>
                  <a:prstClr val="black">
                    <a:lumMod val="65000"/>
                    <a:lumOff val="35000"/>
                  </a:prstClr>
                </a:solidFill>
                <a:latin typeface="Verdana" charset="0"/>
                <a:ea typeface="Verdana" charset="0"/>
                <a:cs typeface="Verdana" charset="0"/>
              </a:rPr>
              <a:t>Double Dipping</a:t>
            </a:r>
            <a:endParaRPr lang="en-US" sz="1600" b="1" kern="0" dirty="0">
              <a:solidFill>
                <a:prstClr val="black">
                  <a:lumMod val="65000"/>
                  <a:lumOff val="35000"/>
                </a:prstClr>
              </a:solidFill>
              <a:latin typeface="Verdana" charset="0"/>
              <a:ea typeface="Verdana" charset="0"/>
              <a:cs typeface="Verdana" charset="0"/>
            </a:endParaRPr>
          </a:p>
        </p:txBody>
      </p:sp>
      <p:sp>
        <p:nvSpPr>
          <p:cNvPr id="27" name="Rectangle 26"/>
          <p:cNvSpPr/>
          <p:nvPr/>
        </p:nvSpPr>
        <p:spPr>
          <a:xfrm>
            <a:off x="3427381" y="4966041"/>
            <a:ext cx="1944878" cy="584775"/>
          </a:xfrm>
          <a:prstGeom prst="rect">
            <a:avLst/>
          </a:prstGeom>
        </p:spPr>
        <p:txBody>
          <a:bodyPr wrap="square">
            <a:spAutoFit/>
          </a:bodyPr>
          <a:lstStyle/>
          <a:p>
            <a:pPr algn="ctr"/>
            <a:r>
              <a:rPr lang="en-US" sz="1600" b="1" kern="0" smtClean="0">
                <a:solidFill>
                  <a:prstClr val="black">
                    <a:lumMod val="65000"/>
                    <a:lumOff val="35000"/>
                  </a:prstClr>
                </a:solidFill>
                <a:latin typeface="Verdana" charset="0"/>
                <a:ea typeface="Verdana" charset="0"/>
                <a:cs typeface="Verdana" charset="0"/>
              </a:rPr>
              <a:t>6. </a:t>
            </a:r>
            <a:br>
              <a:rPr lang="en-US" sz="1600" b="1" kern="0" smtClean="0">
                <a:solidFill>
                  <a:prstClr val="black">
                    <a:lumMod val="65000"/>
                    <a:lumOff val="35000"/>
                  </a:prstClr>
                </a:solidFill>
                <a:latin typeface="Verdana" charset="0"/>
                <a:ea typeface="Verdana" charset="0"/>
                <a:cs typeface="Verdana" charset="0"/>
              </a:rPr>
            </a:br>
            <a:r>
              <a:rPr lang="en-US" sz="1600" b="1" kern="0" dirty="0" smtClean="0">
                <a:solidFill>
                  <a:prstClr val="black">
                    <a:lumMod val="65000"/>
                    <a:lumOff val="35000"/>
                  </a:prstClr>
                </a:solidFill>
                <a:latin typeface="Verdana" charset="0"/>
                <a:ea typeface="Verdana" charset="0"/>
                <a:cs typeface="Verdana" charset="0"/>
              </a:rPr>
              <a:t>Stacking</a:t>
            </a:r>
            <a:endParaRPr lang="en-US" sz="1600" b="1" kern="0" dirty="0">
              <a:solidFill>
                <a:prstClr val="black">
                  <a:lumMod val="65000"/>
                  <a:lumOff val="35000"/>
                </a:prstClr>
              </a:solidFill>
              <a:latin typeface="Verdana" charset="0"/>
              <a:ea typeface="Verdana" charset="0"/>
              <a:cs typeface="Verdana" charset="0"/>
            </a:endParaRPr>
          </a:p>
        </p:txBody>
      </p:sp>
      <p:sp>
        <p:nvSpPr>
          <p:cNvPr id="28" name="Rectangle 27"/>
          <p:cNvSpPr/>
          <p:nvPr/>
        </p:nvSpPr>
        <p:spPr>
          <a:xfrm>
            <a:off x="5197124" y="4966041"/>
            <a:ext cx="1944878" cy="584775"/>
          </a:xfrm>
          <a:prstGeom prst="rect">
            <a:avLst/>
          </a:prstGeom>
        </p:spPr>
        <p:txBody>
          <a:bodyPr wrap="square">
            <a:spAutoFit/>
          </a:bodyPr>
          <a:lstStyle/>
          <a:p>
            <a:pPr algn="ctr"/>
            <a:r>
              <a:rPr lang="en-US" sz="1600" b="1" kern="0" dirty="0" smtClean="0">
                <a:solidFill>
                  <a:prstClr val="black">
                    <a:lumMod val="65000"/>
                    <a:lumOff val="35000"/>
                  </a:prstClr>
                </a:solidFill>
                <a:latin typeface="Verdana" charset="0"/>
                <a:ea typeface="Verdana" charset="0"/>
                <a:cs typeface="Verdana" charset="0"/>
              </a:rPr>
              <a:t>7. </a:t>
            </a:r>
            <a:br>
              <a:rPr lang="en-US" sz="1600" b="1" kern="0" dirty="0" smtClean="0">
                <a:solidFill>
                  <a:prstClr val="black">
                    <a:lumMod val="65000"/>
                    <a:lumOff val="35000"/>
                  </a:prstClr>
                </a:solidFill>
                <a:latin typeface="Verdana" charset="0"/>
                <a:ea typeface="Verdana" charset="0"/>
                <a:cs typeface="Verdana" charset="0"/>
              </a:rPr>
            </a:br>
            <a:r>
              <a:rPr lang="en-US" sz="1600" b="1" kern="0" dirty="0" smtClean="0">
                <a:solidFill>
                  <a:prstClr val="black">
                    <a:lumMod val="65000"/>
                    <a:lumOff val="35000"/>
                  </a:prstClr>
                </a:solidFill>
                <a:latin typeface="Verdana" charset="0"/>
                <a:ea typeface="Verdana" charset="0"/>
                <a:cs typeface="Verdana" charset="0"/>
              </a:rPr>
              <a:t>Broker Abuses</a:t>
            </a:r>
            <a:endParaRPr lang="en-US" sz="1600" b="1" kern="0" dirty="0">
              <a:solidFill>
                <a:prstClr val="black">
                  <a:lumMod val="65000"/>
                  <a:lumOff val="35000"/>
                </a:prstClr>
              </a:solidFill>
              <a:latin typeface="Verdana" charset="0"/>
              <a:ea typeface="Verdana" charset="0"/>
              <a:cs typeface="Verdana" charset="0"/>
            </a:endParaRPr>
          </a:p>
        </p:txBody>
      </p:sp>
    </p:spTree>
    <p:extLst>
      <p:ext uri="{BB962C8B-B14F-4D97-AF65-F5344CB8AC3E}">
        <p14:creationId xmlns:p14="http://schemas.microsoft.com/office/powerpoint/2010/main" val="3273930777"/>
      </p:ext>
    </p:extLst>
  </p:cSld>
  <p:clrMapOvr>
    <a:masterClrMapping/>
  </p:clrMapOvr>
</p:sld>
</file>

<file path=ppt/theme/theme1.xml><?xml version="1.0" encoding="utf-8"?>
<a:theme xmlns:a="http://schemas.openxmlformats.org/drawingml/2006/main" name="Custom Design">
  <a:themeElements>
    <a:clrScheme name="Opportunity Fund Color Scheme">
      <a:dk1>
        <a:srgbClr val="3F3F3F"/>
      </a:dk1>
      <a:lt1>
        <a:sysClr val="window" lastClr="FFFFFF"/>
      </a:lt1>
      <a:dk2>
        <a:srgbClr val="262626"/>
      </a:dk2>
      <a:lt2>
        <a:srgbClr val="FFFFFF"/>
      </a:lt2>
      <a:accent1>
        <a:srgbClr val="F3901D"/>
      </a:accent1>
      <a:accent2>
        <a:srgbClr val="F0CB00"/>
      </a:accent2>
      <a:accent3>
        <a:srgbClr val="AFBD22"/>
      </a:accent3>
      <a:accent4>
        <a:srgbClr val="5A9A98"/>
      </a:accent4>
      <a:accent5>
        <a:srgbClr val="8B9B93"/>
      </a:accent5>
      <a:accent6>
        <a:srgbClr val="34460D"/>
      </a:accent6>
      <a:hlink>
        <a:srgbClr val="F3901D"/>
      </a:hlink>
      <a:folHlink>
        <a:srgbClr val="AFBD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pportunity Fund Color Scheme">
      <a:dk1>
        <a:srgbClr val="3F3F3F"/>
      </a:dk1>
      <a:lt1>
        <a:sysClr val="window" lastClr="FFFFFF"/>
      </a:lt1>
      <a:dk2>
        <a:srgbClr val="262626"/>
      </a:dk2>
      <a:lt2>
        <a:srgbClr val="FFFFFF"/>
      </a:lt2>
      <a:accent1>
        <a:srgbClr val="F3901D"/>
      </a:accent1>
      <a:accent2>
        <a:srgbClr val="AFBD22"/>
      </a:accent2>
      <a:accent3>
        <a:srgbClr val="F0CB00"/>
      </a:accent3>
      <a:accent4>
        <a:srgbClr val="5A9A98"/>
      </a:accent4>
      <a:accent5>
        <a:srgbClr val="8B9B93"/>
      </a:accent5>
      <a:accent6>
        <a:srgbClr val="34460D"/>
      </a:accent6>
      <a:hlink>
        <a:srgbClr val="F3901D"/>
      </a:hlink>
      <a:folHlink>
        <a:srgbClr val="AFBD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pportunity Fund Color Scheme">
      <a:dk1>
        <a:srgbClr val="3F3F3F"/>
      </a:dk1>
      <a:lt1>
        <a:sysClr val="window" lastClr="FFFFFF"/>
      </a:lt1>
      <a:dk2>
        <a:srgbClr val="262626"/>
      </a:dk2>
      <a:lt2>
        <a:srgbClr val="FFFFFF"/>
      </a:lt2>
      <a:accent1>
        <a:srgbClr val="F3901D"/>
      </a:accent1>
      <a:accent2>
        <a:srgbClr val="F0CB00"/>
      </a:accent2>
      <a:accent3>
        <a:srgbClr val="AFBD22"/>
      </a:accent3>
      <a:accent4>
        <a:srgbClr val="5A9A98"/>
      </a:accent4>
      <a:accent5>
        <a:srgbClr val="8B9B93"/>
      </a:accent5>
      <a:accent6>
        <a:srgbClr val="34460D"/>
      </a:accent6>
      <a:hlink>
        <a:srgbClr val="F3901D"/>
      </a:hlink>
      <a:folHlink>
        <a:srgbClr val="AFBD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52114</TotalTime>
  <Words>1175</Words>
  <Application>Microsoft Office PowerPoint</Application>
  <PresentationFormat>Custom</PresentationFormat>
  <Paragraphs>172</Paragraphs>
  <Slides>11</Slides>
  <Notes>11</Notes>
  <HiddenSlides>0</HiddenSlides>
  <MMClips>0</MMClips>
  <ScaleCrop>false</ScaleCrop>
  <HeadingPairs>
    <vt:vector size="4" baseType="variant">
      <vt:variant>
        <vt:lpstr>Theme</vt:lpstr>
      </vt:variant>
      <vt:variant>
        <vt:i4>6</vt:i4>
      </vt:variant>
      <vt:variant>
        <vt:lpstr>Slide Titles</vt:lpstr>
      </vt:variant>
      <vt:variant>
        <vt:i4>11</vt:i4>
      </vt:variant>
    </vt:vector>
  </HeadingPairs>
  <TitlesOfParts>
    <vt:vector size="17" baseType="lpstr">
      <vt:lpstr>Custom Design</vt:lpstr>
      <vt:lpstr>Office Theme</vt:lpstr>
      <vt:lpstr>1_Custom Design</vt:lpstr>
      <vt:lpstr>2_Custom Design</vt:lpstr>
      <vt:lpstr>3_Custom Design</vt:lpstr>
      <vt:lpstr>4_Custom Design</vt:lpstr>
      <vt:lpstr>PowerPoint Presentation</vt:lpstr>
      <vt:lpstr>Opportunity Fund Small Business Program</vt:lpstr>
      <vt:lpstr>How Microfinance Helps</vt:lpstr>
      <vt:lpstr>The Impact of Our Loans</vt:lpstr>
      <vt:lpstr>Challenges Our Clients Face </vt:lpstr>
      <vt:lpstr>Business Financing of $150k or Less</vt:lpstr>
      <vt:lpstr>PowerPoint Presentation</vt:lpstr>
      <vt:lpstr>PowerPoint Presentation</vt:lpstr>
      <vt:lpstr>PowerPoint Presentation</vt:lpstr>
      <vt:lpstr>PowerPoint Presentation</vt:lpstr>
      <vt:lpstr>Opportunity Fund Loans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sansekerta</dc:creator>
  <cp:lastModifiedBy>user4</cp:lastModifiedBy>
  <cp:revision>1647</cp:revision>
  <dcterms:created xsi:type="dcterms:W3CDTF">2011-07-28T00:54:29Z</dcterms:created>
  <dcterms:modified xsi:type="dcterms:W3CDTF">2017-01-17T20:52:18Z</dcterms:modified>
</cp:coreProperties>
</file>