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0"/>
  </p:notesMasterIdLst>
  <p:sldIdLst>
    <p:sldId id="256" r:id="rId2"/>
    <p:sldId id="328" r:id="rId3"/>
    <p:sldId id="356" r:id="rId4"/>
    <p:sldId id="364" r:id="rId5"/>
    <p:sldId id="347" r:id="rId6"/>
    <p:sldId id="354" r:id="rId7"/>
    <p:sldId id="359" r:id="rId8"/>
    <p:sldId id="362" r:id="rId9"/>
    <p:sldId id="372" r:id="rId10"/>
    <p:sldId id="365" r:id="rId11"/>
    <p:sldId id="375" r:id="rId12"/>
    <p:sldId id="373" r:id="rId13"/>
    <p:sldId id="374" r:id="rId14"/>
    <p:sldId id="376" r:id="rId15"/>
    <p:sldId id="366" r:id="rId16"/>
    <p:sldId id="371" r:id="rId17"/>
    <p:sldId id="377" r:id="rId18"/>
    <p:sldId id="32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7882"/>
    <a:srgbClr val="008B96"/>
    <a:srgbClr val="FFD700"/>
    <a:srgbClr val="009900"/>
    <a:srgbClr val="33CC33"/>
    <a:srgbClr val="E7E200"/>
    <a:srgbClr val="FF4D33"/>
    <a:srgbClr val="000066"/>
    <a:srgbClr val="E2A7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B1EEA47-81B8-4701-81A5-04EE4F4AEF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37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4FDD9E-04BE-40F1-BBF2-3B8948C661C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1254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84870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31609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8750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20079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0073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4751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4602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1834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E016C1-B3E8-42D8-BCB1-3EA1FEAD6F1E}" type="slidenum">
              <a:rPr lang="en-US" altLang="en-US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739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CE7759-56FE-43F2-8792-9D39AF1EB113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350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CE7759-56FE-43F2-8792-9D39AF1EB113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1985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CE7759-56FE-43F2-8792-9D39AF1EB113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865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D84E7A-3F79-465C-8FE7-D8AB5DA216F9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7811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70B861-5106-4769-BC34-B36D5D1BBDC6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627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950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94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16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FF33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>
                <a:solidFill>
                  <a:srgbClr val="29A6A3"/>
                </a:solidFill>
              </a:defRPr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ln>
            <a:solidFill>
              <a:srgbClr val="FF3300"/>
            </a:solidFill>
          </a:ln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 dirty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EB779-2316-4A7D-9B1E-DAEEA50514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182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F7B24-5CBD-4263-8620-F4FC0CA027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48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9CDD95-3F90-46F1-A1B3-9F759C92B4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36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E788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  <a:ln>
            <a:noFill/>
          </a:ln>
        </p:spPr>
        <p:txBody>
          <a:bodyPr/>
          <a:lstStyle>
            <a:lvl1pPr>
              <a:buClr>
                <a:srgbClr val="FF0000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CD235-59F4-4153-86CF-BA4EDC2957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44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>
                <a:solidFill>
                  <a:srgbClr val="1E788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AE496-438D-4ADF-9B7D-39F0056A84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27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19D25-37B1-4D82-A370-A9F11A387E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25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1E788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0CCA5-85AA-4107-B7AA-99D1A05599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12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E788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C163A-EF27-4636-80DB-0FDB217AB9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74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0BA9A-EC1D-4967-8AAD-D69107D536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60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67C5A-DB81-418C-920C-BA0BBE5D2F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13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114EE-1F7B-4499-86D1-C74BED5338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67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microbiz.org/index.html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196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fld id="{B8091788-1B29-4235-AC1F-3570931E486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FF33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rgbClr val="29A6A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Picture 9" descr="California Association for Micro Enterprise Opportunity">
            <a:hlinkClick r:id="rId13"/>
          </p:cNvPr>
          <p:cNvSpPr>
            <a:spLocks noChangeAspect="1" noChangeArrowheads="1"/>
          </p:cNvSpPr>
          <p:nvPr userDrawn="1"/>
        </p:nvSpPr>
        <p:spPr bwMode="auto">
          <a:xfrm>
            <a:off x="3200400" y="6248400"/>
            <a:ext cx="28194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5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29A6A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29A6A3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29A6A3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29A6A3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29A6A3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biz.org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Picture 4" descr="California Association for Micro Enterprise Opportunity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981200" y="381000"/>
            <a:ext cx="48768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2293" name="Picture 4" descr="California Association for Micro Enterprise Opportunity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"/>
            <a:ext cx="48768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Microlending Academy</a:t>
            </a:r>
            <a:br>
              <a:rPr lang="en-US" b="1" dirty="0" smtClean="0"/>
            </a:br>
            <a:r>
              <a:rPr lang="en-US" b="1" dirty="0" smtClean="0"/>
              <a:t>Peer Discussion</a:t>
            </a:r>
            <a:endParaRPr lang="en-US" b="1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962400"/>
            <a:ext cx="7848600" cy="1752600"/>
          </a:xfrm>
        </p:spPr>
        <p:txBody>
          <a:bodyPr/>
          <a:lstStyle/>
          <a:p>
            <a:pPr algn="ctr" eaLnBrk="1" hangingPunct="1"/>
            <a:endParaRPr lang="en-US" alt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OFN: Building a Value Proposition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What is a Value Proposition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72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600" dirty="0" smtClean="0"/>
              <a:t>A </a:t>
            </a:r>
            <a:r>
              <a:rPr lang="en-US" sz="2600" dirty="0"/>
              <a:t>positioning statement that explains what benefit you provide for who and how you do it uniquely well</a:t>
            </a:r>
          </a:p>
          <a:p>
            <a:pPr>
              <a:spcAft>
                <a:spcPts val="1200"/>
              </a:spcAft>
            </a:pPr>
            <a:r>
              <a:rPr lang="en-US" sz="2600" dirty="0" smtClean="0"/>
              <a:t>It </a:t>
            </a:r>
            <a:r>
              <a:rPr lang="en-US" sz="2600" dirty="0"/>
              <a:t>describes your target customer, the problem you solve, and why you’re distinctly better than the alternatives </a:t>
            </a:r>
            <a:endParaRPr lang="en-US" sz="2600" dirty="0" smtClean="0"/>
          </a:p>
          <a:p>
            <a:pPr>
              <a:spcAft>
                <a:spcPts val="1200"/>
              </a:spcAft>
            </a:pPr>
            <a:r>
              <a:rPr lang="en-US" altLang="en-US" sz="2600" dirty="0"/>
              <a:t>Must reflect the mindset of the customer</a:t>
            </a:r>
          </a:p>
          <a:p>
            <a:pPr>
              <a:spcAft>
                <a:spcPts val="1200"/>
              </a:spcAft>
            </a:pPr>
            <a:r>
              <a:rPr lang="en-US" altLang="en-US" sz="2600" dirty="0"/>
              <a:t>T</a:t>
            </a:r>
            <a:r>
              <a:rPr lang="en-US" altLang="en-US" sz="2600" dirty="0" smtClean="0"/>
              <a:t>he </a:t>
            </a:r>
            <a:r>
              <a:rPr lang="en-US" altLang="en-US" sz="2600" dirty="0"/>
              <a:t>more specific the better</a:t>
            </a:r>
          </a:p>
          <a:p>
            <a:endParaRPr lang="en-US" sz="2600" dirty="0"/>
          </a:p>
          <a:p>
            <a:pPr>
              <a:spcAft>
                <a:spcPts val="600"/>
              </a:spcAft>
            </a:pP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30498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Value Proposition Mad Lib 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343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2600" dirty="0" smtClean="0"/>
              <a:t>For </a:t>
            </a:r>
            <a:r>
              <a:rPr lang="en-US" sz="2600" u="sng" dirty="0" smtClean="0"/>
              <a:t>		</a:t>
            </a:r>
            <a:r>
              <a:rPr lang="en-US" sz="2600" dirty="0" smtClean="0"/>
              <a:t>(target </a:t>
            </a:r>
            <a:r>
              <a:rPr lang="en-US" sz="2600" dirty="0"/>
              <a:t>customers)</a:t>
            </a:r>
          </a:p>
          <a:p>
            <a:pPr>
              <a:spcAft>
                <a:spcPts val="1800"/>
              </a:spcAft>
            </a:pPr>
            <a:r>
              <a:rPr lang="en-US" sz="2600" dirty="0" smtClean="0"/>
              <a:t>Who </a:t>
            </a:r>
            <a:r>
              <a:rPr lang="en-US" sz="2600" dirty="0"/>
              <a:t>are dissatisfied </a:t>
            </a:r>
            <a:r>
              <a:rPr lang="en-US" sz="2600" dirty="0" smtClean="0"/>
              <a:t>with</a:t>
            </a:r>
            <a:r>
              <a:rPr lang="en-US" sz="2600" u="sng" dirty="0" smtClean="0"/>
              <a:t>		 </a:t>
            </a:r>
            <a:r>
              <a:rPr lang="en-US" sz="2600" dirty="0" smtClean="0"/>
              <a:t>(</a:t>
            </a:r>
            <a:r>
              <a:rPr lang="en-US" sz="2600" dirty="0"/>
              <a:t>the current alternative)</a:t>
            </a:r>
          </a:p>
          <a:p>
            <a:pPr>
              <a:spcAft>
                <a:spcPts val="1800"/>
              </a:spcAft>
            </a:pPr>
            <a:r>
              <a:rPr lang="en-US" sz="2600" dirty="0" smtClean="0"/>
              <a:t>Our </a:t>
            </a:r>
            <a:r>
              <a:rPr lang="en-US" sz="2600" dirty="0"/>
              <a:t>product is a </a:t>
            </a:r>
            <a:r>
              <a:rPr lang="en-US" sz="2600" u="sng" dirty="0" smtClean="0"/>
              <a:t>		</a:t>
            </a:r>
            <a:r>
              <a:rPr lang="en-US" sz="2600" dirty="0" smtClean="0"/>
              <a:t>(product features)</a:t>
            </a:r>
            <a:endParaRPr lang="en-US" sz="2600" dirty="0"/>
          </a:p>
          <a:p>
            <a:pPr>
              <a:spcAft>
                <a:spcPts val="1800"/>
              </a:spcAft>
            </a:pPr>
            <a:r>
              <a:rPr lang="en-US" sz="2600" dirty="0" smtClean="0"/>
              <a:t>That </a:t>
            </a:r>
            <a:r>
              <a:rPr lang="en-US" sz="2600" dirty="0"/>
              <a:t>provides </a:t>
            </a:r>
            <a:r>
              <a:rPr lang="en-US" sz="2600" u="sng" dirty="0" smtClean="0"/>
              <a:t>		</a:t>
            </a:r>
            <a:r>
              <a:rPr lang="en-US" sz="2600" dirty="0" smtClean="0"/>
              <a:t>(</a:t>
            </a:r>
            <a:r>
              <a:rPr lang="en-US" sz="2600" dirty="0"/>
              <a:t>key problem-solving capability)</a:t>
            </a:r>
          </a:p>
          <a:p>
            <a:pPr>
              <a:spcAft>
                <a:spcPts val="1800"/>
              </a:spcAft>
            </a:pPr>
            <a:r>
              <a:rPr lang="en-US" sz="2600" dirty="0" smtClean="0"/>
              <a:t>Unlike</a:t>
            </a:r>
            <a:r>
              <a:rPr lang="en-US" sz="2600" u="sng" dirty="0" smtClean="0"/>
              <a:t>		</a:t>
            </a:r>
            <a:r>
              <a:rPr lang="en-US" sz="2600" dirty="0" smtClean="0"/>
              <a:t>(the </a:t>
            </a:r>
            <a:r>
              <a:rPr lang="en-US" sz="2600" dirty="0"/>
              <a:t>product alternative) </a:t>
            </a:r>
          </a:p>
          <a:p>
            <a:pPr>
              <a:spcAft>
                <a:spcPts val="600"/>
              </a:spcAft>
            </a:pPr>
            <a:endParaRPr lang="en-US" altLang="en-US" sz="2600" dirty="0"/>
          </a:p>
        </p:txBody>
      </p:sp>
      <p:pic>
        <p:nvPicPr>
          <p:cNvPr id="1030" name="Picture 6" descr="Image result for winking emot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434" y="381000"/>
            <a:ext cx="910166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19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3985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What are </a:t>
            </a:r>
            <a:r>
              <a:rPr lang="en-US" altLang="en-US" b="1" dirty="0">
                <a:solidFill>
                  <a:srgbClr val="008B96"/>
                </a:solidFill>
              </a:rPr>
              <a:t>y</a:t>
            </a:r>
            <a:r>
              <a:rPr lang="en-US" altLang="en-US" b="1" dirty="0" smtClean="0">
                <a:solidFill>
                  <a:srgbClr val="008B96"/>
                </a:solidFill>
              </a:rPr>
              <a:t>ou </a:t>
            </a:r>
            <a:r>
              <a:rPr lang="en-US" altLang="en-US" b="1" dirty="0">
                <a:solidFill>
                  <a:srgbClr val="008B96"/>
                </a:solidFill>
              </a:rPr>
              <a:t>b</a:t>
            </a:r>
            <a:r>
              <a:rPr lang="en-US" altLang="en-US" b="1" dirty="0" smtClean="0">
                <a:solidFill>
                  <a:srgbClr val="008B96"/>
                </a:solidFill>
              </a:rPr>
              <a:t>est at -- compared to banks, credit cards, MCAs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035874"/>
            <a:ext cx="7278366" cy="3831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5509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Identify Customer Segments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953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altLang="en-US" sz="2600" dirty="0" smtClean="0"/>
              <a:t>You probably have 3-7 customer segments</a:t>
            </a:r>
            <a:endParaRPr lang="en-US" altLang="en-US" sz="2600" dirty="0" smtClean="0"/>
          </a:p>
          <a:p>
            <a:pPr>
              <a:spcAft>
                <a:spcPts val="1200"/>
              </a:spcAft>
            </a:pPr>
            <a:r>
              <a:rPr lang="en-US" altLang="en-US" sz="2600" dirty="0" smtClean="0"/>
              <a:t>Who are you creating the most value for?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/>
              <a:t>Which customers are creating the most value for you in terms of sustainability, impact and mission? 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/>
              <a:t>What customer problems are we solving?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/>
              <a:t>What is the best </a:t>
            </a:r>
            <a:r>
              <a:rPr lang="en-US" altLang="en-US" sz="2600" dirty="0" smtClean="0"/>
              <a:t>language to use with </a:t>
            </a:r>
            <a:r>
              <a:rPr lang="en-US" altLang="en-US" sz="2600" dirty="0" smtClean="0"/>
              <a:t>them</a:t>
            </a:r>
            <a:r>
              <a:rPr lang="en-US" altLang="en-US" sz="2600" dirty="0" smtClean="0"/>
              <a:t>?</a:t>
            </a:r>
          </a:p>
          <a:p>
            <a:pPr>
              <a:spcAft>
                <a:spcPts val="600"/>
              </a:spcAft>
            </a:pPr>
            <a:r>
              <a:rPr lang="en-US" altLang="en-US" sz="2600" dirty="0" smtClean="0"/>
              <a:t>What kind of relationship do we want to have w. them? </a:t>
            </a:r>
          </a:p>
          <a:p>
            <a:pPr>
              <a:spcAft>
                <a:spcPts val="600"/>
              </a:spcAft>
            </a:pP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18272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Montana CDC </a:t>
            </a:r>
            <a:endParaRPr lang="en-US" altLang="en-US" b="1" dirty="0" smtClean="0">
              <a:solidFill>
                <a:srgbClr val="008B96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696200" cy="46482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altLang="en-US" sz="2600" dirty="0" smtClean="0"/>
              <a:t>They have seven customer segments</a:t>
            </a:r>
            <a:endParaRPr lang="en-US" altLang="en-US" sz="2600" dirty="0" smtClean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altLang="en-US" sz="2400" dirty="0" err="1" smtClean="0"/>
              <a:t>Unbankable</a:t>
            </a:r>
            <a:r>
              <a:rPr lang="en-US" altLang="en-US" sz="2400" dirty="0" smtClean="0"/>
              <a:t> start up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altLang="en-US" sz="2400" dirty="0" smtClean="0"/>
              <a:t>Nearly bankable start up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altLang="en-US" sz="2400" dirty="0" smtClean="0"/>
              <a:t>Partially bankable start up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altLang="en-US" sz="2400" dirty="0" smtClean="0"/>
              <a:t>Nearly bankable existing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altLang="en-US" sz="2400" dirty="0" smtClean="0"/>
              <a:t>Partially bankable existing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altLang="en-US" sz="2400" dirty="0" smtClean="0"/>
              <a:t>Business Purchase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altLang="en-US" sz="2400" dirty="0" smtClean="0"/>
              <a:t>Community Facility</a:t>
            </a:r>
            <a:endParaRPr lang="en-US" altLang="en-US" sz="2400" dirty="0" smtClean="0"/>
          </a:p>
          <a:p>
            <a:pPr>
              <a:spcAft>
                <a:spcPts val="600"/>
              </a:spcAft>
            </a:pPr>
            <a:endParaRPr lang="en-US" altLang="en-US" sz="2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2947237"/>
            <a:ext cx="1676400" cy="136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27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Accion New Mexico</a:t>
            </a:r>
            <a:endParaRPr lang="en-US" altLang="en-US" b="1" dirty="0" smtClean="0">
              <a:solidFill>
                <a:srgbClr val="008B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953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 altLang="en-US" sz="2500" dirty="0" smtClean="0"/>
              <a:t>We offer the most competitive combination of speed, pricing and terms by evaluating our client’s business as a whole, matching loan terms to use of funds and determining a healthy debt structure for our clients.  We provide a community of support if you need it.</a:t>
            </a:r>
            <a:endParaRPr lang="en-US" altLang="en-US" sz="2500" dirty="0" smtClean="0"/>
          </a:p>
          <a:p>
            <a:pPr marL="0" indent="0">
              <a:spcAft>
                <a:spcPts val="600"/>
              </a:spcAft>
              <a:buNone/>
            </a:pPr>
            <a:endParaRPr lang="en-US" altLang="en-US" sz="2600" dirty="0"/>
          </a:p>
        </p:txBody>
      </p:sp>
      <p:pic>
        <p:nvPicPr>
          <p:cNvPr id="1028" name="Picture 4" descr="https://www.guidestar.org/ViewEdoc.aspx?eDocId=1596572&amp;approved=Tr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800600"/>
            <a:ext cx="3287874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27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How did Accion NM create it</a:t>
            </a:r>
            <a:endParaRPr lang="en-US" altLang="en-US" b="1" dirty="0" smtClean="0">
              <a:solidFill>
                <a:srgbClr val="008B96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724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50"/>
              </a:spcBef>
              <a:spcAft>
                <a:spcPts val="1200"/>
              </a:spcAft>
            </a:pPr>
            <a:r>
              <a:rPr lang="en-US" sz="2500" dirty="0" smtClean="0"/>
              <a:t>Held team meetings with staff to identify issues, strengths, weaknesses</a:t>
            </a:r>
          </a:p>
          <a:p>
            <a:pPr eaLnBrk="1" hangingPunct="1">
              <a:spcBef>
                <a:spcPts val="50"/>
              </a:spcBef>
              <a:spcAft>
                <a:spcPts val="1200"/>
              </a:spcAft>
            </a:pPr>
            <a:r>
              <a:rPr lang="en-US" sz="2500" dirty="0" smtClean="0"/>
              <a:t>Compared product, service, process to the competition</a:t>
            </a:r>
            <a:endParaRPr lang="en-US" sz="2500" dirty="0" smtClean="0"/>
          </a:p>
          <a:p>
            <a:pPr eaLnBrk="1" hangingPunct="1">
              <a:spcBef>
                <a:spcPts val="50"/>
              </a:spcBef>
              <a:spcAft>
                <a:spcPts val="1200"/>
              </a:spcAft>
            </a:pPr>
            <a:r>
              <a:rPr lang="en-US" sz="2500" dirty="0"/>
              <a:t>B</a:t>
            </a:r>
            <a:r>
              <a:rPr lang="en-US" sz="2500" dirty="0" smtClean="0"/>
              <a:t>rainstormed words, phrases to best state valued offered</a:t>
            </a:r>
          </a:p>
          <a:p>
            <a:pPr eaLnBrk="1" hangingPunct="1">
              <a:spcBef>
                <a:spcPts val="50"/>
              </a:spcBef>
              <a:spcAft>
                <a:spcPts val="1200"/>
              </a:spcAft>
            </a:pPr>
            <a:r>
              <a:rPr lang="en-US" sz="2500" dirty="0" smtClean="0"/>
              <a:t>Compiled draft of value proposition</a:t>
            </a:r>
          </a:p>
          <a:p>
            <a:pPr eaLnBrk="1" hangingPunct="1">
              <a:spcBef>
                <a:spcPts val="50"/>
              </a:spcBef>
              <a:spcAft>
                <a:spcPts val="1200"/>
              </a:spcAft>
            </a:pPr>
            <a:r>
              <a:rPr lang="en-US" sz="2500" dirty="0" smtClean="0"/>
              <a:t>Did role plays until everyone could deliver value proposition comfortably</a:t>
            </a:r>
            <a:endParaRPr lang="en-US" sz="2500" dirty="0" smtClean="0"/>
          </a:p>
          <a:p>
            <a:pPr>
              <a:spcAft>
                <a:spcPts val="600"/>
              </a:spcAft>
            </a:pPr>
            <a:endParaRPr lang="en-US" alt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8030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5509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What Do You Think?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724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50"/>
              </a:spcBef>
              <a:spcAft>
                <a:spcPts val="1200"/>
              </a:spcAft>
            </a:pPr>
            <a:r>
              <a:rPr lang="en-US" sz="2600" dirty="0" smtClean="0"/>
              <a:t>Would it help to </a:t>
            </a:r>
            <a:r>
              <a:rPr lang="en-US" sz="2600" dirty="0" smtClean="0"/>
              <a:t>create a value proposition?</a:t>
            </a:r>
            <a:endParaRPr lang="en-US" sz="2600" dirty="0" smtClean="0"/>
          </a:p>
          <a:p>
            <a:pPr eaLnBrk="1" hangingPunct="1">
              <a:spcBef>
                <a:spcPts val="50"/>
              </a:spcBef>
              <a:spcAft>
                <a:spcPts val="2400"/>
              </a:spcAft>
            </a:pPr>
            <a:r>
              <a:rPr lang="en-US" sz="2600" dirty="0" smtClean="0"/>
              <a:t>Could CAMEO help in some way?</a:t>
            </a:r>
          </a:p>
          <a:p>
            <a:pPr marL="800100" eaLnBrk="1" hangingPunct="1">
              <a:spcBef>
                <a:spcPts val="0"/>
              </a:spcBef>
              <a:spcAft>
                <a:spcPts val="1200"/>
              </a:spcAft>
              <a:buClr>
                <a:srgbClr val="008B96"/>
              </a:buClr>
              <a:buFont typeface="Wingdings" panose="05000000000000000000" pitchFamily="2" charset="2"/>
              <a:buChar char="§"/>
            </a:pPr>
            <a:r>
              <a:rPr lang="en-US" sz="2000" i="1" dirty="0" smtClean="0"/>
              <a:t>Have </a:t>
            </a:r>
            <a:r>
              <a:rPr lang="en-US" sz="2000" i="1" dirty="0"/>
              <a:t>we clearly identified our </a:t>
            </a:r>
            <a:r>
              <a:rPr lang="en-US" sz="2000" i="1" dirty="0" smtClean="0"/>
              <a:t>Customer Segments</a:t>
            </a:r>
            <a:r>
              <a:rPr lang="en-US" sz="2000" i="1" dirty="0"/>
              <a:t>?</a:t>
            </a:r>
            <a:endParaRPr lang="en-US" altLang="en-US" sz="2000" i="1" dirty="0">
              <a:latin typeface="Antenna ExtraLight" panose="02000503000000020004" pitchFamily="50" charset="0"/>
            </a:endParaRPr>
          </a:p>
          <a:p>
            <a:pPr marL="800100">
              <a:spcBef>
                <a:spcPts val="0"/>
              </a:spcBef>
              <a:spcAft>
                <a:spcPts val="1200"/>
              </a:spcAft>
              <a:buClr>
                <a:srgbClr val="008B96"/>
              </a:buClr>
              <a:buFont typeface="Wingdings" panose="05000000000000000000" pitchFamily="2" charset="2"/>
              <a:buChar char="§"/>
              <a:defRPr/>
            </a:pPr>
            <a:r>
              <a:rPr lang="en-US" sz="2000" i="1" dirty="0"/>
              <a:t>Have we developed a Value Proposition for each customer segment? </a:t>
            </a:r>
          </a:p>
          <a:p>
            <a:pPr marL="800100">
              <a:spcBef>
                <a:spcPts val="0"/>
              </a:spcBef>
              <a:spcAft>
                <a:spcPts val="1200"/>
              </a:spcAft>
              <a:buClr>
                <a:srgbClr val="008B96"/>
              </a:buClr>
              <a:buFont typeface="Wingdings" panose="05000000000000000000" pitchFamily="2" charset="2"/>
              <a:buChar char="§"/>
              <a:defRPr/>
            </a:pPr>
            <a:r>
              <a:rPr lang="en-US" sz="2000" i="1" dirty="0" smtClean="0"/>
              <a:t>Have we engaged staff so they can easily, comfortably state our value to each customer segment</a:t>
            </a:r>
            <a:r>
              <a:rPr lang="en-US" sz="2000" i="1" dirty="0" smtClean="0"/>
              <a:t>?</a:t>
            </a:r>
            <a:endParaRPr lang="en-US" sz="2000" i="1" dirty="0"/>
          </a:p>
          <a:p>
            <a:pPr marL="800100">
              <a:spcBef>
                <a:spcPts val="0"/>
              </a:spcBef>
              <a:spcAft>
                <a:spcPts val="1200"/>
              </a:spcAft>
              <a:buClr>
                <a:srgbClr val="008B96"/>
              </a:buClr>
              <a:buFont typeface="Wingdings" panose="05000000000000000000" pitchFamily="2" charset="2"/>
              <a:buChar char="§"/>
              <a:defRPr/>
            </a:pPr>
            <a:r>
              <a:rPr lang="en-US" sz="2000" i="1" dirty="0" smtClean="0"/>
              <a:t>Does our value proposition align with our business model?</a:t>
            </a:r>
            <a:endParaRPr lang="en-US" sz="2000" i="1" dirty="0"/>
          </a:p>
          <a:p>
            <a:pPr>
              <a:spcAft>
                <a:spcPts val="600"/>
              </a:spcAft>
            </a:pPr>
            <a:endParaRPr lang="en-US" alt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27890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Thanks!!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78325"/>
          </a:xfrm>
        </p:spPr>
        <p:txBody>
          <a:bodyPr/>
          <a:lstStyle/>
          <a:p>
            <a:pPr marL="0" indent="0"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endParaRPr lang="en-US" sz="2600" dirty="0" smtClean="0"/>
          </a:p>
          <a:p>
            <a:pPr marL="0" indent="0"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endParaRPr lang="en-US" sz="2600" dirty="0" smtClean="0"/>
          </a:p>
          <a:p>
            <a:pPr>
              <a:spcAft>
                <a:spcPts val="1200"/>
              </a:spcAft>
              <a:defRPr/>
            </a:pPr>
            <a:endParaRPr lang="en-US" sz="2600" dirty="0"/>
          </a:p>
          <a:p>
            <a:pPr marL="0" indent="0" algn="ctr"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endParaRPr lang="en-US" sz="2600" dirty="0" smtClean="0"/>
          </a:p>
          <a:p>
            <a:pPr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24580" name="Picture 2" descr="C:\Users\Owner\AppData\Local\Microsoft\Windows\Temporary Internet Files\Content.IE5\M6JR3D6L\MC900104796[1].wmf"/>
          <p:cNvSpPr>
            <a:spLocks noChangeAspect="1" noChangeArrowheads="1"/>
          </p:cNvSpPr>
          <p:nvPr/>
        </p:nvSpPr>
        <p:spPr bwMode="auto">
          <a:xfrm>
            <a:off x="4572000" y="1603375"/>
            <a:ext cx="182403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81" name="Picture 3" descr="C:\Users\Owner\AppData\Local\Microsoft\Windows\Temporary Internet Files\Content.IE5\ZLEE6GVP\MC900104818[1].wmf"/>
          <p:cNvSpPr>
            <a:spLocks noChangeAspect="1" noChangeArrowheads="1"/>
          </p:cNvSpPr>
          <p:nvPr/>
        </p:nvSpPr>
        <p:spPr bwMode="auto">
          <a:xfrm>
            <a:off x="4876800" y="3886200"/>
            <a:ext cx="181292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82" name="Picture 4" descr="C:\Users\Owner\AppData\Local\Microsoft\Windows\Temporary Internet Files\Content.IE5\MQSO3SJH\MC900104838[1].wmf"/>
          <p:cNvSpPr>
            <a:spLocks noChangeAspect="1" noChangeArrowheads="1"/>
          </p:cNvSpPr>
          <p:nvPr/>
        </p:nvSpPr>
        <p:spPr bwMode="auto">
          <a:xfrm>
            <a:off x="1600200" y="2289175"/>
            <a:ext cx="1820863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2458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033713"/>
            <a:ext cx="3297238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19800" cy="4530725"/>
          </a:xfrm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n-US" sz="2800" dirty="0" smtClean="0"/>
              <a:t>Review key points from OFN webinar</a:t>
            </a:r>
          </a:p>
          <a:p>
            <a:pPr>
              <a:spcAft>
                <a:spcPts val="1200"/>
              </a:spcAft>
              <a:defRPr/>
            </a:pPr>
            <a:r>
              <a:rPr lang="en-US" sz="2800" dirty="0" smtClean="0"/>
              <a:t>Review some of their suggestions</a:t>
            </a:r>
          </a:p>
          <a:p>
            <a:pPr>
              <a:spcAft>
                <a:spcPts val="1200"/>
              </a:spcAft>
              <a:defRPr/>
            </a:pPr>
            <a:r>
              <a:rPr lang="en-US" sz="2800" dirty="0" smtClean="0"/>
              <a:t>Discuss</a:t>
            </a:r>
          </a:p>
          <a:p>
            <a:pPr>
              <a:spcAft>
                <a:spcPts val="1200"/>
              </a:spcAft>
              <a:defRPr/>
            </a:pPr>
            <a:r>
              <a:rPr lang="en-US" sz="2800" dirty="0" smtClean="0"/>
              <a:t>Give feedback on role or services CAMEO could provide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24036" y="2462766"/>
            <a:ext cx="3151340" cy="2035812"/>
          </a:xfrm>
          <a:prstGeom prst="rect">
            <a:avLst/>
          </a:prstGeom>
          <a:ln w="22225">
            <a:solidFill>
              <a:schemeClr val="tx1">
                <a:lumMod val="85000"/>
                <a:lumOff val="1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Today’s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4196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800" i="1" dirty="0" smtClean="0"/>
              <a:t>Why do you need a </a:t>
            </a:r>
            <a:r>
              <a:rPr lang="en-US" sz="2800" i="1" dirty="0"/>
              <a:t>V</a:t>
            </a:r>
            <a:r>
              <a:rPr lang="en-US" sz="2800" i="1" dirty="0" smtClean="0"/>
              <a:t>alue Proposition?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800" i="1" dirty="0" smtClean="0"/>
              <a:t>How would it help you?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800" i="1" dirty="0" smtClean="0"/>
              <a:t>What is a Value Proposition?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800" i="1" dirty="0" smtClean="0"/>
              <a:t>What are some ways to develop one -- or several?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800" i="1" dirty="0" smtClean="0"/>
              <a:t>Would you like help with this process?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endParaRPr lang="en-US" sz="2800" i="1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0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Business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 smtClean="0"/>
              <a:t>A business model describes the rationale of how an organization creates, delivers and captures value.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819400"/>
            <a:ext cx="4419600" cy="294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90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Business Model Obsolete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0475"/>
            <a:ext cx="8458200" cy="4606925"/>
          </a:xfrm>
        </p:spPr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businesses decline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because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assumptions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inform their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fundamental business decisions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-- about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society, markets, customers, products,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technology, mission --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become obsolete or invalid.</a:t>
            </a:r>
          </a:p>
          <a:p>
            <a:pPr marL="0" indent="0" algn="r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Peter 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rucker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146677"/>
            <a:ext cx="2590800" cy="17207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Business Model Invisibility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001000" cy="4911725"/>
          </a:xfrm>
        </p:spPr>
        <p:txBody>
          <a:bodyPr/>
          <a:lstStyle/>
          <a:p>
            <a:pPr eaLnBrk="1" hangingPunct="1">
              <a:spcBef>
                <a:spcPts val="50"/>
              </a:spcBef>
              <a:spcAft>
                <a:spcPts val="1200"/>
              </a:spcAft>
            </a:pPr>
            <a:r>
              <a:rPr lang="en-US" sz="2800" dirty="0"/>
              <a:t>Why is it so difficult </a:t>
            </a:r>
            <a:r>
              <a:rPr lang="en-US" sz="2800" dirty="0" smtClean="0"/>
              <a:t>for </a:t>
            </a:r>
            <a:r>
              <a:rPr lang="en-US" sz="2800" dirty="0"/>
              <a:t>companies to pull off the new growth that business model innovation can bring? </a:t>
            </a:r>
            <a:endParaRPr lang="en-US" sz="2800" dirty="0" smtClean="0"/>
          </a:p>
          <a:p>
            <a:pPr eaLnBrk="1" hangingPunct="1">
              <a:spcBef>
                <a:spcPts val="50"/>
              </a:spcBef>
              <a:spcAft>
                <a:spcPts val="1200"/>
              </a:spcAft>
            </a:pPr>
            <a:r>
              <a:rPr lang="en-US" sz="2800" dirty="0" smtClean="0"/>
              <a:t>Here’s </a:t>
            </a:r>
            <a:r>
              <a:rPr lang="en-US" sz="2800" dirty="0"/>
              <a:t>why: They don’t </a:t>
            </a:r>
            <a:r>
              <a:rPr lang="en-US" sz="2800" dirty="0" smtClean="0"/>
              <a:t>see </a:t>
            </a:r>
            <a:r>
              <a:rPr lang="en-US" sz="2800" dirty="0"/>
              <a:t>their current business model well enough to know if it would suit a new opportunity or hinder it, and they don’t know how to build a new model when they need it.</a:t>
            </a:r>
          </a:p>
          <a:p>
            <a:pPr marL="0" indent="0" algn="r" eaLnBrk="1" hangingPunct="1">
              <a:spcBef>
                <a:spcPts val="50"/>
              </a:spcBef>
              <a:spcAft>
                <a:spcPts val="1200"/>
              </a:spcAft>
              <a:buNone/>
            </a:pPr>
            <a:r>
              <a:rPr lang="en-US" sz="2800" dirty="0" smtClean="0"/>
              <a:t>Harvard Business Review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750" y="1295400"/>
            <a:ext cx="5353050" cy="424845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Business Model Generation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73427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Alexander Osterwalder and Yves Pigneur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86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Benefits of Value Proposition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altLang="en-US" sz="2800" dirty="0" smtClean="0"/>
              <a:t>Increased Sales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/>
              <a:t>Deliver </a:t>
            </a:r>
            <a:r>
              <a:rPr lang="en-US" altLang="en-US" sz="2600" dirty="0" smtClean="0"/>
              <a:t>the right message to key audiences, leaving partners and clients clear about you, your products, your </a:t>
            </a:r>
            <a:r>
              <a:rPr lang="en-US" altLang="en-US" sz="2600" dirty="0" smtClean="0"/>
              <a:t>value</a:t>
            </a:r>
          </a:p>
          <a:p>
            <a:pPr>
              <a:spcAft>
                <a:spcPts val="1200"/>
              </a:spcAft>
            </a:pPr>
            <a:r>
              <a:rPr lang="en-US" altLang="en-US" sz="2600" dirty="0"/>
              <a:t>Use resources (time, people, money) effectively, leading to increased </a:t>
            </a:r>
            <a:r>
              <a:rPr lang="en-US" altLang="en-US" sz="2600" dirty="0" smtClean="0"/>
              <a:t>deals &amp; impact</a:t>
            </a:r>
            <a:endParaRPr lang="en-US" altLang="en-US" sz="2600" dirty="0"/>
          </a:p>
          <a:p>
            <a:pPr>
              <a:spcAft>
                <a:spcPts val="1200"/>
              </a:spcAft>
            </a:pPr>
            <a:endParaRPr lang="en-US" altLang="en-US" sz="2600" dirty="0" smtClean="0"/>
          </a:p>
          <a:p>
            <a:pPr>
              <a:spcAft>
                <a:spcPts val="600"/>
              </a:spcAft>
            </a:pPr>
            <a:endParaRPr lang="en-US" altLang="en-US" sz="2600" dirty="0" smtClean="0"/>
          </a:p>
          <a:p>
            <a:pPr>
              <a:spcAft>
                <a:spcPts val="600"/>
              </a:spcAft>
            </a:pPr>
            <a:endParaRPr lang="en-US" altLang="en-US" sz="2600" dirty="0" smtClean="0"/>
          </a:p>
        </p:txBody>
      </p:sp>
      <p:pic>
        <p:nvPicPr>
          <p:cNvPr id="4" name="Picture 3" descr="C:\Users\Owner\AppData\Local\Microsoft\Windows\Temporary Internet Files\Content.IE5\XR48ZRF0\MP910221037[1]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012" y="4673600"/>
            <a:ext cx="1830388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037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8B96"/>
                </a:solidFill>
              </a:rPr>
              <a:t>Benefits of Value Proposition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altLang="en-US" sz="2800" dirty="0" smtClean="0"/>
              <a:t>Cohesion</a:t>
            </a:r>
          </a:p>
          <a:p>
            <a:pPr>
              <a:spcAft>
                <a:spcPts val="600"/>
              </a:spcAft>
            </a:pPr>
            <a:r>
              <a:rPr lang="en-US" altLang="en-US" sz="2600" dirty="0" smtClean="0"/>
              <a:t>Cohesion creates efficiency, team work, clarity.  Having staff going off in different directions creates muddle</a:t>
            </a:r>
            <a:endParaRPr lang="en-US" altLang="en-US" sz="2600" dirty="0"/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2600" dirty="0" smtClean="0"/>
              <a:t>Self Sufficiency</a:t>
            </a:r>
          </a:p>
          <a:p>
            <a:pPr>
              <a:spcAft>
                <a:spcPts val="600"/>
              </a:spcAft>
            </a:pPr>
            <a:r>
              <a:rPr lang="en-US" altLang="en-US" sz="2600" dirty="0" smtClean="0"/>
              <a:t>Clarity allows you to hone or redesign your business model </a:t>
            </a:r>
            <a:r>
              <a:rPr lang="en-US" altLang="en-US" sz="2600" dirty="0" smtClean="0"/>
              <a:t>to improve </a:t>
            </a:r>
            <a:r>
              <a:rPr lang="en-US" altLang="en-US" sz="2600" dirty="0" smtClean="0"/>
              <a:t>self sufficiency and impact</a:t>
            </a:r>
            <a:endParaRPr lang="en-US" altLang="en-US" sz="2600" dirty="0" smtClean="0"/>
          </a:p>
          <a:p>
            <a:pPr>
              <a:spcAft>
                <a:spcPts val="600"/>
              </a:spcAft>
            </a:pPr>
            <a:endParaRPr lang="en-US" altLang="en-US" sz="2600" dirty="0" smtClean="0"/>
          </a:p>
          <a:p>
            <a:pPr marL="0" indent="0">
              <a:spcAft>
                <a:spcPts val="600"/>
              </a:spcAft>
              <a:buNone/>
            </a:pPr>
            <a:endParaRPr lang="en-US" alt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1045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3462</TotalTime>
  <Words>644</Words>
  <Application>Microsoft Office PowerPoint</Application>
  <PresentationFormat>On-screen Show (4:3)</PresentationFormat>
  <Paragraphs>101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Antenna ExtraLight</vt:lpstr>
      <vt:lpstr>Arial</vt:lpstr>
      <vt:lpstr>Garamond</vt:lpstr>
      <vt:lpstr>Wingdings</vt:lpstr>
      <vt:lpstr>Edge</vt:lpstr>
      <vt:lpstr>Microlending Academy Peer Discussion</vt:lpstr>
      <vt:lpstr>Today’s Agenda</vt:lpstr>
      <vt:lpstr>Today’s Questions</vt:lpstr>
      <vt:lpstr>Business Model</vt:lpstr>
      <vt:lpstr>Business Model Obsolete</vt:lpstr>
      <vt:lpstr>Business Model Invisibility</vt:lpstr>
      <vt:lpstr>Business Model Generation</vt:lpstr>
      <vt:lpstr>Benefits of Value Proposition</vt:lpstr>
      <vt:lpstr>Benefits of Value Proposition</vt:lpstr>
      <vt:lpstr>What is a Value Proposition</vt:lpstr>
      <vt:lpstr>Value Proposition Mad Lib  </vt:lpstr>
      <vt:lpstr>What are you best at -- compared to banks, credit cards, MCAs </vt:lpstr>
      <vt:lpstr>Identify Customer Segments</vt:lpstr>
      <vt:lpstr>Montana CDC </vt:lpstr>
      <vt:lpstr>Accion New Mexico</vt:lpstr>
      <vt:lpstr>How did Accion NM create it</vt:lpstr>
      <vt:lpstr>What Do You Think?</vt:lpstr>
      <vt:lpstr>Thanks!!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CAMEO’s  Rural Network</dc:title>
  <dc:creator>Susan Brown</dc:creator>
  <cp:lastModifiedBy>Susan Brown</cp:lastModifiedBy>
  <cp:revision>897</cp:revision>
  <dcterms:created xsi:type="dcterms:W3CDTF">2009-08-20T23:36:02Z</dcterms:created>
  <dcterms:modified xsi:type="dcterms:W3CDTF">2016-04-05T17:12:46Z</dcterms:modified>
</cp:coreProperties>
</file>