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3"/>
  </p:notesMasterIdLst>
  <p:sldIdLst>
    <p:sldId id="256" r:id="rId2"/>
    <p:sldId id="308" r:id="rId3"/>
    <p:sldId id="309" r:id="rId4"/>
    <p:sldId id="314" r:id="rId5"/>
    <p:sldId id="310" r:id="rId6"/>
    <p:sldId id="311" r:id="rId7"/>
    <p:sldId id="319" r:id="rId8"/>
    <p:sldId id="316" r:id="rId9"/>
    <p:sldId id="318" r:id="rId10"/>
    <p:sldId id="317" r:id="rId11"/>
    <p:sldId id="320" r:id="rId12"/>
    <p:sldId id="329" r:id="rId13"/>
    <p:sldId id="321" r:id="rId14"/>
    <p:sldId id="328" r:id="rId15"/>
    <p:sldId id="322" r:id="rId16"/>
    <p:sldId id="323" r:id="rId17"/>
    <p:sldId id="324" r:id="rId18"/>
    <p:sldId id="325" r:id="rId19"/>
    <p:sldId id="326" r:id="rId20"/>
    <p:sldId id="327" r:id="rId21"/>
    <p:sldId id="30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757E"/>
    <a:srgbClr val="FF0000"/>
    <a:srgbClr val="5C46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9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E789B5-204B-460E-9A83-DCB162EF4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40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C01F2A-8A68-4ED7-B18D-27645DE9B68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54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36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12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863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29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0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31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00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10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56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85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68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79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776E6-B837-4EFD-A44F-C7223CD1CB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25CA6-B4B7-4407-B808-45AD0F2A19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C0B5D-F68B-4888-AD14-169034042A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57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defRPr/>
            </a:lvl1pPr>
            <a:lvl3pPr>
              <a:buClr>
                <a:srgbClr val="FF0000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5F1D8-FB57-4D3D-ABE0-AA0D5C9B75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solidFill>
                  <a:srgbClr val="00757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C3D20-7E89-4426-AA5D-6A4D0C0D52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57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0194B-9068-4E9D-8F0B-2A5D7BC7CC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00757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FF0000"/>
              </a:buCl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FF0000"/>
              </a:buCl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0873-2B1A-4F14-8EE5-1A2F3D4DDC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57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C148C-799F-4672-B00D-A2C033129C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68FC0-DD19-4E06-A015-18CAA6CA48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DD137-27FF-4BA3-83DA-A75D712929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63D01-11C7-4B28-B5A0-B1E7E6A207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icrobiz.org/index.html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F7AE07FA-5E7E-40E3-9136-7BD3DCF2F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1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California Association for Micro Enterprise Opportunity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248400"/>
            <a:ext cx="2819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biz.org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english@microbiz.org" TargetMode="External"/><Relationship Id="rId4" Type="http://schemas.openxmlformats.org/officeDocument/2006/relationships/hyperlink" Target="mailto:susan@susanrileybrown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2667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57E"/>
                </a:solidFill>
              </a:rPr>
              <a:t>Microloan Readiness Webinar Series</a:t>
            </a:r>
            <a:endParaRPr lang="en-US" sz="4000" b="1" dirty="0" smtClean="0">
              <a:solidFill>
                <a:srgbClr val="00757E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343400"/>
            <a:ext cx="6553200" cy="1371600"/>
          </a:xfrm>
        </p:spPr>
        <p:txBody>
          <a:bodyPr/>
          <a:lstStyle/>
          <a:p>
            <a:pPr eaLnBrk="1" hangingPunct="1"/>
            <a:r>
              <a:rPr lang="en-US" sz="3600" i="1" dirty="0" smtClean="0"/>
              <a:t>Part II:  Global Cash Analysis</a:t>
            </a:r>
          </a:p>
          <a:p>
            <a:pPr algn="ctr" eaLnBrk="1" hangingPunct="1"/>
            <a:r>
              <a:rPr lang="en-US" sz="3600" i="1" dirty="0" smtClean="0"/>
              <a:t>Welcome!</a:t>
            </a:r>
          </a:p>
        </p:txBody>
      </p:sp>
      <p:pic>
        <p:nvPicPr>
          <p:cNvPr id="3076" name="Picture 4" descr="California Association for Micro Enterprise Opportunity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81000"/>
            <a:ext cx="48768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All the Participants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30725"/>
          </a:xfrm>
        </p:spPr>
        <p:txBody>
          <a:bodyPr/>
          <a:lstStyle/>
          <a:p>
            <a:r>
              <a:rPr lang="en-US" sz="2800" dirty="0" smtClean="0"/>
              <a:t>Applicant’s entire financial picture including all those participating in the “deal”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  <a:tabLst>
                <a:tab pos="342900" algn="l"/>
              </a:tabLst>
            </a:pPr>
            <a:r>
              <a:rPr lang="en-US" dirty="0" smtClean="0"/>
              <a:t>	</a:t>
            </a:r>
            <a:r>
              <a:rPr lang="en-US" sz="2400" dirty="0" smtClean="0"/>
              <a:t>Business owner(s)	</a:t>
            </a:r>
            <a:r>
              <a:rPr lang="en-US" sz="2400" dirty="0"/>
              <a:t>Guarantors &amp; </a:t>
            </a:r>
            <a:r>
              <a:rPr lang="en-US" sz="2400" dirty="0" smtClean="0"/>
              <a:t>Co-signers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342900" algn="l"/>
              </a:tabLst>
            </a:pPr>
            <a:r>
              <a:rPr lang="en-US" sz="2400" dirty="0" smtClean="0"/>
              <a:t>	Spouse			Other household members		Partners			Multiple businesses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343401"/>
            <a:ext cx="1600199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87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733800"/>
            <a:ext cx="8001000" cy="2397125"/>
          </a:xfrm>
        </p:spPr>
        <p:txBody>
          <a:bodyPr wrap="square"/>
          <a:lstStyle/>
          <a:p>
            <a:pPr marL="457200" indent="-457200"/>
            <a:r>
              <a:rPr lang="en-US" sz="2800" dirty="0" smtClean="0"/>
              <a:t>Basic outline for assessing and understanding cash capacity</a:t>
            </a:r>
          </a:p>
          <a:p>
            <a:pPr marL="457200" indent="-457200"/>
            <a:r>
              <a:rPr lang="en-US" sz="2800" dirty="0"/>
              <a:t>Back of the </a:t>
            </a:r>
            <a:r>
              <a:rPr lang="en-US" sz="2800" dirty="0" smtClean="0"/>
              <a:t>envelope – simplified</a:t>
            </a:r>
          </a:p>
          <a:p>
            <a:pPr marL="457200" indent="-457200"/>
            <a:endParaRPr lang="en-US" sz="2800" dirty="0"/>
          </a:p>
          <a:p>
            <a:pPr marL="457200" indent="-457200"/>
            <a:endParaRPr lang="en-US" sz="2800" dirty="0"/>
          </a:p>
          <a:p>
            <a:pPr marL="457200" indent="-457200"/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638" y="1676400"/>
            <a:ext cx="1554162" cy="15541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r>
              <a:rPr lang="en-US" sz="3800" b="1" dirty="0" smtClean="0"/>
              <a:t>Let’s look at a Global Cash Spreadsheet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31179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Next Steps After GC Assessment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40735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  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38200" y="1600200"/>
            <a:ext cx="6858000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If client has sufficient cash flow</a:t>
            </a:r>
          </a:p>
          <a:p>
            <a:pPr marL="457200">
              <a:spcBef>
                <a:spcPts val="1800"/>
              </a:spcBef>
            </a:pPr>
            <a:r>
              <a:rPr lang="en-US" sz="2600" i="1" dirty="0" smtClean="0">
                <a:solidFill>
                  <a:srgbClr val="333333"/>
                </a:solidFill>
              </a:rPr>
              <a:t>Then move onto credit assessment  </a:t>
            </a:r>
          </a:p>
          <a:p>
            <a:pPr marL="457200">
              <a:spcBef>
                <a:spcPts val="600"/>
              </a:spcBef>
            </a:pPr>
            <a:r>
              <a:rPr lang="en-US" sz="2600" i="1" dirty="0" smtClean="0">
                <a:solidFill>
                  <a:srgbClr val="333333"/>
                </a:solidFill>
              </a:rPr>
              <a:t>Oct. 30</a:t>
            </a:r>
            <a:r>
              <a:rPr lang="en-US" sz="2600" i="1" baseline="30000" dirty="0" smtClean="0">
                <a:solidFill>
                  <a:srgbClr val="333333"/>
                </a:solidFill>
              </a:rPr>
              <a:t>th</a:t>
            </a:r>
            <a:r>
              <a:rPr lang="en-US" sz="2600" i="1" dirty="0" smtClean="0">
                <a:solidFill>
                  <a:srgbClr val="333333"/>
                </a:solidFill>
              </a:rPr>
              <a:t> webinar</a:t>
            </a:r>
          </a:p>
          <a:p>
            <a:endParaRPr lang="en-US" sz="28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If client doesn’t  </a:t>
            </a:r>
          </a:p>
          <a:p>
            <a:pPr marL="400050">
              <a:spcBef>
                <a:spcPts val="1800"/>
              </a:spcBef>
            </a:pPr>
            <a:r>
              <a:rPr lang="en-US" sz="2600" i="1" dirty="0" smtClean="0">
                <a:solidFill>
                  <a:srgbClr val="333333"/>
                </a:solidFill>
              </a:rPr>
              <a:t>Analyze the business to </a:t>
            </a:r>
          </a:p>
          <a:p>
            <a:pPr marL="400050">
              <a:spcBef>
                <a:spcPts val="0"/>
              </a:spcBef>
            </a:pPr>
            <a:r>
              <a:rPr lang="en-US" sz="2600" i="1" dirty="0" smtClean="0">
                <a:solidFill>
                  <a:srgbClr val="333333"/>
                </a:solidFill>
              </a:rPr>
              <a:t>improve profitability and cash flow.</a:t>
            </a:r>
            <a:endParaRPr lang="en-US" sz="2600" i="1" dirty="0">
              <a:solidFill>
                <a:srgbClr val="33333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206" y="2057401"/>
            <a:ext cx="1945794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12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379538"/>
            <a:ext cx="8001000" cy="4606925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 smtClean="0"/>
              <a:t>P&amp;L Assessment could reveal:  </a:t>
            </a:r>
          </a:p>
          <a:p>
            <a:pPr marL="457200" indent="-457200">
              <a:spcAft>
                <a:spcPts val="600"/>
              </a:spcAft>
            </a:pPr>
            <a:r>
              <a:rPr lang="en-US" sz="2800" dirty="0" smtClean="0">
                <a:solidFill>
                  <a:srgbClr val="333333"/>
                </a:solidFill>
              </a:rPr>
              <a:t>Low sales: </a:t>
            </a:r>
            <a:r>
              <a:rPr lang="en-US" sz="2800" dirty="0">
                <a:solidFill>
                  <a:srgbClr val="333333"/>
                </a:solidFill>
              </a:rPr>
              <a:t>M</a:t>
            </a:r>
            <a:r>
              <a:rPr lang="en-US" sz="2800" dirty="0" smtClean="0">
                <a:solidFill>
                  <a:srgbClr val="333333"/>
                </a:solidFill>
              </a:rPr>
              <a:t>arketing? Product/service quality?  Overall capacity for volume?</a:t>
            </a:r>
          </a:p>
          <a:p>
            <a:pPr marL="457200" indent="-457200">
              <a:spcAft>
                <a:spcPts val="600"/>
              </a:spcAft>
            </a:pPr>
            <a:r>
              <a:rPr lang="en-US" sz="2800" dirty="0">
                <a:solidFill>
                  <a:srgbClr val="333333"/>
                </a:solidFill>
              </a:rPr>
              <a:t>E</a:t>
            </a:r>
            <a:r>
              <a:rPr lang="en-US" sz="2800" dirty="0" smtClean="0">
                <a:solidFill>
                  <a:srgbClr val="333333"/>
                </a:solidFill>
              </a:rPr>
              <a:t>xcessive expenses</a:t>
            </a:r>
          </a:p>
          <a:p>
            <a:pPr marL="457200" indent="-457200">
              <a:spcAft>
                <a:spcPts val="600"/>
              </a:spcAft>
            </a:pPr>
            <a:r>
              <a:rPr lang="en-US" sz="2800" dirty="0">
                <a:solidFill>
                  <a:srgbClr val="333333"/>
                </a:solidFill>
              </a:rPr>
              <a:t>P</a:t>
            </a:r>
            <a:r>
              <a:rPr lang="en-US" sz="2800" dirty="0" smtClean="0">
                <a:solidFill>
                  <a:srgbClr val="333333"/>
                </a:solidFill>
              </a:rPr>
              <a:t>oor gross margin</a:t>
            </a:r>
          </a:p>
          <a:p>
            <a:pPr marL="457200" indent="-457200">
              <a:spcAft>
                <a:spcPts val="600"/>
              </a:spcAft>
            </a:pPr>
            <a:r>
              <a:rPr lang="en-US" sz="2800" dirty="0">
                <a:solidFill>
                  <a:srgbClr val="333333"/>
                </a:solidFill>
              </a:rPr>
              <a:t>P</a:t>
            </a:r>
            <a:r>
              <a:rPr lang="en-US" sz="2800" dirty="0" smtClean="0">
                <a:solidFill>
                  <a:srgbClr val="333333"/>
                </a:solidFill>
              </a:rPr>
              <a:t>ricing problems</a:t>
            </a:r>
          </a:p>
          <a:p>
            <a:pPr marL="457200" indent="-457200">
              <a:spcAft>
                <a:spcPts val="600"/>
              </a:spcAft>
            </a:pPr>
            <a:r>
              <a:rPr lang="en-US" sz="2800" dirty="0">
                <a:solidFill>
                  <a:srgbClr val="333333"/>
                </a:solidFill>
              </a:rPr>
              <a:t>F</a:t>
            </a:r>
            <a:r>
              <a:rPr lang="en-US" sz="2800" dirty="0" smtClean="0">
                <a:solidFill>
                  <a:srgbClr val="333333"/>
                </a:solidFill>
              </a:rPr>
              <a:t>ast growth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I</a:t>
            </a:r>
            <a:r>
              <a:rPr lang="en-US" sz="4000" b="1" dirty="0" smtClean="0"/>
              <a:t>nsufficient </a:t>
            </a:r>
            <a:r>
              <a:rPr lang="en-US" sz="4000" b="1" dirty="0"/>
              <a:t>cash from the </a:t>
            </a:r>
            <a:r>
              <a:rPr lang="en-US" sz="4000" b="1" dirty="0" smtClean="0"/>
              <a:t>business?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752" y="3350666"/>
            <a:ext cx="1755648" cy="175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41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Insufficient cash from the business?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378325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sz="2800" dirty="0" smtClean="0"/>
              <a:t>Balance Sheet Assessment could reveal: </a:t>
            </a:r>
          </a:p>
          <a:p>
            <a:pPr marL="457200" indent="-457200">
              <a:spcAft>
                <a:spcPts val="600"/>
              </a:spcAft>
            </a:pPr>
            <a:r>
              <a:rPr lang="en-US" sz="2800" dirty="0">
                <a:solidFill>
                  <a:srgbClr val="333333"/>
                </a:solidFill>
              </a:rPr>
              <a:t>Too much Owner’s Draw</a:t>
            </a:r>
          </a:p>
          <a:p>
            <a:pPr marL="457200" indent="-457200">
              <a:spcAft>
                <a:spcPts val="600"/>
              </a:spcAft>
            </a:pPr>
            <a:r>
              <a:rPr lang="en-US" sz="2800" dirty="0" smtClean="0">
                <a:solidFill>
                  <a:srgbClr val="333333"/>
                </a:solidFill>
              </a:rPr>
              <a:t>Large, slow inventory</a:t>
            </a:r>
          </a:p>
          <a:p>
            <a:pPr marL="457200" indent="-457200">
              <a:spcAft>
                <a:spcPts val="600"/>
              </a:spcAft>
            </a:pPr>
            <a:r>
              <a:rPr lang="en-US" sz="2800" dirty="0" smtClean="0">
                <a:solidFill>
                  <a:srgbClr val="333333"/>
                </a:solidFill>
              </a:rPr>
              <a:t>Long </a:t>
            </a:r>
            <a:r>
              <a:rPr lang="en-US" sz="2800" dirty="0">
                <a:solidFill>
                  <a:srgbClr val="333333"/>
                </a:solidFill>
              </a:rPr>
              <a:t>operating cycle</a:t>
            </a:r>
          </a:p>
          <a:p>
            <a:pPr marL="457200" indent="-457200">
              <a:spcAft>
                <a:spcPts val="600"/>
              </a:spcAft>
            </a:pPr>
            <a:r>
              <a:rPr lang="en-US" sz="2800" dirty="0" smtClean="0">
                <a:solidFill>
                  <a:srgbClr val="333333"/>
                </a:solidFill>
              </a:rPr>
              <a:t>Existing Debt: Poorly structured, poorly invested, or too much already</a:t>
            </a:r>
          </a:p>
          <a:p>
            <a:pPr marL="457200" indent="-457200">
              <a:spcAft>
                <a:spcPts val="600"/>
              </a:spcAft>
            </a:pPr>
            <a:r>
              <a:rPr lang="en-US" sz="2800" dirty="0">
                <a:solidFill>
                  <a:srgbClr val="333333"/>
                </a:solidFill>
              </a:rPr>
              <a:t>P</a:t>
            </a:r>
            <a:r>
              <a:rPr lang="en-US" sz="2800" dirty="0" smtClean="0">
                <a:solidFill>
                  <a:srgbClr val="333333"/>
                </a:solidFill>
              </a:rPr>
              <a:t>oor cash management</a:t>
            </a:r>
            <a:endParaRPr lang="en-US" sz="2400" dirty="0" smtClean="0">
              <a:solidFill>
                <a:srgbClr val="33333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438400"/>
            <a:ext cx="12954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00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04811" y="2016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757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en-US" b="1" kern="0" dirty="0" smtClean="0"/>
              <a:t>CM Strategies: Sales &amp; Collections</a:t>
            </a:r>
            <a:endParaRPr lang="en-US" b="1" kern="0" dirty="0"/>
          </a:p>
        </p:txBody>
      </p:sp>
      <p:pic>
        <p:nvPicPr>
          <p:cNvPr id="6" name="Picture 5" descr="C:\Documents and Settings\Susan\Local Settings\Temporary Internet Files\Content.IE5\KXIJ852F\MC90044192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1519" y="1600200"/>
            <a:ext cx="2206681" cy="1600200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1671637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1800"/>
              </a:spcAft>
              <a:buFont typeface="Wingdings" pitchFamily="2" charset="2"/>
              <a:buNone/>
            </a:pPr>
            <a:r>
              <a:rPr lang="en-US" sz="3200" kern="0" dirty="0" smtClean="0"/>
              <a:t>Cash Management</a:t>
            </a:r>
          </a:p>
          <a:p>
            <a:pPr marL="457200" indent="-457200">
              <a:spcAft>
                <a:spcPts val="1800"/>
              </a:spcAft>
            </a:pPr>
            <a:r>
              <a:rPr lang="en-US" sz="2800" kern="0" dirty="0" smtClean="0"/>
              <a:t>Increase sales</a:t>
            </a:r>
          </a:p>
          <a:p>
            <a:pPr marL="457200" indent="-457200">
              <a:spcAft>
                <a:spcPts val="1800"/>
              </a:spcAft>
            </a:pPr>
            <a:r>
              <a:rPr lang="en-US" sz="2800" kern="0" dirty="0" smtClean="0"/>
              <a:t>Sell for cash rather than credit</a:t>
            </a:r>
          </a:p>
          <a:p>
            <a:pPr marL="457200" indent="-457200">
              <a:spcAft>
                <a:spcPts val="1800"/>
              </a:spcAft>
            </a:pPr>
            <a:r>
              <a:rPr lang="en-US" sz="2800" kern="0" dirty="0" smtClean="0"/>
              <a:t>Stay on top of A/R – collect quickly</a:t>
            </a:r>
          </a:p>
          <a:p>
            <a:pPr marL="457200" indent="-457200">
              <a:spcAft>
                <a:spcPts val="1800"/>
              </a:spcAft>
            </a:pPr>
            <a:r>
              <a:rPr lang="en-US" sz="2800" kern="0" dirty="0" smtClean="0"/>
              <a:t>Create special cash reserve for lean months</a:t>
            </a:r>
          </a:p>
          <a:p>
            <a:endParaRPr lang="en-US" kern="0" dirty="0" smtClean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0070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04811" y="2016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757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endParaRPr lang="en-US" b="1" kern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58200" cy="1139825"/>
          </a:xfrm>
        </p:spPr>
        <p:txBody>
          <a:bodyPr/>
          <a:lstStyle/>
          <a:p>
            <a:r>
              <a:rPr lang="en-US" sz="4000" b="1" dirty="0" smtClean="0"/>
              <a:t>CM Strategies: Pricing &amp; Profitability</a:t>
            </a:r>
            <a:endParaRPr lang="en-US" sz="4000" b="1" dirty="0"/>
          </a:p>
        </p:txBody>
      </p:sp>
      <p:pic>
        <p:nvPicPr>
          <p:cNvPr id="9" name="Picture 7" descr="C:\Documents and Settings\Susan\Local Settings\Temporary Internet Files\Content.IE5\0LAJK1M7\MC9000563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124200"/>
            <a:ext cx="2209800" cy="2209800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6764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endParaRPr lang="en-US" kern="0" dirty="0" smtClean="0"/>
          </a:p>
          <a:p>
            <a:pPr marL="457200" indent="-457200">
              <a:spcAft>
                <a:spcPts val="1800"/>
              </a:spcAft>
            </a:pPr>
            <a:r>
              <a:rPr lang="en-US" sz="2800" kern="0" dirty="0" smtClean="0"/>
              <a:t>Maintain healthy Gross Margins</a:t>
            </a:r>
          </a:p>
          <a:p>
            <a:pPr marL="457200" indent="-457200">
              <a:spcAft>
                <a:spcPts val="1800"/>
              </a:spcAft>
            </a:pPr>
            <a:r>
              <a:rPr lang="en-US" sz="2800" kern="0" dirty="0" smtClean="0"/>
              <a:t>Strategic Pricing</a:t>
            </a:r>
          </a:p>
          <a:p>
            <a:pPr marL="457200" indent="-457200">
              <a:spcAft>
                <a:spcPts val="0"/>
              </a:spcAft>
            </a:pPr>
            <a:r>
              <a:rPr lang="en-US" sz="2800" kern="0" dirty="0" smtClean="0"/>
              <a:t>Maintain Productivity –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itchFamily="2" charset="2"/>
              <a:buNone/>
            </a:pPr>
            <a:r>
              <a:rPr lang="en-US" sz="2800" kern="0" dirty="0" smtClean="0"/>
              <a:t>	meaning efficiency</a:t>
            </a:r>
          </a:p>
          <a:p>
            <a:endParaRPr lang="en-US" kern="0" dirty="0" smtClean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1087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981200"/>
            <a:ext cx="8229600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Aft>
                <a:spcPts val="2400"/>
              </a:spcAft>
            </a:pPr>
            <a:r>
              <a:rPr lang="en-US" sz="2800" kern="0" dirty="0" smtClean="0"/>
              <a:t>Turn inventory quickly </a:t>
            </a:r>
          </a:p>
          <a:p>
            <a:pPr marL="457200" indent="-457200">
              <a:spcAft>
                <a:spcPts val="0"/>
              </a:spcAft>
            </a:pPr>
            <a:r>
              <a:rPr lang="en-US" sz="2800" kern="0" dirty="0" smtClean="0"/>
              <a:t>Keep inventory to a minimum</a:t>
            </a:r>
          </a:p>
          <a:p>
            <a:endParaRPr lang="en-US" kern="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04811" y="2016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757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endParaRPr lang="en-US" b="1" kern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b="1" dirty="0" smtClean="0"/>
              <a:t>CM Strategies: Inventory</a:t>
            </a:r>
            <a:endParaRPr lang="en-US" b="1" dirty="0"/>
          </a:p>
        </p:txBody>
      </p:sp>
      <p:pic>
        <p:nvPicPr>
          <p:cNvPr id="9" name="Picture 2" descr="C:\Documents and Settings\Susan\Local Settings\Temporary Internet Files\Content.IE5\14GRL1GP\MC90007871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8362" y="1595071"/>
            <a:ext cx="1828338" cy="29007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637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1565275"/>
            <a:ext cx="8229600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Bef>
                <a:spcPts val="1200"/>
              </a:spcBef>
              <a:spcAft>
                <a:spcPts val="0"/>
              </a:spcAft>
            </a:pPr>
            <a:r>
              <a:rPr lang="en-US" sz="2800" kern="0" dirty="0" smtClean="0"/>
              <a:t>Shop for the best deals from 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itchFamily="2" charset="2"/>
              <a:buNone/>
            </a:pPr>
            <a:r>
              <a:rPr lang="en-US" sz="2800" kern="0" dirty="0" smtClean="0"/>
              <a:t>	suppliers </a:t>
            </a:r>
          </a:p>
          <a:p>
            <a:pPr marL="457200" indent="-457200">
              <a:spcBef>
                <a:spcPts val="1200"/>
              </a:spcBef>
              <a:spcAft>
                <a:spcPts val="0"/>
              </a:spcAft>
            </a:pPr>
            <a:r>
              <a:rPr lang="en-US" sz="2800" kern="0" dirty="0" smtClean="0"/>
              <a:t>Build strong relationships to 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itchFamily="2" charset="2"/>
              <a:buNone/>
            </a:pPr>
            <a:r>
              <a:rPr lang="en-US" sz="2800" kern="0" dirty="0" smtClean="0"/>
              <a:t>	establish credit with suppliers</a:t>
            </a:r>
          </a:p>
          <a:p>
            <a:pPr marL="457200" indent="-457200">
              <a:spcBef>
                <a:spcPts val="1200"/>
              </a:spcBef>
              <a:spcAft>
                <a:spcPts val="1800"/>
              </a:spcAft>
            </a:pPr>
            <a:r>
              <a:rPr lang="en-US" sz="2800" kern="0" dirty="0" smtClean="0"/>
              <a:t>Don’t prepay expenses</a:t>
            </a:r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3400" y="384175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757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endParaRPr lang="en-US" b="1" kern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b="1" dirty="0" smtClean="0"/>
              <a:t>CM Strategies: Payables</a:t>
            </a:r>
            <a:endParaRPr lang="en-US" b="1" dirty="0"/>
          </a:p>
        </p:txBody>
      </p:sp>
      <p:pic>
        <p:nvPicPr>
          <p:cNvPr id="9" name="Picture 2" descr="C:\Documents and Settings\Susan\Local Settings\Temporary Internet Files\Content.IE5\OTQ32JGX\MC90012767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447800"/>
            <a:ext cx="2286000" cy="31838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704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057400" y="384175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757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endParaRPr lang="en-US" b="1" kern="0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757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en-US" b="1" kern="0" smtClean="0"/>
              <a:t>CM Strategies: Financing</a:t>
            </a:r>
            <a:endParaRPr lang="en-US" b="1" kern="0" dirty="0"/>
          </a:p>
        </p:txBody>
      </p:sp>
      <p:pic>
        <p:nvPicPr>
          <p:cNvPr id="12" name="Picture 2" descr="C:\Documents and Settings\Susan\Local Settings\Temporary Internet Files\Content.IE5\0LAJK1M7\MP90044906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3124200"/>
            <a:ext cx="1524000" cy="1376680"/>
          </a:xfrm>
          <a:prstGeom prst="rect">
            <a:avLst/>
          </a:prstGeom>
          <a:noFill/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33400" y="1752600"/>
            <a:ext cx="74866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0"/>
              </a:spcAft>
            </a:pPr>
            <a:r>
              <a:rPr lang="en-US" sz="2800" kern="0" dirty="0" smtClean="0"/>
              <a:t>Save cash for operations: </a:t>
            </a:r>
          </a:p>
          <a:p>
            <a:pPr>
              <a:spcBef>
                <a:spcPts val="0"/>
              </a:spcBef>
              <a:spcAft>
                <a:spcPts val="3000"/>
              </a:spcAft>
              <a:buFont typeface="Wingdings" pitchFamily="2" charset="2"/>
              <a:buNone/>
            </a:pPr>
            <a:r>
              <a:rPr lang="en-US" kern="0" dirty="0" smtClean="0"/>
              <a:t>	</a:t>
            </a:r>
            <a:r>
              <a:rPr lang="en-US" sz="2400" i="1" kern="0" dirty="0" smtClean="0"/>
              <a:t>Lease equipment &amp; buildings instead of buying</a:t>
            </a:r>
          </a:p>
          <a:p>
            <a:r>
              <a:rPr lang="en-US" sz="2800" kern="0" dirty="0" smtClean="0"/>
              <a:t>Have sources of cash for operations: </a:t>
            </a:r>
          </a:p>
          <a:p>
            <a:pPr indent="-1588">
              <a:spcBef>
                <a:spcPts val="0"/>
              </a:spcBef>
              <a:spcAft>
                <a:spcPts val="3600"/>
              </a:spcAft>
              <a:buFont typeface="Wingdings" pitchFamily="2" charset="2"/>
              <a:buNone/>
            </a:pPr>
            <a:r>
              <a:rPr lang="en-US" sz="2400" i="1" kern="0" dirty="0" smtClean="0"/>
              <a:t>Line of credit or credit cards</a:t>
            </a:r>
            <a:r>
              <a:rPr lang="en-US" sz="2400" i="1" kern="0" dirty="0"/>
              <a:t> </a:t>
            </a:r>
            <a:r>
              <a:rPr lang="en-US" sz="2400" i="1" kern="0" dirty="0" smtClean="0"/>
              <a:t>– careful!</a:t>
            </a:r>
          </a:p>
          <a:p>
            <a:r>
              <a:rPr lang="en-US" sz="2800" kern="0" dirty="0" smtClean="0"/>
              <a:t>Finance fixed assets with </a:t>
            </a:r>
          </a:p>
          <a:p>
            <a:pPr indent="0">
              <a:spcBef>
                <a:spcPts val="0"/>
              </a:spcBef>
              <a:buFont typeface="Wingdings" pitchFamily="2" charset="2"/>
              <a:buNone/>
            </a:pPr>
            <a:r>
              <a:rPr lang="en-US" sz="2800" kern="0" dirty="0" smtClean="0"/>
              <a:t>Long-Term Debt:  </a:t>
            </a:r>
            <a:r>
              <a:rPr lang="en-US" sz="2400" i="1" kern="0" dirty="0" smtClean="0"/>
              <a:t>Use life of asset = loan term</a:t>
            </a:r>
          </a:p>
          <a:p>
            <a:endParaRPr lang="en-US" kern="0" dirty="0" smtClean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3429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Today’s 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09" y="1996051"/>
            <a:ext cx="8229600" cy="41275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Five C’s of Credit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Global Cash Basics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Cash Management Strategies</a:t>
            </a:r>
            <a:endParaRPr lang="en-US" dirty="0"/>
          </a:p>
        </p:txBody>
      </p:sp>
      <p:pic>
        <p:nvPicPr>
          <p:cNvPr id="1026" name="Picture 2" descr="C:\Users\Owner\AppData\Local\Microsoft\Windows\Temporary Internet Files\Content.IE5\M6JR3D6L\MC9001407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996051"/>
            <a:ext cx="1905000" cy="249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057400" y="384175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757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endParaRPr lang="en-US" b="1" kern="0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757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endParaRPr lang="en-US" b="1" kern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b="1" dirty="0" smtClean="0"/>
              <a:t>Cash Management Strategies:</a:t>
            </a:r>
            <a:br>
              <a:rPr lang="en-US" b="1" dirty="0" smtClean="0"/>
            </a:br>
            <a:r>
              <a:rPr lang="en-US" b="1" dirty="0" smtClean="0"/>
              <a:t>Owner’s Draw</a:t>
            </a:r>
            <a:endParaRPr lang="en-US" b="1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380998" y="2193956"/>
            <a:ext cx="8229600" cy="3597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Aft>
                <a:spcPts val="3000"/>
              </a:spcAft>
            </a:pPr>
            <a:r>
              <a:rPr lang="en-US" sz="2800" kern="0" dirty="0" smtClean="0"/>
              <a:t>Know if and how much the business can afford to pay owner</a:t>
            </a:r>
          </a:p>
          <a:p>
            <a:pPr marL="457200" indent="-457200">
              <a:spcAft>
                <a:spcPts val="0"/>
              </a:spcAft>
            </a:pPr>
            <a:r>
              <a:rPr lang="en-US" sz="2800" kern="0" dirty="0" smtClean="0"/>
              <a:t>Have another source of support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sz="2800" kern="0" dirty="0" smtClean="0"/>
              <a:t>	during start-up or ‘off season’ </a:t>
            </a:r>
          </a:p>
          <a:p>
            <a:endParaRPr lang="en-US" kern="0" dirty="0" smtClean="0"/>
          </a:p>
          <a:p>
            <a:endParaRPr lang="en-US" kern="0" dirty="0"/>
          </a:p>
        </p:txBody>
      </p:sp>
      <p:pic>
        <p:nvPicPr>
          <p:cNvPr id="14" name="Picture 5" descr="C:\Documents and Settings\Susan\Local Settings\Temporary Internet Files\Content.IE5\OTQ32JGX\MC90023044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733800"/>
            <a:ext cx="1721667" cy="17684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250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474787"/>
          </a:xfrm>
        </p:spPr>
        <p:txBody>
          <a:bodyPr/>
          <a:lstStyle/>
          <a:p>
            <a:pPr algn="ctr"/>
            <a:r>
              <a:rPr lang="en-US" b="1" dirty="0" smtClean="0"/>
              <a:t>Thank You!  See you Oct. 30</a:t>
            </a:r>
            <a:r>
              <a:rPr lang="en-US" b="1" baseline="30000" dirty="0" smtClean="0"/>
              <a:t>th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4" name="Picture 5" descr="MP90044388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447800"/>
            <a:ext cx="1143000" cy="167367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14400" y="3547408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Susan Brown		</a:t>
            </a:r>
            <a:r>
              <a:rPr lang="en-US" sz="2400" u="sng" dirty="0" smtClean="0">
                <a:hlinkClick r:id="rId4"/>
              </a:rPr>
              <a:t>susan@susanrileybrown.com</a:t>
            </a:r>
            <a:endParaRPr lang="en-US" sz="2400" u="sng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	530-925-2530</a:t>
            </a:r>
          </a:p>
          <a:p>
            <a:endParaRPr lang="en-US" sz="2400" dirty="0"/>
          </a:p>
          <a:p>
            <a:r>
              <a:rPr lang="en-US" sz="2400" dirty="0" err="1" smtClean="0"/>
              <a:t>Shufina</a:t>
            </a:r>
            <a:r>
              <a:rPr lang="en-US" sz="2400" dirty="0" smtClean="0"/>
              <a:t> English	</a:t>
            </a:r>
            <a:r>
              <a:rPr lang="en-US" sz="2400" dirty="0" smtClean="0">
                <a:hlinkClick r:id="rId5"/>
              </a:rPr>
              <a:t>senglish@microbiz.org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	415-992-4483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Outcomes for our series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25925"/>
          </a:xfrm>
        </p:spPr>
        <p:txBody>
          <a:bodyPr/>
          <a:lstStyle/>
          <a:p>
            <a:r>
              <a:rPr lang="en-US" sz="2800" dirty="0" smtClean="0"/>
              <a:t>Help you and your clients see </a:t>
            </a:r>
          </a:p>
          <a:p>
            <a:pPr marL="339725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dirty="0" smtClean="0"/>
              <a:t>through lenders eyes</a:t>
            </a:r>
          </a:p>
          <a:p>
            <a:r>
              <a:rPr lang="en-US" sz="2800" dirty="0" smtClean="0"/>
              <a:t>Identify and address issues before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800" dirty="0" smtClean="0"/>
              <a:t>applying for loan</a:t>
            </a:r>
          </a:p>
          <a:p>
            <a:pPr>
              <a:spcBef>
                <a:spcPts val="2400"/>
              </a:spcBef>
            </a:pPr>
            <a:r>
              <a:rPr lang="en-US" sz="2800" dirty="0" smtClean="0"/>
              <a:t>Give clients new tools for success, growth</a:t>
            </a:r>
          </a:p>
          <a:p>
            <a:pPr>
              <a:spcBef>
                <a:spcPts val="2400"/>
              </a:spcBef>
            </a:pPr>
            <a:r>
              <a:rPr lang="en-US" sz="2800" dirty="0" smtClean="0"/>
              <a:t>Suggest topics for training &amp; professional development</a:t>
            </a:r>
            <a:endParaRPr lang="en-US" sz="2800" dirty="0"/>
          </a:p>
          <a:p>
            <a:pPr marL="339725" indent="0">
              <a:spcBef>
                <a:spcPts val="0"/>
              </a:spcBef>
              <a:buNone/>
            </a:pPr>
            <a:endParaRPr lang="en-US" sz="2800" dirty="0"/>
          </a:p>
        </p:txBody>
      </p:sp>
      <p:pic>
        <p:nvPicPr>
          <p:cNvPr id="3074" name="Picture 2" descr="C:\Users\Owner\AppData\Local\Microsoft\Windows\Temporary Internet Files\Content.IE5\MQSO3SJH\MC9000899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973" y="1171669"/>
            <a:ext cx="1901227" cy="248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76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Five C’s of Lending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600200"/>
            <a:ext cx="5029200" cy="4530725"/>
          </a:xfrm>
        </p:spPr>
        <p:txBody>
          <a:bodyPr/>
          <a:lstStyle/>
          <a:p>
            <a:r>
              <a:rPr lang="en-US" sz="2800" dirty="0" err="1" smtClean="0"/>
              <a:t>Cashflow</a:t>
            </a:r>
            <a:r>
              <a:rPr lang="en-US" sz="2800" dirty="0" smtClean="0"/>
              <a:t> (parts I and II)</a:t>
            </a:r>
          </a:p>
          <a:p>
            <a:pPr>
              <a:spcAft>
                <a:spcPts val="3600"/>
              </a:spcAft>
            </a:pPr>
            <a:r>
              <a:rPr lang="en-US" sz="2800" dirty="0" smtClean="0"/>
              <a:t>Credit  (part III of series)</a:t>
            </a:r>
            <a:endParaRPr lang="en-US" sz="2800" dirty="0"/>
          </a:p>
          <a:p>
            <a:r>
              <a:rPr lang="en-US" sz="2800" dirty="0"/>
              <a:t>Character</a:t>
            </a:r>
          </a:p>
          <a:p>
            <a:r>
              <a:rPr lang="en-US" sz="2800" dirty="0" smtClean="0"/>
              <a:t>Collateral</a:t>
            </a:r>
          </a:p>
          <a:p>
            <a:r>
              <a:rPr lang="en-US" sz="2800" dirty="0" smtClean="0"/>
              <a:t>Capital Injection</a:t>
            </a:r>
          </a:p>
        </p:txBody>
      </p:sp>
      <p:pic>
        <p:nvPicPr>
          <p:cNvPr id="2050" name="Picture 2" descr="C:\Users\Owner\AppData\Local\Microsoft\Windows\Temporary Internet Files\Content.IE5\M6JR3D6L\MC91022753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642"/>
            <a:ext cx="2691607" cy="2667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59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Cashflow</a:t>
            </a:r>
            <a:r>
              <a:rPr lang="en-US" b="1" dirty="0" smtClean="0"/>
              <a:t>: Established, Successful Business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96200" cy="3768725"/>
          </a:xfrm>
        </p:spPr>
        <p:txBody>
          <a:bodyPr/>
          <a:lstStyle/>
          <a:p>
            <a:pPr marL="0" indent="0">
              <a:spcAft>
                <a:spcPts val="2400"/>
              </a:spcAft>
              <a:buNone/>
            </a:pPr>
            <a:r>
              <a:rPr lang="en-US" sz="2800" dirty="0" smtClean="0"/>
              <a:t>Historic business </a:t>
            </a:r>
            <a:r>
              <a:rPr lang="en-US" sz="2800" dirty="0" err="1" smtClean="0"/>
              <a:t>cashflow</a:t>
            </a:r>
            <a:r>
              <a:rPr lang="en-US" sz="2800" dirty="0" smtClean="0"/>
              <a:t> from past 2-3 years</a:t>
            </a:r>
          </a:p>
          <a:p>
            <a:pPr>
              <a:spcAft>
                <a:spcPts val="2400"/>
              </a:spcAft>
            </a:pPr>
            <a:r>
              <a:rPr lang="en-US" sz="2600" dirty="0" smtClean="0"/>
              <a:t>Able to pay all expenses (business and personal)</a:t>
            </a:r>
          </a:p>
          <a:p>
            <a:pPr>
              <a:spcAft>
                <a:spcPts val="0"/>
              </a:spcAft>
            </a:pPr>
            <a:r>
              <a:rPr lang="en-US" sz="2600" dirty="0" smtClean="0"/>
              <a:t>Enough cash remaining to make new </a:t>
            </a:r>
          </a:p>
          <a:p>
            <a:pPr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600" dirty="0" smtClean="0"/>
              <a:t>loan payment</a:t>
            </a:r>
          </a:p>
        </p:txBody>
      </p:sp>
      <p:pic>
        <p:nvPicPr>
          <p:cNvPr id="4098" name="Picture 2" descr="C:\Users\Owner\AppData\Local\Microsoft\Windows\Temporary Internet Files\Content.IE5\ZLEE6GVP\MC90038323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856" y="3200400"/>
            <a:ext cx="1381740" cy="1828800"/>
          </a:xfrm>
          <a:prstGeom prst="rect">
            <a:avLst/>
          </a:prstGeom>
          <a:noFill/>
          <a:ln>
            <a:solidFill>
              <a:srgbClr val="5C46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13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Cashflow</a:t>
            </a:r>
            <a:r>
              <a:rPr lang="en-US" b="1" dirty="0" smtClean="0"/>
              <a:t>: Start Ups &amp; Micros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396240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sz="2800" dirty="0" smtClean="0"/>
              <a:t>Current cash flow from past 3-6 months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Outside sources of income: </a:t>
            </a:r>
          </a:p>
          <a:p>
            <a:pPr marL="339725" indent="0">
              <a:spcBef>
                <a:spcPts val="0"/>
              </a:spcBef>
              <a:spcAft>
                <a:spcPts val="1200"/>
              </a:spcAft>
              <a:buNone/>
              <a:tabLst>
                <a:tab pos="2979738" algn="l"/>
              </a:tabLst>
            </a:pPr>
            <a:r>
              <a:rPr lang="en-US" sz="2400" dirty="0" smtClean="0"/>
              <a:t>Another job	Spousal support</a:t>
            </a:r>
          </a:p>
          <a:p>
            <a:pPr marL="339725" indent="0">
              <a:spcBef>
                <a:spcPts val="0"/>
              </a:spcBef>
              <a:spcAft>
                <a:spcPts val="1200"/>
              </a:spcAft>
              <a:buNone/>
              <a:tabLst>
                <a:tab pos="2979738" algn="l"/>
              </a:tabLst>
            </a:pPr>
            <a:r>
              <a:rPr lang="en-US" sz="2400" dirty="0" smtClean="0"/>
              <a:t>Alimony 	Social security</a:t>
            </a:r>
          </a:p>
          <a:p>
            <a:pPr marL="339725" indent="0">
              <a:spcBef>
                <a:spcPts val="0"/>
              </a:spcBef>
              <a:spcAft>
                <a:spcPts val="1200"/>
              </a:spcAft>
              <a:buNone/>
              <a:tabLst>
                <a:tab pos="2979738" algn="l"/>
              </a:tabLst>
            </a:pPr>
            <a:r>
              <a:rPr lang="en-US" sz="2400" dirty="0" smtClean="0"/>
              <a:t>Rental income	Child support</a:t>
            </a:r>
          </a:p>
          <a:p>
            <a:pPr>
              <a:spcBef>
                <a:spcPts val="2400"/>
              </a:spcBef>
              <a:spcAft>
                <a:spcPts val="1200"/>
              </a:spcAft>
              <a:tabLst>
                <a:tab pos="2979738" algn="l"/>
              </a:tabLst>
            </a:pPr>
            <a:r>
              <a:rPr lang="en-US" sz="2800" dirty="0" smtClean="0"/>
              <a:t>All Expenses, both business and personal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438400"/>
            <a:ext cx="1639519" cy="176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72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Business Coaching Arenas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3581400" cy="3962400"/>
          </a:xfrm>
        </p:spPr>
        <p:txBody>
          <a:bodyPr numCol="1"/>
          <a:lstStyle/>
          <a:p>
            <a:pPr marL="0" indent="0" algn="ctr">
              <a:spcAft>
                <a:spcPts val="2400"/>
              </a:spcAft>
              <a:buNone/>
            </a:pPr>
            <a:r>
              <a:rPr lang="en-US" sz="2800" dirty="0" smtClean="0"/>
              <a:t>Business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/>
              <a:t>Tools for determining if business is profitable, growing, good margins, reasonable expenses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4399" y="1524000"/>
            <a:ext cx="39624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Personal</a:t>
            </a:r>
          </a:p>
          <a:p>
            <a:pPr algn="ctr"/>
            <a:endParaRPr lang="en-US" sz="2600" dirty="0" smtClean="0"/>
          </a:p>
          <a:p>
            <a:r>
              <a:rPr lang="en-US" sz="2600" dirty="0" smtClean="0"/>
              <a:t>Tools for assessing the impact of personal income and expenses on ability to qualify for a loan</a:t>
            </a:r>
            <a:endParaRPr lang="en-US" sz="2600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398" y="4481270"/>
            <a:ext cx="1765402" cy="142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02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Global Cash Flow?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6096000" cy="4191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/>
              <a:t>A</a:t>
            </a:r>
            <a:r>
              <a:rPr lang="en-US" sz="2800" dirty="0" smtClean="0"/>
              <a:t> method to determine a </a:t>
            </a:r>
            <a:r>
              <a:rPr lang="en-US" sz="2800" dirty="0"/>
              <a:t>borrower’s </a:t>
            </a:r>
            <a:r>
              <a:rPr lang="en-US" sz="2800" dirty="0" smtClean="0"/>
              <a:t>ability to afford monthly payments for a loan.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All sources of money coming in minus all money going out for expenses.</a:t>
            </a:r>
            <a:r>
              <a:rPr lang="en-US" sz="2800" dirty="0"/>
              <a:t>  </a:t>
            </a:r>
          </a:p>
          <a:p>
            <a:r>
              <a:rPr lang="en-US" sz="2800" dirty="0" smtClean="0"/>
              <a:t>Looks at both business and personal </a:t>
            </a:r>
          </a:p>
          <a:p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438400"/>
            <a:ext cx="2156460" cy="208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0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All Sources of Money In &amp; 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6705600" cy="40386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2800" dirty="0" smtClean="0"/>
              <a:t>Income </a:t>
            </a:r>
            <a:r>
              <a:rPr lang="en-US" sz="2800" dirty="0"/>
              <a:t>from </a:t>
            </a:r>
            <a:r>
              <a:rPr lang="en-US" sz="2800" dirty="0" smtClean="0"/>
              <a:t>business, employment</a:t>
            </a:r>
            <a:r>
              <a:rPr lang="en-US" sz="2800" dirty="0"/>
              <a:t>, </a:t>
            </a:r>
            <a:r>
              <a:rPr lang="en-US" sz="2800" dirty="0" smtClean="0"/>
              <a:t>transfer payments, </a:t>
            </a:r>
            <a:r>
              <a:rPr lang="en-US" sz="2800" dirty="0"/>
              <a:t>real </a:t>
            </a:r>
            <a:r>
              <a:rPr lang="en-US" sz="2800" dirty="0" smtClean="0"/>
              <a:t>estate.</a:t>
            </a:r>
            <a:r>
              <a:rPr lang="en-US" sz="2800" dirty="0"/>
              <a:t>  </a:t>
            </a:r>
            <a:endParaRPr lang="en-US" sz="2800" dirty="0" smtClean="0"/>
          </a:p>
          <a:p>
            <a:r>
              <a:rPr lang="en-US" sz="2800" dirty="0" smtClean="0"/>
              <a:t>Expenses for business </a:t>
            </a:r>
            <a:r>
              <a:rPr lang="en-US" sz="2800" dirty="0"/>
              <a:t>as well as personal </a:t>
            </a:r>
            <a:r>
              <a:rPr lang="en-US" sz="2800" dirty="0" smtClean="0"/>
              <a:t>household </a:t>
            </a:r>
            <a:r>
              <a:rPr lang="en-US" sz="2800" dirty="0"/>
              <a:t>costs, including personal debt such as home mortgages, credit cards, </a:t>
            </a:r>
            <a:r>
              <a:rPr lang="en-US" sz="2800" dirty="0" smtClean="0"/>
              <a:t>taxes and </a:t>
            </a:r>
            <a:r>
              <a:rPr lang="en-US" sz="2800" dirty="0"/>
              <a:t>auto loans</a:t>
            </a:r>
            <a:r>
              <a:rPr lang="en-US" sz="2800" dirty="0" smtClean="0"/>
              <a:t>.</a:t>
            </a:r>
            <a:r>
              <a:rPr lang="en-US" sz="2800" dirty="0"/>
              <a:t>  </a:t>
            </a: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2072640"/>
            <a:ext cx="1295400" cy="1813560"/>
          </a:xfrm>
          <a:prstGeom prst="rect">
            <a:avLst/>
          </a:prstGeom>
          <a:ln w="28575">
            <a:solidFill>
              <a:schemeClr val="accent4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52883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2249</TotalTime>
  <Words>487</Words>
  <Application>Microsoft Office PowerPoint</Application>
  <PresentationFormat>On-screen Show (4:3)</PresentationFormat>
  <Paragraphs>129</Paragraphs>
  <Slides>21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Edge</vt:lpstr>
      <vt:lpstr>Microloan Readiness Webinar Series</vt:lpstr>
      <vt:lpstr>Today’s Agenda</vt:lpstr>
      <vt:lpstr>Outcomes for our series</vt:lpstr>
      <vt:lpstr>Five C’s of Lending</vt:lpstr>
      <vt:lpstr>Cashflow: Established, Successful Business</vt:lpstr>
      <vt:lpstr>Cashflow: Start Ups &amp; Micros</vt:lpstr>
      <vt:lpstr>Business Coaching Arenas</vt:lpstr>
      <vt:lpstr>What is Global Cash Flow?</vt:lpstr>
      <vt:lpstr>All Sources of Money In &amp; Out</vt:lpstr>
      <vt:lpstr>All the Participants</vt:lpstr>
      <vt:lpstr>Let’s look at a Global Cash Spreadsheet</vt:lpstr>
      <vt:lpstr>Next Steps After GC Assessment</vt:lpstr>
      <vt:lpstr>Insufficient cash from the business?</vt:lpstr>
      <vt:lpstr>Insufficient cash from the business?</vt:lpstr>
      <vt:lpstr>PowerPoint Presentation</vt:lpstr>
      <vt:lpstr>CM Strategies: Pricing &amp; Profitability</vt:lpstr>
      <vt:lpstr>CM Strategies: Inventory</vt:lpstr>
      <vt:lpstr>CM Strategies: Payables</vt:lpstr>
      <vt:lpstr>PowerPoint Presentation</vt:lpstr>
      <vt:lpstr>Cash Management Strategies: Owner’s Draw</vt:lpstr>
      <vt:lpstr>Thank You!  See you Oct. 30th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CAMEO’s  Rural Network</dc:title>
  <dc:creator>Susan Brown</dc:creator>
  <cp:lastModifiedBy>Andrew</cp:lastModifiedBy>
  <cp:revision>576</cp:revision>
  <dcterms:created xsi:type="dcterms:W3CDTF">2009-08-20T23:36:02Z</dcterms:created>
  <dcterms:modified xsi:type="dcterms:W3CDTF">2014-10-21T18:45:12Z</dcterms:modified>
</cp:coreProperties>
</file>