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68" r:id="rId2"/>
    <p:sldId id="269" r:id="rId3"/>
    <p:sldId id="280" r:id="rId4"/>
    <p:sldId id="286" r:id="rId5"/>
    <p:sldId id="291" r:id="rId6"/>
    <p:sldId id="285" r:id="rId7"/>
    <p:sldId id="289" r:id="rId8"/>
    <p:sldId id="288" r:id="rId9"/>
    <p:sldId id="293" r:id="rId10"/>
    <p:sldId id="287" r:id="rId11"/>
    <p:sldId id="294" r:id="rId12"/>
    <p:sldId id="292" r:id="rId13"/>
    <p:sldId id="26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58" autoAdjust="0"/>
  </p:normalViewPr>
  <p:slideViewPr>
    <p:cSldViewPr>
      <p:cViewPr varScale="1">
        <p:scale>
          <a:sx n="81" d="100"/>
          <a:sy n="81" d="100"/>
        </p:scale>
        <p:origin x="-16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8E17F-5147-48EE-A2BC-76E181F72D51}"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BAE7A6B3-0616-423D-8D92-ED83FAB787DC}">
      <dgm:prSet phldrT="[Text]"/>
      <dgm:spPr/>
      <dgm:t>
        <a:bodyPr/>
        <a:lstStyle/>
        <a:p>
          <a:r>
            <a:rPr lang="en-US" dirty="0" smtClean="0"/>
            <a:t>Small Business Development</a:t>
          </a:r>
          <a:endParaRPr lang="en-US" dirty="0"/>
        </a:p>
      </dgm:t>
    </dgm:pt>
    <dgm:pt modelId="{C71C8796-33DC-4D97-8636-99210A3EB891}" type="parTrans" cxnId="{FD09EEB6-B6B2-41AE-A28E-A1A9CF0456A3}">
      <dgm:prSet/>
      <dgm:spPr/>
      <dgm:t>
        <a:bodyPr/>
        <a:lstStyle/>
        <a:p>
          <a:endParaRPr lang="en-US"/>
        </a:p>
      </dgm:t>
    </dgm:pt>
    <dgm:pt modelId="{4CA39B33-F59F-4335-8DB8-6C82D4CF1A85}" type="sibTrans" cxnId="{FD09EEB6-B6B2-41AE-A28E-A1A9CF0456A3}">
      <dgm:prSet/>
      <dgm:spPr/>
      <dgm:t>
        <a:bodyPr/>
        <a:lstStyle/>
        <a:p>
          <a:endParaRPr lang="en-US"/>
        </a:p>
      </dgm:t>
    </dgm:pt>
    <dgm:pt modelId="{34EF7442-3E6F-47AE-8D5E-04B17F569D4F}">
      <dgm:prSet phldrT="[Text]"/>
      <dgm:spPr/>
      <dgm:t>
        <a:bodyPr/>
        <a:lstStyle/>
        <a:p>
          <a:r>
            <a:rPr lang="en-US" dirty="0" smtClean="0"/>
            <a:t>Disconnected –Multiple messages, unclear processes, branding difficulties</a:t>
          </a:r>
          <a:endParaRPr lang="en-US" dirty="0"/>
        </a:p>
      </dgm:t>
    </dgm:pt>
    <dgm:pt modelId="{F5E01433-2D75-49B4-A682-0114FF2B34AF}" type="parTrans" cxnId="{F481B86A-AD20-441F-8EB5-56B0B6132E4B}">
      <dgm:prSet/>
      <dgm:spPr/>
      <dgm:t>
        <a:bodyPr/>
        <a:lstStyle/>
        <a:p>
          <a:endParaRPr lang="en-US"/>
        </a:p>
      </dgm:t>
    </dgm:pt>
    <dgm:pt modelId="{277EB805-A47B-4259-B5CE-F56744767CBB}" type="sibTrans" cxnId="{F481B86A-AD20-441F-8EB5-56B0B6132E4B}">
      <dgm:prSet/>
      <dgm:spPr/>
      <dgm:t>
        <a:bodyPr/>
        <a:lstStyle/>
        <a:p>
          <a:endParaRPr lang="en-US"/>
        </a:p>
      </dgm:t>
    </dgm:pt>
    <dgm:pt modelId="{BB8BE030-46FC-46DF-BCD7-DF8A39D4542E}">
      <dgm:prSet phldrT="[Text]"/>
      <dgm:spPr/>
      <dgm:t>
        <a:bodyPr/>
        <a:lstStyle/>
        <a:p>
          <a:r>
            <a:rPr lang="en-US" dirty="0" smtClean="0"/>
            <a:t>Traditional Economic Development</a:t>
          </a:r>
          <a:endParaRPr lang="en-US" dirty="0"/>
        </a:p>
      </dgm:t>
    </dgm:pt>
    <dgm:pt modelId="{5BD8C6CB-296A-4BB8-9202-4063BC006E4C}" type="parTrans" cxnId="{10A96927-E59D-4EFB-B7A7-615F61396BF4}">
      <dgm:prSet/>
      <dgm:spPr/>
      <dgm:t>
        <a:bodyPr/>
        <a:lstStyle/>
        <a:p>
          <a:endParaRPr lang="en-US"/>
        </a:p>
      </dgm:t>
    </dgm:pt>
    <dgm:pt modelId="{C4008146-D911-482A-997C-5F313B961C30}" type="sibTrans" cxnId="{10A96927-E59D-4EFB-B7A7-615F61396BF4}">
      <dgm:prSet/>
      <dgm:spPr/>
      <dgm:t>
        <a:bodyPr/>
        <a:lstStyle/>
        <a:p>
          <a:endParaRPr lang="en-US"/>
        </a:p>
      </dgm:t>
    </dgm:pt>
    <dgm:pt modelId="{01AD280B-732C-4793-9F1F-49B3F583DD53}">
      <dgm:prSet phldrT="[Text]"/>
      <dgm:spPr/>
      <dgm:t>
        <a:bodyPr/>
        <a:lstStyle/>
        <a:p>
          <a:r>
            <a:rPr lang="en-US" dirty="0" smtClean="0"/>
            <a:t>Centralized – Dominant message, clear processes, branding clarity </a:t>
          </a:r>
          <a:endParaRPr lang="en-US" dirty="0"/>
        </a:p>
      </dgm:t>
    </dgm:pt>
    <dgm:pt modelId="{B774FEB3-9F69-4818-8474-361B8BFFA8F9}" type="parTrans" cxnId="{97948DC5-2567-4826-BDDE-F48521641C3D}">
      <dgm:prSet/>
      <dgm:spPr/>
      <dgm:t>
        <a:bodyPr/>
        <a:lstStyle/>
        <a:p>
          <a:endParaRPr lang="en-US"/>
        </a:p>
      </dgm:t>
    </dgm:pt>
    <dgm:pt modelId="{D2D9DC36-3115-4CF5-848F-16A088A6D07A}" type="sibTrans" cxnId="{97948DC5-2567-4826-BDDE-F48521641C3D}">
      <dgm:prSet/>
      <dgm:spPr/>
      <dgm:t>
        <a:bodyPr/>
        <a:lstStyle/>
        <a:p>
          <a:endParaRPr lang="en-US"/>
        </a:p>
      </dgm:t>
    </dgm:pt>
    <dgm:pt modelId="{71C98736-9CF4-468E-BFDB-9642151D4487}" type="pres">
      <dgm:prSet presAssocID="{D7E8E17F-5147-48EE-A2BC-76E181F72D51}" presName="Name0" presStyleCnt="0">
        <dgm:presLayoutVars>
          <dgm:dir/>
          <dgm:animOne val="branch"/>
          <dgm:animLvl val="lvl"/>
        </dgm:presLayoutVars>
      </dgm:prSet>
      <dgm:spPr/>
      <dgm:t>
        <a:bodyPr/>
        <a:lstStyle/>
        <a:p>
          <a:endParaRPr lang="en-US"/>
        </a:p>
      </dgm:t>
    </dgm:pt>
    <dgm:pt modelId="{02D71A54-EB78-4C5D-9F0D-F6F4E7168F71}" type="pres">
      <dgm:prSet presAssocID="{BAE7A6B3-0616-423D-8D92-ED83FAB787DC}" presName="chaos" presStyleCnt="0"/>
      <dgm:spPr/>
    </dgm:pt>
    <dgm:pt modelId="{6A8AC98C-7B0E-4447-8CF8-ABB29ED1A4CF}" type="pres">
      <dgm:prSet presAssocID="{BAE7A6B3-0616-423D-8D92-ED83FAB787DC}" presName="parTx1" presStyleLbl="revTx" presStyleIdx="0" presStyleCnt="3"/>
      <dgm:spPr/>
      <dgm:t>
        <a:bodyPr/>
        <a:lstStyle/>
        <a:p>
          <a:endParaRPr lang="en-US"/>
        </a:p>
      </dgm:t>
    </dgm:pt>
    <dgm:pt modelId="{D7B101EE-E78E-41A4-9CD4-C4A73BDAFB21}" type="pres">
      <dgm:prSet presAssocID="{BAE7A6B3-0616-423D-8D92-ED83FAB787DC}" presName="desTx1" presStyleLbl="revTx" presStyleIdx="1" presStyleCnt="3">
        <dgm:presLayoutVars>
          <dgm:bulletEnabled val="1"/>
        </dgm:presLayoutVars>
      </dgm:prSet>
      <dgm:spPr/>
      <dgm:t>
        <a:bodyPr/>
        <a:lstStyle/>
        <a:p>
          <a:endParaRPr lang="en-US"/>
        </a:p>
      </dgm:t>
    </dgm:pt>
    <dgm:pt modelId="{F61BD9AA-C019-43D4-8845-39105FB829B3}" type="pres">
      <dgm:prSet presAssocID="{BAE7A6B3-0616-423D-8D92-ED83FAB787DC}" presName="c1" presStyleLbl="node1" presStyleIdx="0" presStyleCnt="19"/>
      <dgm:spPr/>
    </dgm:pt>
    <dgm:pt modelId="{50F3526D-84E3-4721-AFCE-E0848C3BB2F8}" type="pres">
      <dgm:prSet presAssocID="{BAE7A6B3-0616-423D-8D92-ED83FAB787DC}" presName="c2" presStyleLbl="node1" presStyleIdx="1" presStyleCnt="19"/>
      <dgm:spPr/>
    </dgm:pt>
    <dgm:pt modelId="{5001DB16-15BB-4F1E-A332-7E4FC1041FF0}" type="pres">
      <dgm:prSet presAssocID="{BAE7A6B3-0616-423D-8D92-ED83FAB787DC}" presName="c3" presStyleLbl="node1" presStyleIdx="2" presStyleCnt="19"/>
      <dgm:spPr/>
    </dgm:pt>
    <dgm:pt modelId="{7FB597F6-FCDF-4A08-829D-A27F3193A524}" type="pres">
      <dgm:prSet presAssocID="{BAE7A6B3-0616-423D-8D92-ED83FAB787DC}" presName="c4" presStyleLbl="node1" presStyleIdx="3" presStyleCnt="19"/>
      <dgm:spPr/>
    </dgm:pt>
    <dgm:pt modelId="{4BA36467-213D-4D2D-B53A-9E7AE63DFA4D}" type="pres">
      <dgm:prSet presAssocID="{BAE7A6B3-0616-423D-8D92-ED83FAB787DC}" presName="c5" presStyleLbl="node1" presStyleIdx="4" presStyleCnt="19"/>
      <dgm:spPr/>
    </dgm:pt>
    <dgm:pt modelId="{D62A2766-CA08-4E29-820D-EFBA9F155FC6}" type="pres">
      <dgm:prSet presAssocID="{BAE7A6B3-0616-423D-8D92-ED83FAB787DC}" presName="c6" presStyleLbl="node1" presStyleIdx="5" presStyleCnt="19"/>
      <dgm:spPr/>
    </dgm:pt>
    <dgm:pt modelId="{6CCAFD12-D62F-4347-9FE9-B22BA6D749AB}" type="pres">
      <dgm:prSet presAssocID="{BAE7A6B3-0616-423D-8D92-ED83FAB787DC}" presName="c7" presStyleLbl="node1" presStyleIdx="6" presStyleCnt="19"/>
      <dgm:spPr/>
    </dgm:pt>
    <dgm:pt modelId="{D2327599-2940-4313-9569-EB5393B69915}" type="pres">
      <dgm:prSet presAssocID="{BAE7A6B3-0616-423D-8D92-ED83FAB787DC}" presName="c8" presStyleLbl="node1" presStyleIdx="7" presStyleCnt="19"/>
      <dgm:spPr/>
    </dgm:pt>
    <dgm:pt modelId="{164546F7-EAC8-4433-B7AD-2698845E8CC5}" type="pres">
      <dgm:prSet presAssocID="{BAE7A6B3-0616-423D-8D92-ED83FAB787DC}" presName="c9" presStyleLbl="node1" presStyleIdx="8" presStyleCnt="19"/>
      <dgm:spPr/>
    </dgm:pt>
    <dgm:pt modelId="{760A4E06-4734-4997-B46D-D3CB09CCF20C}" type="pres">
      <dgm:prSet presAssocID="{BAE7A6B3-0616-423D-8D92-ED83FAB787DC}" presName="c10" presStyleLbl="node1" presStyleIdx="9" presStyleCnt="19"/>
      <dgm:spPr/>
    </dgm:pt>
    <dgm:pt modelId="{9DB19E9E-0E2B-4BAE-B713-336D9EDEF1B9}" type="pres">
      <dgm:prSet presAssocID="{BAE7A6B3-0616-423D-8D92-ED83FAB787DC}" presName="c11" presStyleLbl="node1" presStyleIdx="10" presStyleCnt="19"/>
      <dgm:spPr/>
    </dgm:pt>
    <dgm:pt modelId="{8DF77ACC-F5C8-417F-AC66-89AB0F9D554F}" type="pres">
      <dgm:prSet presAssocID="{BAE7A6B3-0616-423D-8D92-ED83FAB787DC}" presName="c12" presStyleLbl="node1" presStyleIdx="11" presStyleCnt="19"/>
      <dgm:spPr/>
    </dgm:pt>
    <dgm:pt modelId="{56584D43-A096-4D38-A524-08B9A0C60EF4}" type="pres">
      <dgm:prSet presAssocID="{BAE7A6B3-0616-423D-8D92-ED83FAB787DC}" presName="c13" presStyleLbl="node1" presStyleIdx="12" presStyleCnt="19"/>
      <dgm:spPr/>
    </dgm:pt>
    <dgm:pt modelId="{A635FE02-7D75-40AB-A53B-824E6272B552}" type="pres">
      <dgm:prSet presAssocID="{BAE7A6B3-0616-423D-8D92-ED83FAB787DC}" presName="c14" presStyleLbl="node1" presStyleIdx="13" presStyleCnt="19"/>
      <dgm:spPr/>
    </dgm:pt>
    <dgm:pt modelId="{61CCAD56-8CB9-4C66-AD86-F4355C132267}" type="pres">
      <dgm:prSet presAssocID="{BAE7A6B3-0616-423D-8D92-ED83FAB787DC}" presName="c15" presStyleLbl="node1" presStyleIdx="14" presStyleCnt="19"/>
      <dgm:spPr/>
    </dgm:pt>
    <dgm:pt modelId="{D9B193A4-6386-494C-A54F-7D9EE04F3943}" type="pres">
      <dgm:prSet presAssocID="{BAE7A6B3-0616-423D-8D92-ED83FAB787DC}" presName="c16" presStyleLbl="node1" presStyleIdx="15" presStyleCnt="19"/>
      <dgm:spPr/>
    </dgm:pt>
    <dgm:pt modelId="{5CF32B7F-0CA3-4367-B999-70ECD382664C}" type="pres">
      <dgm:prSet presAssocID="{BAE7A6B3-0616-423D-8D92-ED83FAB787DC}" presName="c17" presStyleLbl="node1" presStyleIdx="16" presStyleCnt="19"/>
      <dgm:spPr/>
    </dgm:pt>
    <dgm:pt modelId="{69AF4266-FECB-4E93-AB01-33BA08E25AFA}" type="pres">
      <dgm:prSet presAssocID="{BAE7A6B3-0616-423D-8D92-ED83FAB787DC}" presName="c18" presStyleLbl="node1" presStyleIdx="17" presStyleCnt="19"/>
      <dgm:spPr/>
    </dgm:pt>
    <dgm:pt modelId="{C61D887D-BA5D-4FEE-A164-8E9B3D82D1FC}" type="pres">
      <dgm:prSet presAssocID="{4CA39B33-F59F-4335-8DB8-6C82D4CF1A85}" presName="chevronComposite1" presStyleCnt="0"/>
      <dgm:spPr/>
    </dgm:pt>
    <dgm:pt modelId="{CB9A06E1-2FD6-4835-AAD4-3F9E64566D69}" type="pres">
      <dgm:prSet presAssocID="{4CA39B33-F59F-4335-8DB8-6C82D4CF1A85}" presName="chevron1" presStyleLbl="sibTrans2D1" presStyleIdx="0" presStyleCnt="2"/>
      <dgm:spPr/>
    </dgm:pt>
    <dgm:pt modelId="{046F3E9D-FFDB-47BD-B957-633DAA8A530B}" type="pres">
      <dgm:prSet presAssocID="{4CA39B33-F59F-4335-8DB8-6C82D4CF1A85}" presName="spChevron1" presStyleCnt="0"/>
      <dgm:spPr/>
    </dgm:pt>
    <dgm:pt modelId="{ECDDC2AF-5008-40BB-B91A-BB88E8DB936A}" type="pres">
      <dgm:prSet presAssocID="{4CA39B33-F59F-4335-8DB8-6C82D4CF1A85}" presName="overlap" presStyleCnt="0"/>
      <dgm:spPr/>
    </dgm:pt>
    <dgm:pt modelId="{DBB6931C-7B87-49E6-A161-404A369C9E56}" type="pres">
      <dgm:prSet presAssocID="{4CA39B33-F59F-4335-8DB8-6C82D4CF1A85}" presName="chevronComposite2" presStyleCnt="0"/>
      <dgm:spPr/>
    </dgm:pt>
    <dgm:pt modelId="{7C9603E3-ED40-4E35-9BDB-1B91D5A2535B}" type="pres">
      <dgm:prSet presAssocID="{4CA39B33-F59F-4335-8DB8-6C82D4CF1A85}" presName="chevron2" presStyleLbl="sibTrans2D1" presStyleIdx="1" presStyleCnt="2"/>
      <dgm:spPr/>
    </dgm:pt>
    <dgm:pt modelId="{9770E545-FBC1-48D3-B3E6-245644AB9890}" type="pres">
      <dgm:prSet presAssocID="{4CA39B33-F59F-4335-8DB8-6C82D4CF1A85}" presName="spChevron2" presStyleCnt="0"/>
      <dgm:spPr/>
    </dgm:pt>
    <dgm:pt modelId="{EFE0A64C-633C-4926-9B28-7687B7DCEA48}" type="pres">
      <dgm:prSet presAssocID="{BB8BE030-46FC-46DF-BCD7-DF8A39D4542E}" presName="last" presStyleCnt="0"/>
      <dgm:spPr/>
    </dgm:pt>
    <dgm:pt modelId="{C335E246-A58D-4C01-8171-EEA54C38E788}" type="pres">
      <dgm:prSet presAssocID="{BB8BE030-46FC-46DF-BCD7-DF8A39D4542E}" presName="circleTx" presStyleLbl="node1" presStyleIdx="18" presStyleCnt="19"/>
      <dgm:spPr/>
      <dgm:t>
        <a:bodyPr/>
        <a:lstStyle/>
        <a:p>
          <a:endParaRPr lang="en-US"/>
        </a:p>
      </dgm:t>
    </dgm:pt>
    <dgm:pt modelId="{F2A4BFEE-B1C6-4C9C-A524-7BFD4A145BD5}" type="pres">
      <dgm:prSet presAssocID="{BB8BE030-46FC-46DF-BCD7-DF8A39D4542E}" presName="desTxN" presStyleLbl="revTx" presStyleIdx="2" presStyleCnt="3">
        <dgm:presLayoutVars>
          <dgm:bulletEnabled val="1"/>
        </dgm:presLayoutVars>
      </dgm:prSet>
      <dgm:spPr/>
      <dgm:t>
        <a:bodyPr/>
        <a:lstStyle/>
        <a:p>
          <a:endParaRPr lang="en-US"/>
        </a:p>
      </dgm:t>
    </dgm:pt>
    <dgm:pt modelId="{226A91BC-28A2-41E0-ADA9-76D567DCE58C}" type="pres">
      <dgm:prSet presAssocID="{BB8BE030-46FC-46DF-BCD7-DF8A39D4542E}" presName="spN" presStyleCnt="0"/>
      <dgm:spPr/>
    </dgm:pt>
  </dgm:ptLst>
  <dgm:cxnLst>
    <dgm:cxn modelId="{7D88A02D-F759-4FA9-9482-D905D6CB37A0}" type="presOf" srcId="{BAE7A6B3-0616-423D-8D92-ED83FAB787DC}" destId="{6A8AC98C-7B0E-4447-8CF8-ABB29ED1A4CF}" srcOrd="0" destOrd="0" presId="urn:microsoft.com/office/officeart/2009/3/layout/RandomtoResultProcess"/>
    <dgm:cxn modelId="{5CDCF45B-DECA-48DE-ACA7-9E98709F7722}" type="presOf" srcId="{34EF7442-3E6F-47AE-8D5E-04B17F569D4F}" destId="{D7B101EE-E78E-41A4-9CD4-C4A73BDAFB21}" srcOrd="0" destOrd="0" presId="urn:microsoft.com/office/officeart/2009/3/layout/RandomtoResultProcess"/>
    <dgm:cxn modelId="{10F57D3D-9FDF-4BA9-9338-EB46D3D0DFE7}" type="presOf" srcId="{01AD280B-732C-4793-9F1F-49B3F583DD53}" destId="{F2A4BFEE-B1C6-4C9C-A524-7BFD4A145BD5}" srcOrd="0" destOrd="0" presId="urn:microsoft.com/office/officeart/2009/3/layout/RandomtoResultProcess"/>
    <dgm:cxn modelId="{F481B86A-AD20-441F-8EB5-56B0B6132E4B}" srcId="{BAE7A6B3-0616-423D-8D92-ED83FAB787DC}" destId="{34EF7442-3E6F-47AE-8D5E-04B17F569D4F}" srcOrd="0" destOrd="0" parTransId="{F5E01433-2D75-49B4-A682-0114FF2B34AF}" sibTransId="{277EB805-A47B-4259-B5CE-F56744767CBB}"/>
    <dgm:cxn modelId="{C1F0A099-99FA-4426-88CE-037588EAD9A8}" type="presOf" srcId="{D7E8E17F-5147-48EE-A2BC-76E181F72D51}" destId="{71C98736-9CF4-468E-BFDB-9642151D4487}" srcOrd="0" destOrd="0" presId="urn:microsoft.com/office/officeart/2009/3/layout/RandomtoResultProcess"/>
    <dgm:cxn modelId="{97948DC5-2567-4826-BDDE-F48521641C3D}" srcId="{BB8BE030-46FC-46DF-BCD7-DF8A39D4542E}" destId="{01AD280B-732C-4793-9F1F-49B3F583DD53}" srcOrd="0" destOrd="0" parTransId="{B774FEB3-9F69-4818-8474-361B8BFFA8F9}" sibTransId="{D2D9DC36-3115-4CF5-848F-16A088A6D07A}"/>
    <dgm:cxn modelId="{10A96927-E59D-4EFB-B7A7-615F61396BF4}" srcId="{D7E8E17F-5147-48EE-A2BC-76E181F72D51}" destId="{BB8BE030-46FC-46DF-BCD7-DF8A39D4542E}" srcOrd="1" destOrd="0" parTransId="{5BD8C6CB-296A-4BB8-9202-4063BC006E4C}" sibTransId="{C4008146-D911-482A-997C-5F313B961C30}"/>
    <dgm:cxn modelId="{2D124B01-D401-4DF4-9FF9-7BD0EBCF5D05}" type="presOf" srcId="{BB8BE030-46FC-46DF-BCD7-DF8A39D4542E}" destId="{C335E246-A58D-4C01-8171-EEA54C38E788}" srcOrd="0" destOrd="0" presId="urn:microsoft.com/office/officeart/2009/3/layout/RandomtoResultProcess"/>
    <dgm:cxn modelId="{FD09EEB6-B6B2-41AE-A28E-A1A9CF0456A3}" srcId="{D7E8E17F-5147-48EE-A2BC-76E181F72D51}" destId="{BAE7A6B3-0616-423D-8D92-ED83FAB787DC}" srcOrd="0" destOrd="0" parTransId="{C71C8796-33DC-4D97-8636-99210A3EB891}" sibTransId="{4CA39B33-F59F-4335-8DB8-6C82D4CF1A85}"/>
    <dgm:cxn modelId="{81072A76-4166-42AF-9673-AB338927F94F}" type="presParOf" srcId="{71C98736-9CF4-468E-BFDB-9642151D4487}" destId="{02D71A54-EB78-4C5D-9F0D-F6F4E7168F71}" srcOrd="0" destOrd="0" presId="urn:microsoft.com/office/officeart/2009/3/layout/RandomtoResultProcess"/>
    <dgm:cxn modelId="{835939C8-45E1-4983-8102-EF9158F2D257}" type="presParOf" srcId="{02D71A54-EB78-4C5D-9F0D-F6F4E7168F71}" destId="{6A8AC98C-7B0E-4447-8CF8-ABB29ED1A4CF}" srcOrd="0" destOrd="0" presId="urn:microsoft.com/office/officeart/2009/3/layout/RandomtoResultProcess"/>
    <dgm:cxn modelId="{7E7854B8-0B46-48F7-A09C-CF91B8F60C86}" type="presParOf" srcId="{02D71A54-EB78-4C5D-9F0D-F6F4E7168F71}" destId="{D7B101EE-E78E-41A4-9CD4-C4A73BDAFB21}" srcOrd="1" destOrd="0" presId="urn:microsoft.com/office/officeart/2009/3/layout/RandomtoResultProcess"/>
    <dgm:cxn modelId="{B642AA7E-7122-4783-8634-A93F442486EB}" type="presParOf" srcId="{02D71A54-EB78-4C5D-9F0D-F6F4E7168F71}" destId="{F61BD9AA-C019-43D4-8845-39105FB829B3}" srcOrd="2" destOrd="0" presId="urn:microsoft.com/office/officeart/2009/3/layout/RandomtoResultProcess"/>
    <dgm:cxn modelId="{BE56ADAD-C2E8-404B-AABF-DBAEC846D626}" type="presParOf" srcId="{02D71A54-EB78-4C5D-9F0D-F6F4E7168F71}" destId="{50F3526D-84E3-4721-AFCE-E0848C3BB2F8}" srcOrd="3" destOrd="0" presId="urn:microsoft.com/office/officeart/2009/3/layout/RandomtoResultProcess"/>
    <dgm:cxn modelId="{A909047A-53AC-4638-890C-A181D4AFD793}" type="presParOf" srcId="{02D71A54-EB78-4C5D-9F0D-F6F4E7168F71}" destId="{5001DB16-15BB-4F1E-A332-7E4FC1041FF0}" srcOrd="4" destOrd="0" presId="urn:microsoft.com/office/officeart/2009/3/layout/RandomtoResultProcess"/>
    <dgm:cxn modelId="{0FA478BB-EE88-4B5E-BAEE-1CED13B98B58}" type="presParOf" srcId="{02D71A54-EB78-4C5D-9F0D-F6F4E7168F71}" destId="{7FB597F6-FCDF-4A08-829D-A27F3193A524}" srcOrd="5" destOrd="0" presId="urn:microsoft.com/office/officeart/2009/3/layout/RandomtoResultProcess"/>
    <dgm:cxn modelId="{A3DE7650-4342-415A-9F7B-88E42485E017}" type="presParOf" srcId="{02D71A54-EB78-4C5D-9F0D-F6F4E7168F71}" destId="{4BA36467-213D-4D2D-B53A-9E7AE63DFA4D}" srcOrd="6" destOrd="0" presId="urn:microsoft.com/office/officeart/2009/3/layout/RandomtoResultProcess"/>
    <dgm:cxn modelId="{C8230A10-6E54-4E95-BF8A-23F02E5BB604}" type="presParOf" srcId="{02D71A54-EB78-4C5D-9F0D-F6F4E7168F71}" destId="{D62A2766-CA08-4E29-820D-EFBA9F155FC6}" srcOrd="7" destOrd="0" presId="urn:microsoft.com/office/officeart/2009/3/layout/RandomtoResultProcess"/>
    <dgm:cxn modelId="{0BE52D3A-A370-438A-BDC9-FB6A28132AD9}" type="presParOf" srcId="{02D71A54-EB78-4C5D-9F0D-F6F4E7168F71}" destId="{6CCAFD12-D62F-4347-9FE9-B22BA6D749AB}" srcOrd="8" destOrd="0" presId="urn:microsoft.com/office/officeart/2009/3/layout/RandomtoResultProcess"/>
    <dgm:cxn modelId="{6BD95473-7174-4934-BF13-D1917E02FF98}" type="presParOf" srcId="{02D71A54-EB78-4C5D-9F0D-F6F4E7168F71}" destId="{D2327599-2940-4313-9569-EB5393B69915}" srcOrd="9" destOrd="0" presId="urn:microsoft.com/office/officeart/2009/3/layout/RandomtoResultProcess"/>
    <dgm:cxn modelId="{9DF179F6-02E1-48CC-B239-299E5F1306C9}" type="presParOf" srcId="{02D71A54-EB78-4C5D-9F0D-F6F4E7168F71}" destId="{164546F7-EAC8-4433-B7AD-2698845E8CC5}" srcOrd="10" destOrd="0" presId="urn:microsoft.com/office/officeart/2009/3/layout/RandomtoResultProcess"/>
    <dgm:cxn modelId="{C14DD142-98BD-4345-A351-7CC1236182D6}" type="presParOf" srcId="{02D71A54-EB78-4C5D-9F0D-F6F4E7168F71}" destId="{760A4E06-4734-4997-B46D-D3CB09CCF20C}" srcOrd="11" destOrd="0" presId="urn:microsoft.com/office/officeart/2009/3/layout/RandomtoResultProcess"/>
    <dgm:cxn modelId="{48C5385E-B225-46C9-BC87-F909EC740632}" type="presParOf" srcId="{02D71A54-EB78-4C5D-9F0D-F6F4E7168F71}" destId="{9DB19E9E-0E2B-4BAE-B713-336D9EDEF1B9}" srcOrd="12" destOrd="0" presId="urn:microsoft.com/office/officeart/2009/3/layout/RandomtoResultProcess"/>
    <dgm:cxn modelId="{4D5EA791-2EC9-4667-AC33-B0E37F110107}" type="presParOf" srcId="{02D71A54-EB78-4C5D-9F0D-F6F4E7168F71}" destId="{8DF77ACC-F5C8-417F-AC66-89AB0F9D554F}" srcOrd="13" destOrd="0" presId="urn:microsoft.com/office/officeart/2009/3/layout/RandomtoResultProcess"/>
    <dgm:cxn modelId="{9B082344-40A5-418B-A151-948370287C17}" type="presParOf" srcId="{02D71A54-EB78-4C5D-9F0D-F6F4E7168F71}" destId="{56584D43-A096-4D38-A524-08B9A0C60EF4}" srcOrd="14" destOrd="0" presId="urn:microsoft.com/office/officeart/2009/3/layout/RandomtoResultProcess"/>
    <dgm:cxn modelId="{2B1854A2-06A2-4A7F-8400-1627893172C3}" type="presParOf" srcId="{02D71A54-EB78-4C5D-9F0D-F6F4E7168F71}" destId="{A635FE02-7D75-40AB-A53B-824E6272B552}" srcOrd="15" destOrd="0" presId="urn:microsoft.com/office/officeart/2009/3/layout/RandomtoResultProcess"/>
    <dgm:cxn modelId="{65B114F2-4BF2-4038-BBE0-EBC279C9CFAE}" type="presParOf" srcId="{02D71A54-EB78-4C5D-9F0D-F6F4E7168F71}" destId="{61CCAD56-8CB9-4C66-AD86-F4355C132267}" srcOrd="16" destOrd="0" presId="urn:microsoft.com/office/officeart/2009/3/layout/RandomtoResultProcess"/>
    <dgm:cxn modelId="{F100A193-89DB-45A2-9301-C54C06445083}" type="presParOf" srcId="{02D71A54-EB78-4C5D-9F0D-F6F4E7168F71}" destId="{D9B193A4-6386-494C-A54F-7D9EE04F3943}" srcOrd="17" destOrd="0" presId="urn:microsoft.com/office/officeart/2009/3/layout/RandomtoResultProcess"/>
    <dgm:cxn modelId="{879AE5C8-755B-4609-9228-C12F151BC384}" type="presParOf" srcId="{02D71A54-EB78-4C5D-9F0D-F6F4E7168F71}" destId="{5CF32B7F-0CA3-4367-B999-70ECD382664C}" srcOrd="18" destOrd="0" presId="urn:microsoft.com/office/officeart/2009/3/layout/RandomtoResultProcess"/>
    <dgm:cxn modelId="{1B4FED76-0B89-4611-A013-B457D02B08BA}" type="presParOf" srcId="{02D71A54-EB78-4C5D-9F0D-F6F4E7168F71}" destId="{69AF4266-FECB-4E93-AB01-33BA08E25AFA}" srcOrd="19" destOrd="0" presId="urn:microsoft.com/office/officeart/2009/3/layout/RandomtoResultProcess"/>
    <dgm:cxn modelId="{6281227C-27B9-4EBE-A51A-C2B254ECE5C7}" type="presParOf" srcId="{71C98736-9CF4-468E-BFDB-9642151D4487}" destId="{C61D887D-BA5D-4FEE-A164-8E9B3D82D1FC}" srcOrd="1" destOrd="0" presId="urn:microsoft.com/office/officeart/2009/3/layout/RandomtoResultProcess"/>
    <dgm:cxn modelId="{8343DFF4-1CEA-4865-A637-BE9F724E7DEF}" type="presParOf" srcId="{C61D887D-BA5D-4FEE-A164-8E9B3D82D1FC}" destId="{CB9A06E1-2FD6-4835-AAD4-3F9E64566D69}" srcOrd="0" destOrd="0" presId="urn:microsoft.com/office/officeart/2009/3/layout/RandomtoResultProcess"/>
    <dgm:cxn modelId="{C864B85E-E990-4BB1-AC80-F3C23BE3DF07}" type="presParOf" srcId="{C61D887D-BA5D-4FEE-A164-8E9B3D82D1FC}" destId="{046F3E9D-FFDB-47BD-B957-633DAA8A530B}" srcOrd="1" destOrd="0" presId="urn:microsoft.com/office/officeart/2009/3/layout/RandomtoResultProcess"/>
    <dgm:cxn modelId="{962C3106-80AB-4D90-9A3C-09F5DA52ABD5}" type="presParOf" srcId="{71C98736-9CF4-468E-BFDB-9642151D4487}" destId="{ECDDC2AF-5008-40BB-B91A-BB88E8DB936A}" srcOrd="2" destOrd="0" presId="urn:microsoft.com/office/officeart/2009/3/layout/RandomtoResultProcess"/>
    <dgm:cxn modelId="{274E5BD2-727B-4DE0-9DF0-322A1ED4CB66}" type="presParOf" srcId="{71C98736-9CF4-468E-BFDB-9642151D4487}" destId="{DBB6931C-7B87-49E6-A161-404A369C9E56}" srcOrd="3" destOrd="0" presId="urn:microsoft.com/office/officeart/2009/3/layout/RandomtoResultProcess"/>
    <dgm:cxn modelId="{7ED2EFDC-A6BF-4DA1-B929-875FCE1EB2EE}" type="presParOf" srcId="{DBB6931C-7B87-49E6-A161-404A369C9E56}" destId="{7C9603E3-ED40-4E35-9BDB-1B91D5A2535B}" srcOrd="0" destOrd="0" presId="urn:microsoft.com/office/officeart/2009/3/layout/RandomtoResultProcess"/>
    <dgm:cxn modelId="{C7692F3D-8F79-4DE2-ABE8-2C0094249DCB}" type="presParOf" srcId="{DBB6931C-7B87-49E6-A161-404A369C9E56}" destId="{9770E545-FBC1-48D3-B3E6-245644AB9890}" srcOrd="1" destOrd="0" presId="urn:microsoft.com/office/officeart/2009/3/layout/RandomtoResultProcess"/>
    <dgm:cxn modelId="{98ED2B96-60DD-402A-BCA4-1732AB91AEBF}" type="presParOf" srcId="{71C98736-9CF4-468E-BFDB-9642151D4487}" destId="{EFE0A64C-633C-4926-9B28-7687B7DCEA48}" srcOrd="4" destOrd="0" presId="urn:microsoft.com/office/officeart/2009/3/layout/RandomtoResultProcess"/>
    <dgm:cxn modelId="{41FF0D27-80B7-4D73-A1AF-D3071527F72F}" type="presParOf" srcId="{EFE0A64C-633C-4926-9B28-7687B7DCEA48}" destId="{C335E246-A58D-4C01-8171-EEA54C38E788}" srcOrd="0" destOrd="0" presId="urn:microsoft.com/office/officeart/2009/3/layout/RandomtoResultProcess"/>
    <dgm:cxn modelId="{0ACF22CC-9D93-4150-93B0-69E505504532}" type="presParOf" srcId="{EFE0A64C-633C-4926-9B28-7687B7DCEA48}" destId="{F2A4BFEE-B1C6-4C9C-A524-7BFD4A145BD5}" srcOrd="1" destOrd="0" presId="urn:microsoft.com/office/officeart/2009/3/layout/RandomtoResultProcess"/>
    <dgm:cxn modelId="{EE83A27F-8BCB-402E-B4F7-0173124F2F16}" type="presParOf" srcId="{EFE0A64C-633C-4926-9B28-7687B7DCEA48}" destId="{226A91BC-28A2-41E0-ADA9-76D567DCE58C}"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7F18B2-48E4-4E6F-82D0-B1276B0E6CB5}" type="doc">
      <dgm:prSet loTypeId="urn:microsoft.com/office/officeart/2005/8/layout/radial5" loCatId="cycle" qsTypeId="urn:microsoft.com/office/officeart/2005/8/quickstyle/simple2" qsCatId="simple" csTypeId="urn:microsoft.com/office/officeart/2005/8/colors/colorful1#1" csCatId="colorful" phldr="1"/>
      <dgm:spPr/>
      <dgm:t>
        <a:bodyPr/>
        <a:lstStyle/>
        <a:p>
          <a:endParaRPr lang="en-US"/>
        </a:p>
      </dgm:t>
    </dgm:pt>
    <dgm:pt modelId="{0F6B7B6A-42BB-47A8-B40A-C7C0B3A0E57F}">
      <dgm:prSet phldrT="[Text]" custT="1"/>
      <dgm:spPr/>
      <dgm:t>
        <a:bodyPr/>
        <a:lstStyle/>
        <a:p>
          <a:r>
            <a:rPr lang="en-US" sz="1100" b="1" dirty="0" smtClean="0">
              <a:solidFill>
                <a:schemeClr val="tx1"/>
              </a:solidFill>
            </a:rPr>
            <a:t>The Business Owner</a:t>
          </a:r>
        </a:p>
      </dgm:t>
    </dgm:pt>
    <dgm:pt modelId="{58BD2899-ED82-4AC8-9BC1-DFE89F906B69}" type="parTrans" cxnId="{5C39B2D8-7E07-4ADA-A7ED-44FC667CA85F}">
      <dgm:prSet/>
      <dgm:spPr/>
      <dgm:t>
        <a:bodyPr/>
        <a:lstStyle/>
        <a:p>
          <a:endParaRPr lang="en-US">
            <a:solidFill>
              <a:schemeClr val="tx1"/>
            </a:solidFill>
          </a:endParaRPr>
        </a:p>
      </dgm:t>
    </dgm:pt>
    <dgm:pt modelId="{ABC9996B-5DD2-4956-86D6-458533CC57A2}" type="sibTrans" cxnId="{5C39B2D8-7E07-4ADA-A7ED-44FC667CA85F}">
      <dgm:prSet/>
      <dgm:spPr/>
      <dgm:t>
        <a:bodyPr/>
        <a:lstStyle/>
        <a:p>
          <a:endParaRPr lang="en-US">
            <a:solidFill>
              <a:schemeClr val="tx1"/>
            </a:solidFill>
          </a:endParaRPr>
        </a:p>
      </dgm:t>
    </dgm:pt>
    <dgm:pt modelId="{F2A7C96C-0010-4BD3-84D3-5E119291C124}">
      <dgm:prSet phldrT="[Text]" custT="1"/>
      <dgm:spPr/>
      <dgm:t>
        <a:bodyPr/>
        <a:lstStyle/>
        <a:p>
          <a:r>
            <a:rPr lang="en-US" sz="1200" b="1" dirty="0" smtClean="0">
              <a:solidFill>
                <a:schemeClr val="tx1"/>
              </a:solidFill>
            </a:rPr>
            <a:t>Capital </a:t>
          </a:r>
          <a:r>
            <a:rPr lang="en-US" sz="1200" b="0" dirty="0" smtClean="0">
              <a:solidFill>
                <a:schemeClr val="tx1"/>
              </a:solidFill>
            </a:rPr>
            <a:t>Financial Resources</a:t>
          </a:r>
          <a:endParaRPr lang="en-US" sz="1200" b="0" dirty="0">
            <a:solidFill>
              <a:schemeClr val="tx1"/>
            </a:solidFill>
          </a:endParaRPr>
        </a:p>
      </dgm:t>
    </dgm:pt>
    <dgm:pt modelId="{E8CF4A14-EE3C-4C18-AEEC-DEE96C634324}" type="parTrans" cxnId="{BF0ECD02-CD03-4610-B7D1-262CE66A81F2}">
      <dgm:prSet/>
      <dgm:spPr/>
      <dgm:t>
        <a:bodyPr/>
        <a:lstStyle/>
        <a:p>
          <a:endParaRPr lang="en-US">
            <a:solidFill>
              <a:schemeClr val="tx1"/>
            </a:solidFill>
          </a:endParaRPr>
        </a:p>
      </dgm:t>
    </dgm:pt>
    <dgm:pt modelId="{407F2640-0302-4A7C-BA02-789DD8CA6D2E}" type="sibTrans" cxnId="{BF0ECD02-CD03-4610-B7D1-262CE66A81F2}">
      <dgm:prSet/>
      <dgm:spPr/>
      <dgm:t>
        <a:bodyPr/>
        <a:lstStyle/>
        <a:p>
          <a:endParaRPr lang="en-US">
            <a:solidFill>
              <a:schemeClr val="tx1"/>
            </a:solidFill>
          </a:endParaRPr>
        </a:p>
      </dgm:t>
    </dgm:pt>
    <dgm:pt modelId="{387E1727-5DCC-4CCE-9E17-BA49D902109B}">
      <dgm:prSet phldrT="[Text]"/>
      <dgm:spPr/>
      <dgm:t>
        <a:bodyPr/>
        <a:lstStyle/>
        <a:p>
          <a:r>
            <a:rPr lang="en-US" b="1" dirty="0" smtClean="0">
              <a:solidFill>
                <a:schemeClr val="tx1"/>
              </a:solidFill>
            </a:rPr>
            <a:t>Connection</a:t>
          </a:r>
        </a:p>
        <a:p>
          <a:r>
            <a:rPr lang="en-US" b="0" dirty="0" smtClean="0">
              <a:solidFill>
                <a:schemeClr val="tx1"/>
              </a:solidFill>
            </a:rPr>
            <a:t>Resource &amp; Relationship Network</a:t>
          </a:r>
          <a:endParaRPr lang="en-US" b="0" dirty="0">
            <a:solidFill>
              <a:schemeClr val="tx1"/>
            </a:solidFill>
          </a:endParaRPr>
        </a:p>
      </dgm:t>
    </dgm:pt>
    <dgm:pt modelId="{DC69FFBE-E74F-49A3-89B6-53AC6ABFE761}" type="parTrans" cxnId="{26B2327D-C5FD-4113-9809-C43F027866EE}">
      <dgm:prSet/>
      <dgm:spPr/>
      <dgm:t>
        <a:bodyPr/>
        <a:lstStyle/>
        <a:p>
          <a:endParaRPr lang="en-US">
            <a:solidFill>
              <a:schemeClr val="tx1"/>
            </a:solidFill>
          </a:endParaRPr>
        </a:p>
      </dgm:t>
    </dgm:pt>
    <dgm:pt modelId="{2CD9993A-DF40-454E-A13A-D66A9210914C}" type="sibTrans" cxnId="{26B2327D-C5FD-4113-9809-C43F027866EE}">
      <dgm:prSet/>
      <dgm:spPr/>
      <dgm:t>
        <a:bodyPr/>
        <a:lstStyle/>
        <a:p>
          <a:endParaRPr lang="en-US">
            <a:solidFill>
              <a:schemeClr val="tx1"/>
            </a:solidFill>
          </a:endParaRPr>
        </a:p>
      </dgm:t>
    </dgm:pt>
    <dgm:pt modelId="{289068C5-591F-4BA6-B041-FD46ADBF622B}">
      <dgm:prSet phldrT="[Text]"/>
      <dgm:spPr/>
      <dgm:t>
        <a:bodyPr/>
        <a:lstStyle/>
        <a:p>
          <a:r>
            <a:rPr lang="en-US" b="1" dirty="0" smtClean="0">
              <a:solidFill>
                <a:schemeClr val="tx1"/>
              </a:solidFill>
            </a:rPr>
            <a:t>Culture</a:t>
          </a:r>
        </a:p>
        <a:p>
          <a:r>
            <a:rPr lang="en-US" b="0" dirty="0" smtClean="0">
              <a:solidFill>
                <a:schemeClr val="tx1"/>
              </a:solidFill>
            </a:rPr>
            <a:t>The local communities’ perception and support of entrepreneurship</a:t>
          </a:r>
          <a:endParaRPr lang="en-US" b="0" dirty="0">
            <a:solidFill>
              <a:schemeClr val="tx1"/>
            </a:solidFill>
          </a:endParaRPr>
        </a:p>
      </dgm:t>
    </dgm:pt>
    <dgm:pt modelId="{7DD84C45-65DA-4D61-8D4D-0860601D57D1}" type="parTrans" cxnId="{6A1C40A5-406A-410D-B9E3-5FD4B5E94622}">
      <dgm:prSet/>
      <dgm:spPr/>
      <dgm:t>
        <a:bodyPr/>
        <a:lstStyle/>
        <a:p>
          <a:endParaRPr lang="en-US">
            <a:solidFill>
              <a:schemeClr val="tx1"/>
            </a:solidFill>
          </a:endParaRPr>
        </a:p>
      </dgm:t>
    </dgm:pt>
    <dgm:pt modelId="{7194A616-45EA-42E7-82F6-DA3D5AC59D12}" type="sibTrans" cxnId="{6A1C40A5-406A-410D-B9E3-5FD4B5E94622}">
      <dgm:prSet/>
      <dgm:spPr/>
      <dgm:t>
        <a:bodyPr/>
        <a:lstStyle/>
        <a:p>
          <a:endParaRPr lang="en-US">
            <a:solidFill>
              <a:schemeClr val="tx1"/>
            </a:solidFill>
          </a:endParaRPr>
        </a:p>
      </dgm:t>
    </dgm:pt>
    <dgm:pt modelId="{7CF03EAC-016B-4073-89D5-262216A4F22D}">
      <dgm:prSet phldrT="[Text]"/>
      <dgm:spPr/>
      <dgm:t>
        <a:bodyPr/>
        <a:lstStyle/>
        <a:p>
          <a:r>
            <a:rPr lang="en-US" b="1" dirty="0" smtClean="0">
              <a:solidFill>
                <a:schemeClr val="tx1"/>
              </a:solidFill>
            </a:rPr>
            <a:t>Climate</a:t>
          </a:r>
        </a:p>
        <a:p>
          <a:r>
            <a:rPr lang="en-US" b="0" dirty="0" smtClean="0">
              <a:solidFill>
                <a:schemeClr val="tx1"/>
              </a:solidFill>
            </a:rPr>
            <a:t>Regulatory, Economic Development &amp; Policy Environment</a:t>
          </a:r>
          <a:endParaRPr lang="en-US" b="0" dirty="0">
            <a:solidFill>
              <a:schemeClr val="tx1"/>
            </a:solidFill>
          </a:endParaRPr>
        </a:p>
      </dgm:t>
    </dgm:pt>
    <dgm:pt modelId="{23E74D1B-7FDB-41CE-A880-30A419408304}" type="parTrans" cxnId="{ABA69B72-C12E-41B1-BDEA-FF5EE8AE23CB}">
      <dgm:prSet/>
      <dgm:spPr/>
      <dgm:t>
        <a:bodyPr/>
        <a:lstStyle/>
        <a:p>
          <a:endParaRPr lang="en-US">
            <a:solidFill>
              <a:schemeClr val="tx1"/>
            </a:solidFill>
          </a:endParaRPr>
        </a:p>
      </dgm:t>
    </dgm:pt>
    <dgm:pt modelId="{2922165C-2BF3-4547-A4F9-6878D4BB5B20}" type="sibTrans" cxnId="{ABA69B72-C12E-41B1-BDEA-FF5EE8AE23CB}">
      <dgm:prSet/>
      <dgm:spPr/>
      <dgm:t>
        <a:bodyPr/>
        <a:lstStyle/>
        <a:p>
          <a:endParaRPr lang="en-US">
            <a:solidFill>
              <a:schemeClr val="tx1"/>
            </a:solidFill>
          </a:endParaRPr>
        </a:p>
      </dgm:t>
    </dgm:pt>
    <dgm:pt modelId="{D6958F04-E436-43B7-B527-BEDFFE7F1A74}">
      <dgm:prSet phldrT="[Text]"/>
      <dgm:spPr/>
      <dgm:t>
        <a:bodyPr/>
        <a:lstStyle/>
        <a:p>
          <a:r>
            <a:rPr lang="en-US" b="1" dirty="0" smtClean="0">
              <a:solidFill>
                <a:schemeClr val="tx1"/>
              </a:solidFill>
            </a:rPr>
            <a:t>Capability</a:t>
          </a:r>
        </a:p>
        <a:p>
          <a:r>
            <a:rPr lang="en-US" b="0" dirty="0" smtClean="0">
              <a:solidFill>
                <a:schemeClr val="tx1"/>
              </a:solidFill>
            </a:rPr>
            <a:t>Entrepreneur and Owner Skillset</a:t>
          </a:r>
          <a:endParaRPr lang="en-US" b="0" dirty="0">
            <a:solidFill>
              <a:schemeClr val="tx1"/>
            </a:solidFill>
          </a:endParaRPr>
        </a:p>
      </dgm:t>
    </dgm:pt>
    <dgm:pt modelId="{50663D31-CE1E-4CEF-8B7C-E7586CA08059}" type="sibTrans" cxnId="{35A7F478-EA42-4A22-95A3-112EF0956703}">
      <dgm:prSet/>
      <dgm:spPr/>
      <dgm:t>
        <a:bodyPr/>
        <a:lstStyle/>
        <a:p>
          <a:endParaRPr lang="en-US">
            <a:solidFill>
              <a:schemeClr val="tx1"/>
            </a:solidFill>
          </a:endParaRPr>
        </a:p>
      </dgm:t>
    </dgm:pt>
    <dgm:pt modelId="{F5CBA092-8C01-412B-A780-4D65778E5B98}" type="parTrans" cxnId="{35A7F478-EA42-4A22-95A3-112EF0956703}">
      <dgm:prSet/>
      <dgm:spPr/>
      <dgm:t>
        <a:bodyPr/>
        <a:lstStyle/>
        <a:p>
          <a:endParaRPr lang="en-US">
            <a:solidFill>
              <a:schemeClr val="tx1"/>
            </a:solidFill>
          </a:endParaRPr>
        </a:p>
      </dgm:t>
    </dgm:pt>
    <dgm:pt modelId="{61B2F4A4-8107-451F-A1A3-1AE2A72E2244}" type="pres">
      <dgm:prSet presAssocID="{247F18B2-48E4-4E6F-82D0-B1276B0E6CB5}" presName="Name0" presStyleCnt="0">
        <dgm:presLayoutVars>
          <dgm:chMax val="1"/>
          <dgm:dir/>
          <dgm:animLvl val="ctr"/>
          <dgm:resizeHandles val="exact"/>
        </dgm:presLayoutVars>
      </dgm:prSet>
      <dgm:spPr/>
      <dgm:t>
        <a:bodyPr/>
        <a:lstStyle/>
        <a:p>
          <a:endParaRPr lang="en-US"/>
        </a:p>
      </dgm:t>
    </dgm:pt>
    <dgm:pt modelId="{B6DB6886-0355-4123-9ABF-369A35665512}" type="pres">
      <dgm:prSet presAssocID="{0F6B7B6A-42BB-47A8-B40A-C7C0B3A0E57F}" presName="centerShape" presStyleLbl="node0" presStyleIdx="0" presStyleCnt="1"/>
      <dgm:spPr/>
      <dgm:t>
        <a:bodyPr/>
        <a:lstStyle/>
        <a:p>
          <a:endParaRPr lang="en-US"/>
        </a:p>
      </dgm:t>
    </dgm:pt>
    <dgm:pt modelId="{635151DA-B352-448D-B6C8-E02865074057}" type="pres">
      <dgm:prSet presAssocID="{E8CF4A14-EE3C-4C18-AEEC-DEE96C634324}" presName="parTrans" presStyleLbl="sibTrans2D1" presStyleIdx="0" presStyleCnt="5" custAng="10800000"/>
      <dgm:spPr/>
      <dgm:t>
        <a:bodyPr/>
        <a:lstStyle/>
        <a:p>
          <a:endParaRPr lang="en-US"/>
        </a:p>
      </dgm:t>
    </dgm:pt>
    <dgm:pt modelId="{12B74B9D-3FB1-40F2-9348-9AF772901D8C}" type="pres">
      <dgm:prSet presAssocID="{E8CF4A14-EE3C-4C18-AEEC-DEE96C634324}" presName="connectorText" presStyleLbl="sibTrans2D1" presStyleIdx="0" presStyleCnt="5"/>
      <dgm:spPr/>
      <dgm:t>
        <a:bodyPr/>
        <a:lstStyle/>
        <a:p>
          <a:endParaRPr lang="en-US"/>
        </a:p>
      </dgm:t>
    </dgm:pt>
    <dgm:pt modelId="{A9824C69-2FF9-4F33-8A64-1ECA2D395DC2}" type="pres">
      <dgm:prSet presAssocID="{F2A7C96C-0010-4BD3-84D3-5E119291C124}" presName="node" presStyleLbl="node1" presStyleIdx="0" presStyleCnt="5">
        <dgm:presLayoutVars>
          <dgm:bulletEnabled val="1"/>
        </dgm:presLayoutVars>
      </dgm:prSet>
      <dgm:spPr/>
      <dgm:t>
        <a:bodyPr/>
        <a:lstStyle/>
        <a:p>
          <a:endParaRPr lang="en-US"/>
        </a:p>
      </dgm:t>
    </dgm:pt>
    <dgm:pt modelId="{950C9DDC-6A93-49E4-9840-FFE716F22F9D}" type="pres">
      <dgm:prSet presAssocID="{F5CBA092-8C01-412B-A780-4D65778E5B98}" presName="parTrans" presStyleLbl="sibTrans2D1" presStyleIdx="1" presStyleCnt="5" custAng="10935138"/>
      <dgm:spPr/>
      <dgm:t>
        <a:bodyPr/>
        <a:lstStyle/>
        <a:p>
          <a:endParaRPr lang="en-US"/>
        </a:p>
      </dgm:t>
    </dgm:pt>
    <dgm:pt modelId="{5D6DF013-1981-42E2-A646-0819886E9DD4}" type="pres">
      <dgm:prSet presAssocID="{F5CBA092-8C01-412B-A780-4D65778E5B98}" presName="connectorText" presStyleLbl="sibTrans2D1" presStyleIdx="1" presStyleCnt="5"/>
      <dgm:spPr/>
      <dgm:t>
        <a:bodyPr/>
        <a:lstStyle/>
        <a:p>
          <a:endParaRPr lang="en-US"/>
        </a:p>
      </dgm:t>
    </dgm:pt>
    <dgm:pt modelId="{44D35DE9-F892-427F-B67B-ACBE593C7B15}" type="pres">
      <dgm:prSet presAssocID="{D6958F04-E436-43B7-B527-BEDFFE7F1A74}" presName="node" presStyleLbl="node1" presStyleIdx="1" presStyleCnt="5">
        <dgm:presLayoutVars>
          <dgm:bulletEnabled val="1"/>
        </dgm:presLayoutVars>
      </dgm:prSet>
      <dgm:spPr/>
      <dgm:t>
        <a:bodyPr/>
        <a:lstStyle/>
        <a:p>
          <a:endParaRPr lang="en-US"/>
        </a:p>
      </dgm:t>
    </dgm:pt>
    <dgm:pt modelId="{04EA05BB-0C45-4A6C-A869-2FC611ED6482}" type="pres">
      <dgm:prSet presAssocID="{DC69FFBE-E74F-49A3-89B6-53AC6ABFE761}" presName="parTrans" presStyleLbl="sibTrans2D1" presStyleIdx="2" presStyleCnt="5" custAng="10311754"/>
      <dgm:spPr/>
      <dgm:t>
        <a:bodyPr/>
        <a:lstStyle/>
        <a:p>
          <a:endParaRPr lang="en-US"/>
        </a:p>
      </dgm:t>
    </dgm:pt>
    <dgm:pt modelId="{1BE4B596-A557-42EC-9BD9-F512AF15BA76}" type="pres">
      <dgm:prSet presAssocID="{DC69FFBE-E74F-49A3-89B6-53AC6ABFE761}" presName="connectorText" presStyleLbl="sibTrans2D1" presStyleIdx="2" presStyleCnt="5"/>
      <dgm:spPr/>
      <dgm:t>
        <a:bodyPr/>
        <a:lstStyle/>
        <a:p>
          <a:endParaRPr lang="en-US"/>
        </a:p>
      </dgm:t>
    </dgm:pt>
    <dgm:pt modelId="{55A437C5-A220-4DB5-8EE5-212084D4117E}" type="pres">
      <dgm:prSet presAssocID="{387E1727-5DCC-4CCE-9E17-BA49D902109B}" presName="node" presStyleLbl="node1" presStyleIdx="2" presStyleCnt="5">
        <dgm:presLayoutVars>
          <dgm:bulletEnabled val="1"/>
        </dgm:presLayoutVars>
      </dgm:prSet>
      <dgm:spPr/>
      <dgm:t>
        <a:bodyPr/>
        <a:lstStyle/>
        <a:p>
          <a:endParaRPr lang="en-US"/>
        </a:p>
      </dgm:t>
    </dgm:pt>
    <dgm:pt modelId="{92F5F69D-ADC0-4FE1-AFDE-741C4E9A9505}" type="pres">
      <dgm:prSet presAssocID="{7DD84C45-65DA-4D61-8D4D-0860601D57D1}" presName="parTrans" presStyleLbl="sibTrans2D1" presStyleIdx="3" presStyleCnt="5" custAng="10324167"/>
      <dgm:spPr/>
      <dgm:t>
        <a:bodyPr/>
        <a:lstStyle/>
        <a:p>
          <a:endParaRPr lang="en-US"/>
        </a:p>
      </dgm:t>
    </dgm:pt>
    <dgm:pt modelId="{AEB8A6EF-A09B-4833-9817-09D28710C547}" type="pres">
      <dgm:prSet presAssocID="{7DD84C45-65DA-4D61-8D4D-0860601D57D1}" presName="connectorText" presStyleLbl="sibTrans2D1" presStyleIdx="3" presStyleCnt="5"/>
      <dgm:spPr/>
      <dgm:t>
        <a:bodyPr/>
        <a:lstStyle/>
        <a:p>
          <a:endParaRPr lang="en-US"/>
        </a:p>
      </dgm:t>
    </dgm:pt>
    <dgm:pt modelId="{478A74B0-891B-47B3-968F-B4826C444F07}" type="pres">
      <dgm:prSet presAssocID="{289068C5-591F-4BA6-B041-FD46ADBF622B}" presName="node" presStyleLbl="node1" presStyleIdx="3" presStyleCnt="5">
        <dgm:presLayoutVars>
          <dgm:bulletEnabled val="1"/>
        </dgm:presLayoutVars>
      </dgm:prSet>
      <dgm:spPr/>
      <dgm:t>
        <a:bodyPr/>
        <a:lstStyle/>
        <a:p>
          <a:endParaRPr lang="en-US"/>
        </a:p>
      </dgm:t>
    </dgm:pt>
    <dgm:pt modelId="{12B17FC9-0BD5-489E-94A2-755EA2C79352}" type="pres">
      <dgm:prSet presAssocID="{23E74D1B-7FDB-41CE-A880-30A419408304}" presName="parTrans" presStyleLbl="sibTrans2D1" presStyleIdx="4" presStyleCnt="5" custAng="10717294"/>
      <dgm:spPr/>
      <dgm:t>
        <a:bodyPr/>
        <a:lstStyle/>
        <a:p>
          <a:endParaRPr lang="en-US"/>
        </a:p>
      </dgm:t>
    </dgm:pt>
    <dgm:pt modelId="{4E144295-8CFD-4D7D-98DA-B0293153380E}" type="pres">
      <dgm:prSet presAssocID="{23E74D1B-7FDB-41CE-A880-30A419408304}" presName="connectorText" presStyleLbl="sibTrans2D1" presStyleIdx="4" presStyleCnt="5"/>
      <dgm:spPr/>
      <dgm:t>
        <a:bodyPr/>
        <a:lstStyle/>
        <a:p>
          <a:endParaRPr lang="en-US"/>
        </a:p>
      </dgm:t>
    </dgm:pt>
    <dgm:pt modelId="{7CB2FB5B-9F18-4005-9603-322EA8B5196A}" type="pres">
      <dgm:prSet presAssocID="{7CF03EAC-016B-4073-89D5-262216A4F22D}" presName="node" presStyleLbl="node1" presStyleIdx="4" presStyleCnt="5">
        <dgm:presLayoutVars>
          <dgm:bulletEnabled val="1"/>
        </dgm:presLayoutVars>
      </dgm:prSet>
      <dgm:spPr/>
      <dgm:t>
        <a:bodyPr/>
        <a:lstStyle/>
        <a:p>
          <a:endParaRPr lang="en-US"/>
        </a:p>
      </dgm:t>
    </dgm:pt>
  </dgm:ptLst>
  <dgm:cxnLst>
    <dgm:cxn modelId="{B989A96F-FAD4-44B9-9D0B-5A47546512CB}" type="presOf" srcId="{D6958F04-E436-43B7-B527-BEDFFE7F1A74}" destId="{44D35DE9-F892-427F-B67B-ACBE593C7B15}" srcOrd="0" destOrd="0" presId="urn:microsoft.com/office/officeart/2005/8/layout/radial5"/>
    <dgm:cxn modelId="{ABA69B72-C12E-41B1-BDEA-FF5EE8AE23CB}" srcId="{0F6B7B6A-42BB-47A8-B40A-C7C0B3A0E57F}" destId="{7CF03EAC-016B-4073-89D5-262216A4F22D}" srcOrd="4" destOrd="0" parTransId="{23E74D1B-7FDB-41CE-A880-30A419408304}" sibTransId="{2922165C-2BF3-4547-A4F9-6878D4BB5B20}"/>
    <dgm:cxn modelId="{26B2327D-C5FD-4113-9809-C43F027866EE}" srcId="{0F6B7B6A-42BB-47A8-B40A-C7C0B3A0E57F}" destId="{387E1727-5DCC-4CCE-9E17-BA49D902109B}" srcOrd="2" destOrd="0" parTransId="{DC69FFBE-E74F-49A3-89B6-53AC6ABFE761}" sibTransId="{2CD9993A-DF40-454E-A13A-D66A9210914C}"/>
    <dgm:cxn modelId="{35A7F478-EA42-4A22-95A3-112EF0956703}" srcId="{0F6B7B6A-42BB-47A8-B40A-C7C0B3A0E57F}" destId="{D6958F04-E436-43B7-B527-BEDFFE7F1A74}" srcOrd="1" destOrd="0" parTransId="{F5CBA092-8C01-412B-A780-4D65778E5B98}" sibTransId="{50663D31-CE1E-4CEF-8B7C-E7586CA08059}"/>
    <dgm:cxn modelId="{9B354D73-983D-481A-94B7-65E3C5439CF2}" type="presOf" srcId="{7CF03EAC-016B-4073-89D5-262216A4F22D}" destId="{7CB2FB5B-9F18-4005-9603-322EA8B5196A}" srcOrd="0" destOrd="0" presId="urn:microsoft.com/office/officeart/2005/8/layout/radial5"/>
    <dgm:cxn modelId="{A23B5C33-8787-4DD4-BCBA-35BDD495EE2C}" type="presOf" srcId="{247F18B2-48E4-4E6F-82D0-B1276B0E6CB5}" destId="{61B2F4A4-8107-451F-A1A3-1AE2A72E2244}" srcOrd="0" destOrd="0" presId="urn:microsoft.com/office/officeart/2005/8/layout/radial5"/>
    <dgm:cxn modelId="{BF0ECD02-CD03-4610-B7D1-262CE66A81F2}" srcId="{0F6B7B6A-42BB-47A8-B40A-C7C0B3A0E57F}" destId="{F2A7C96C-0010-4BD3-84D3-5E119291C124}" srcOrd="0" destOrd="0" parTransId="{E8CF4A14-EE3C-4C18-AEEC-DEE96C634324}" sibTransId="{407F2640-0302-4A7C-BA02-789DD8CA6D2E}"/>
    <dgm:cxn modelId="{4C6F34C5-5525-4052-BAA4-EA049DC009CE}" type="presOf" srcId="{289068C5-591F-4BA6-B041-FD46ADBF622B}" destId="{478A74B0-891B-47B3-968F-B4826C444F07}" srcOrd="0" destOrd="0" presId="urn:microsoft.com/office/officeart/2005/8/layout/radial5"/>
    <dgm:cxn modelId="{69358E46-1B2C-4AD9-BEFF-DF5134034AAB}" type="presOf" srcId="{F5CBA092-8C01-412B-A780-4D65778E5B98}" destId="{950C9DDC-6A93-49E4-9840-FFE716F22F9D}" srcOrd="0" destOrd="0" presId="urn:microsoft.com/office/officeart/2005/8/layout/radial5"/>
    <dgm:cxn modelId="{A336C755-B038-4491-BDB9-94A95C8A13F6}" type="presOf" srcId="{DC69FFBE-E74F-49A3-89B6-53AC6ABFE761}" destId="{1BE4B596-A557-42EC-9BD9-F512AF15BA76}" srcOrd="1" destOrd="0" presId="urn:microsoft.com/office/officeart/2005/8/layout/radial5"/>
    <dgm:cxn modelId="{8008B222-1F11-43F6-8AF5-6B7C0063378B}" type="presOf" srcId="{23E74D1B-7FDB-41CE-A880-30A419408304}" destId="{4E144295-8CFD-4D7D-98DA-B0293153380E}" srcOrd="1" destOrd="0" presId="urn:microsoft.com/office/officeart/2005/8/layout/radial5"/>
    <dgm:cxn modelId="{94BB100F-C8F4-427A-8989-E8BF36594CC1}" type="presOf" srcId="{387E1727-5DCC-4CCE-9E17-BA49D902109B}" destId="{55A437C5-A220-4DB5-8EE5-212084D4117E}" srcOrd="0" destOrd="0" presId="urn:microsoft.com/office/officeart/2005/8/layout/radial5"/>
    <dgm:cxn modelId="{A4842B9F-252E-473F-A83E-AE2908E9A30D}" type="presOf" srcId="{23E74D1B-7FDB-41CE-A880-30A419408304}" destId="{12B17FC9-0BD5-489E-94A2-755EA2C79352}" srcOrd="0" destOrd="0" presId="urn:microsoft.com/office/officeart/2005/8/layout/radial5"/>
    <dgm:cxn modelId="{414500DD-1D6B-4524-810B-3A6F2FD327D3}" type="presOf" srcId="{E8CF4A14-EE3C-4C18-AEEC-DEE96C634324}" destId="{12B74B9D-3FB1-40F2-9348-9AF772901D8C}" srcOrd="1" destOrd="0" presId="urn:microsoft.com/office/officeart/2005/8/layout/radial5"/>
    <dgm:cxn modelId="{6A31C82A-2E48-4D12-B6A2-4AA16A65C6A4}" type="presOf" srcId="{F2A7C96C-0010-4BD3-84D3-5E119291C124}" destId="{A9824C69-2FF9-4F33-8A64-1ECA2D395DC2}" srcOrd="0" destOrd="0" presId="urn:microsoft.com/office/officeart/2005/8/layout/radial5"/>
    <dgm:cxn modelId="{92A9D8DB-CFFF-411E-BA8B-B6EC297B4DC5}" type="presOf" srcId="{E8CF4A14-EE3C-4C18-AEEC-DEE96C634324}" destId="{635151DA-B352-448D-B6C8-E02865074057}" srcOrd="0" destOrd="0" presId="urn:microsoft.com/office/officeart/2005/8/layout/radial5"/>
    <dgm:cxn modelId="{A9001787-04BA-413B-BC49-A3E2560AC630}" type="presOf" srcId="{DC69FFBE-E74F-49A3-89B6-53AC6ABFE761}" destId="{04EA05BB-0C45-4A6C-A869-2FC611ED6482}" srcOrd="0" destOrd="0" presId="urn:microsoft.com/office/officeart/2005/8/layout/radial5"/>
    <dgm:cxn modelId="{7EF48268-9219-4C35-A543-7C62E6515CA0}" type="presOf" srcId="{7DD84C45-65DA-4D61-8D4D-0860601D57D1}" destId="{AEB8A6EF-A09B-4833-9817-09D28710C547}" srcOrd="1" destOrd="0" presId="urn:microsoft.com/office/officeart/2005/8/layout/radial5"/>
    <dgm:cxn modelId="{97EA1703-E37A-4CC9-AD39-51BCC7680635}" type="presOf" srcId="{7DD84C45-65DA-4D61-8D4D-0860601D57D1}" destId="{92F5F69D-ADC0-4FE1-AFDE-741C4E9A9505}" srcOrd="0" destOrd="0" presId="urn:microsoft.com/office/officeart/2005/8/layout/radial5"/>
    <dgm:cxn modelId="{6A1C40A5-406A-410D-B9E3-5FD4B5E94622}" srcId="{0F6B7B6A-42BB-47A8-B40A-C7C0B3A0E57F}" destId="{289068C5-591F-4BA6-B041-FD46ADBF622B}" srcOrd="3" destOrd="0" parTransId="{7DD84C45-65DA-4D61-8D4D-0860601D57D1}" sibTransId="{7194A616-45EA-42E7-82F6-DA3D5AC59D12}"/>
    <dgm:cxn modelId="{169910BC-8BAE-48CC-9700-6E223FE80327}" type="presOf" srcId="{F5CBA092-8C01-412B-A780-4D65778E5B98}" destId="{5D6DF013-1981-42E2-A646-0819886E9DD4}" srcOrd="1" destOrd="0" presId="urn:microsoft.com/office/officeart/2005/8/layout/radial5"/>
    <dgm:cxn modelId="{5C39B2D8-7E07-4ADA-A7ED-44FC667CA85F}" srcId="{247F18B2-48E4-4E6F-82D0-B1276B0E6CB5}" destId="{0F6B7B6A-42BB-47A8-B40A-C7C0B3A0E57F}" srcOrd="0" destOrd="0" parTransId="{58BD2899-ED82-4AC8-9BC1-DFE89F906B69}" sibTransId="{ABC9996B-5DD2-4956-86D6-458533CC57A2}"/>
    <dgm:cxn modelId="{0CCC099C-A0F2-49AA-BD07-7C884AA570E2}" type="presOf" srcId="{0F6B7B6A-42BB-47A8-B40A-C7C0B3A0E57F}" destId="{B6DB6886-0355-4123-9ABF-369A35665512}" srcOrd="0" destOrd="0" presId="urn:microsoft.com/office/officeart/2005/8/layout/radial5"/>
    <dgm:cxn modelId="{EEEC69E5-7510-4F16-935C-5872A57E6393}" type="presParOf" srcId="{61B2F4A4-8107-451F-A1A3-1AE2A72E2244}" destId="{B6DB6886-0355-4123-9ABF-369A35665512}" srcOrd="0" destOrd="0" presId="urn:microsoft.com/office/officeart/2005/8/layout/radial5"/>
    <dgm:cxn modelId="{E4DC983B-DDB3-4BB5-AFF3-18396523B20E}" type="presParOf" srcId="{61B2F4A4-8107-451F-A1A3-1AE2A72E2244}" destId="{635151DA-B352-448D-B6C8-E02865074057}" srcOrd="1" destOrd="0" presId="urn:microsoft.com/office/officeart/2005/8/layout/radial5"/>
    <dgm:cxn modelId="{A7F0F0D2-6D31-4B32-AE6D-9C4069C14C52}" type="presParOf" srcId="{635151DA-B352-448D-B6C8-E02865074057}" destId="{12B74B9D-3FB1-40F2-9348-9AF772901D8C}" srcOrd="0" destOrd="0" presId="urn:microsoft.com/office/officeart/2005/8/layout/radial5"/>
    <dgm:cxn modelId="{4041C747-63F9-48BC-B92C-DC27F13A8F4C}" type="presParOf" srcId="{61B2F4A4-8107-451F-A1A3-1AE2A72E2244}" destId="{A9824C69-2FF9-4F33-8A64-1ECA2D395DC2}" srcOrd="2" destOrd="0" presId="urn:microsoft.com/office/officeart/2005/8/layout/radial5"/>
    <dgm:cxn modelId="{080F4EBA-263E-45BC-80FC-B8E3F688C4B0}" type="presParOf" srcId="{61B2F4A4-8107-451F-A1A3-1AE2A72E2244}" destId="{950C9DDC-6A93-49E4-9840-FFE716F22F9D}" srcOrd="3" destOrd="0" presId="urn:microsoft.com/office/officeart/2005/8/layout/radial5"/>
    <dgm:cxn modelId="{80B59425-E656-4B2E-A86A-A104F22E4FDE}" type="presParOf" srcId="{950C9DDC-6A93-49E4-9840-FFE716F22F9D}" destId="{5D6DF013-1981-42E2-A646-0819886E9DD4}" srcOrd="0" destOrd="0" presId="urn:microsoft.com/office/officeart/2005/8/layout/radial5"/>
    <dgm:cxn modelId="{02F8B949-BF1E-481E-B428-C7AC66534BBE}" type="presParOf" srcId="{61B2F4A4-8107-451F-A1A3-1AE2A72E2244}" destId="{44D35DE9-F892-427F-B67B-ACBE593C7B15}" srcOrd="4" destOrd="0" presId="urn:microsoft.com/office/officeart/2005/8/layout/radial5"/>
    <dgm:cxn modelId="{0C9B88F6-1473-4DB0-870E-CD4D77450411}" type="presParOf" srcId="{61B2F4A4-8107-451F-A1A3-1AE2A72E2244}" destId="{04EA05BB-0C45-4A6C-A869-2FC611ED6482}" srcOrd="5" destOrd="0" presId="urn:microsoft.com/office/officeart/2005/8/layout/radial5"/>
    <dgm:cxn modelId="{5A29F033-3B08-4CF0-A14A-704B3EDAEE21}" type="presParOf" srcId="{04EA05BB-0C45-4A6C-A869-2FC611ED6482}" destId="{1BE4B596-A557-42EC-9BD9-F512AF15BA76}" srcOrd="0" destOrd="0" presId="urn:microsoft.com/office/officeart/2005/8/layout/radial5"/>
    <dgm:cxn modelId="{EF7B61DE-35C3-4A55-9CF8-52633900450E}" type="presParOf" srcId="{61B2F4A4-8107-451F-A1A3-1AE2A72E2244}" destId="{55A437C5-A220-4DB5-8EE5-212084D4117E}" srcOrd="6" destOrd="0" presId="urn:microsoft.com/office/officeart/2005/8/layout/radial5"/>
    <dgm:cxn modelId="{AFA0D0B9-EADA-4F31-9C54-F75F009A9B8F}" type="presParOf" srcId="{61B2F4A4-8107-451F-A1A3-1AE2A72E2244}" destId="{92F5F69D-ADC0-4FE1-AFDE-741C4E9A9505}" srcOrd="7" destOrd="0" presId="urn:microsoft.com/office/officeart/2005/8/layout/radial5"/>
    <dgm:cxn modelId="{9AEC2E0F-E409-499C-A291-2CCBD33260F2}" type="presParOf" srcId="{92F5F69D-ADC0-4FE1-AFDE-741C4E9A9505}" destId="{AEB8A6EF-A09B-4833-9817-09D28710C547}" srcOrd="0" destOrd="0" presId="urn:microsoft.com/office/officeart/2005/8/layout/radial5"/>
    <dgm:cxn modelId="{2E4C708E-9C9A-4ADE-B6B2-0429746A9D00}" type="presParOf" srcId="{61B2F4A4-8107-451F-A1A3-1AE2A72E2244}" destId="{478A74B0-891B-47B3-968F-B4826C444F07}" srcOrd="8" destOrd="0" presId="urn:microsoft.com/office/officeart/2005/8/layout/radial5"/>
    <dgm:cxn modelId="{DA243344-6D7C-4AA0-83A7-F62EF4435C45}" type="presParOf" srcId="{61B2F4A4-8107-451F-A1A3-1AE2A72E2244}" destId="{12B17FC9-0BD5-489E-94A2-755EA2C79352}" srcOrd="9" destOrd="0" presId="urn:microsoft.com/office/officeart/2005/8/layout/radial5"/>
    <dgm:cxn modelId="{E7BCE604-B003-4B3B-AA95-64BEC2E232DD}" type="presParOf" srcId="{12B17FC9-0BD5-489E-94A2-755EA2C79352}" destId="{4E144295-8CFD-4D7D-98DA-B0293153380E}" srcOrd="0" destOrd="0" presId="urn:microsoft.com/office/officeart/2005/8/layout/radial5"/>
    <dgm:cxn modelId="{9E8368E7-E8D8-4BD1-B304-7135464FDC35}" type="presParOf" srcId="{61B2F4A4-8107-451F-A1A3-1AE2A72E2244}" destId="{7CB2FB5B-9F18-4005-9603-322EA8B5196A}"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8651CD-F064-4ED1-A73D-248340793C31}" type="doc">
      <dgm:prSet loTypeId="urn:microsoft.com/office/officeart/2005/8/layout/hProcess9" loCatId="process" qsTypeId="urn:microsoft.com/office/officeart/2005/8/quickstyle/simple1" qsCatId="simple" csTypeId="urn:microsoft.com/office/officeart/2005/8/colors/accent1_2" csCatId="accent1" phldr="1"/>
      <dgm:spPr/>
    </dgm:pt>
    <dgm:pt modelId="{FE9A3DC3-A834-4DC4-A525-32BF8EA57FF6}">
      <dgm:prSet phldrT="[Text]"/>
      <dgm:spPr/>
      <dgm:t>
        <a:bodyPr/>
        <a:lstStyle/>
        <a:p>
          <a:r>
            <a:rPr lang="en-US" b="1" dirty="0" smtClean="0"/>
            <a:t>Knowledge</a:t>
          </a:r>
          <a:endParaRPr lang="en-US" b="1" dirty="0"/>
        </a:p>
      </dgm:t>
    </dgm:pt>
    <dgm:pt modelId="{EBE59707-A7DD-477D-8CD9-7D65A7F891EE}" type="parTrans" cxnId="{918D7765-5E42-49F0-91BB-7D89BDED9905}">
      <dgm:prSet/>
      <dgm:spPr/>
      <dgm:t>
        <a:bodyPr/>
        <a:lstStyle/>
        <a:p>
          <a:endParaRPr lang="en-US" b="1"/>
        </a:p>
      </dgm:t>
    </dgm:pt>
    <dgm:pt modelId="{0EE62BC2-3611-42D5-B28D-4AC7C26E295C}" type="sibTrans" cxnId="{918D7765-5E42-49F0-91BB-7D89BDED9905}">
      <dgm:prSet/>
      <dgm:spPr/>
      <dgm:t>
        <a:bodyPr/>
        <a:lstStyle/>
        <a:p>
          <a:endParaRPr lang="en-US" b="1"/>
        </a:p>
      </dgm:t>
    </dgm:pt>
    <dgm:pt modelId="{2154E1FF-4347-4802-A81A-9B699BF5C3B7}">
      <dgm:prSet phldrT="[Text]"/>
      <dgm:spPr/>
      <dgm:t>
        <a:bodyPr/>
        <a:lstStyle/>
        <a:p>
          <a:r>
            <a:rPr lang="en-US" b="1" dirty="0" smtClean="0"/>
            <a:t>Persuasion</a:t>
          </a:r>
          <a:endParaRPr lang="en-US" b="1" dirty="0"/>
        </a:p>
      </dgm:t>
    </dgm:pt>
    <dgm:pt modelId="{33FED349-602B-4E66-B7EE-181BE0A56D6E}" type="parTrans" cxnId="{1901D5B5-7C41-49CC-9F2F-2C93B68B9C28}">
      <dgm:prSet/>
      <dgm:spPr/>
      <dgm:t>
        <a:bodyPr/>
        <a:lstStyle/>
        <a:p>
          <a:endParaRPr lang="en-US" b="1"/>
        </a:p>
      </dgm:t>
    </dgm:pt>
    <dgm:pt modelId="{337B3D58-7DE8-4D95-93F6-161F92C9AD81}" type="sibTrans" cxnId="{1901D5B5-7C41-49CC-9F2F-2C93B68B9C28}">
      <dgm:prSet/>
      <dgm:spPr/>
      <dgm:t>
        <a:bodyPr/>
        <a:lstStyle/>
        <a:p>
          <a:endParaRPr lang="en-US" b="1"/>
        </a:p>
      </dgm:t>
    </dgm:pt>
    <dgm:pt modelId="{141123BC-F7C7-4123-B8B0-FA763BA2405A}">
      <dgm:prSet phldrT="[Text]"/>
      <dgm:spPr/>
      <dgm:t>
        <a:bodyPr/>
        <a:lstStyle/>
        <a:p>
          <a:endParaRPr lang="en-US" b="1" dirty="0" smtClean="0"/>
        </a:p>
        <a:p>
          <a:endParaRPr lang="en-US" b="1" dirty="0" smtClean="0"/>
        </a:p>
        <a:p>
          <a:r>
            <a:rPr lang="en-US" b="1" dirty="0" smtClean="0"/>
            <a:t>Decision</a:t>
          </a:r>
          <a:endParaRPr lang="en-US" b="1" dirty="0"/>
        </a:p>
      </dgm:t>
    </dgm:pt>
    <dgm:pt modelId="{D66904CD-5335-4D76-B5D1-4532D38748F9}" type="parTrans" cxnId="{E562B09A-2C12-4EE7-B57D-66D5A11049F6}">
      <dgm:prSet/>
      <dgm:spPr/>
      <dgm:t>
        <a:bodyPr/>
        <a:lstStyle/>
        <a:p>
          <a:endParaRPr lang="en-US" b="1"/>
        </a:p>
      </dgm:t>
    </dgm:pt>
    <dgm:pt modelId="{EA7CDA9A-FA6D-4D18-BB2C-28A35BAA09FD}" type="sibTrans" cxnId="{E562B09A-2C12-4EE7-B57D-66D5A11049F6}">
      <dgm:prSet/>
      <dgm:spPr/>
      <dgm:t>
        <a:bodyPr/>
        <a:lstStyle/>
        <a:p>
          <a:endParaRPr lang="en-US" b="1"/>
        </a:p>
      </dgm:t>
    </dgm:pt>
    <dgm:pt modelId="{072CD678-FB21-4597-8E43-67B9E596B864}">
      <dgm:prSet phldrT="[Text]"/>
      <dgm:spPr/>
      <dgm:t>
        <a:bodyPr/>
        <a:lstStyle/>
        <a:p>
          <a:r>
            <a:rPr lang="en-US" b="1" dirty="0" smtClean="0"/>
            <a:t>Confirmation</a:t>
          </a:r>
          <a:endParaRPr lang="en-US" b="1" dirty="0"/>
        </a:p>
      </dgm:t>
    </dgm:pt>
    <dgm:pt modelId="{DD72C853-6BF8-4ABF-A5AA-3DDA43EF6DCE}" type="parTrans" cxnId="{2036E8E5-1BB6-4420-9934-BD247570D8C3}">
      <dgm:prSet/>
      <dgm:spPr/>
      <dgm:t>
        <a:bodyPr/>
        <a:lstStyle/>
        <a:p>
          <a:endParaRPr lang="en-US" b="1"/>
        </a:p>
      </dgm:t>
    </dgm:pt>
    <dgm:pt modelId="{C1138E27-64B6-424A-9628-4318E7A15214}" type="sibTrans" cxnId="{2036E8E5-1BB6-4420-9934-BD247570D8C3}">
      <dgm:prSet/>
      <dgm:spPr/>
      <dgm:t>
        <a:bodyPr/>
        <a:lstStyle/>
        <a:p>
          <a:endParaRPr lang="en-US" b="1"/>
        </a:p>
      </dgm:t>
    </dgm:pt>
    <dgm:pt modelId="{45BF1DF2-A8F3-4B00-BC04-86556D55C8DD}">
      <dgm:prSet phldrT="[Text]"/>
      <dgm:spPr/>
      <dgm:t>
        <a:bodyPr/>
        <a:lstStyle/>
        <a:p>
          <a:r>
            <a:rPr lang="en-US" b="1" dirty="0" smtClean="0"/>
            <a:t>Implementation</a:t>
          </a:r>
          <a:endParaRPr lang="en-US" b="1" dirty="0"/>
        </a:p>
      </dgm:t>
    </dgm:pt>
    <dgm:pt modelId="{55DD4E9A-1985-4215-88CF-0AF12C2C0910}" type="parTrans" cxnId="{A1200FFF-9620-4556-B0AB-C7E400B85C10}">
      <dgm:prSet/>
      <dgm:spPr/>
      <dgm:t>
        <a:bodyPr/>
        <a:lstStyle/>
        <a:p>
          <a:endParaRPr lang="en-US" b="1"/>
        </a:p>
      </dgm:t>
    </dgm:pt>
    <dgm:pt modelId="{151BA79D-366C-476A-B57C-D98C66AB471D}" type="sibTrans" cxnId="{A1200FFF-9620-4556-B0AB-C7E400B85C10}">
      <dgm:prSet/>
      <dgm:spPr/>
      <dgm:t>
        <a:bodyPr/>
        <a:lstStyle/>
        <a:p>
          <a:endParaRPr lang="en-US" b="1"/>
        </a:p>
      </dgm:t>
    </dgm:pt>
    <dgm:pt modelId="{42E01AB5-B147-448C-88F3-538CDE899A93}">
      <dgm:prSet phldrT="[Text]"/>
      <dgm:spPr/>
      <dgm:t>
        <a:bodyPr/>
        <a:lstStyle/>
        <a:p>
          <a:r>
            <a:rPr lang="en-US" b="1" dirty="0" smtClean="0"/>
            <a:t>Reject</a:t>
          </a:r>
          <a:endParaRPr lang="en-US" b="1" dirty="0"/>
        </a:p>
      </dgm:t>
    </dgm:pt>
    <dgm:pt modelId="{9E16641E-9F2D-43E0-ADEE-94431ACE453A}" type="parTrans" cxnId="{886D90DC-8CDF-47E8-9523-2C4A4AA92BC5}">
      <dgm:prSet/>
      <dgm:spPr/>
      <dgm:t>
        <a:bodyPr/>
        <a:lstStyle/>
        <a:p>
          <a:endParaRPr lang="en-US" b="1"/>
        </a:p>
      </dgm:t>
    </dgm:pt>
    <dgm:pt modelId="{42DFDA82-37DB-4E53-BA93-B1BB016E260F}" type="sibTrans" cxnId="{886D90DC-8CDF-47E8-9523-2C4A4AA92BC5}">
      <dgm:prSet/>
      <dgm:spPr/>
      <dgm:t>
        <a:bodyPr/>
        <a:lstStyle/>
        <a:p>
          <a:endParaRPr lang="en-US" b="1"/>
        </a:p>
      </dgm:t>
    </dgm:pt>
    <dgm:pt modelId="{7721C0D8-5F0E-471A-9775-867F2F7544F7}">
      <dgm:prSet phldrT="[Text]"/>
      <dgm:spPr/>
      <dgm:t>
        <a:bodyPr/>
        <a:lstStyle/>
        <a:p>
          <a:r>
            <a:rPr lang="en-US" b="1" dirty="0" smtClean="0"/>
            <a:t>Accept</a:t>
          </a:r>
          <a:endParaRPr lang="en-US" b="1" dirty="0"/>
        </a:p>
      </dgm:t>
    </dgm:pt>
    <dgm:pt modelId="{32BF5FF7-DA8E-4075-80CB-D1DED97764AC}" type="parTrans" cxnId="{54B53F84-86C2-41AB-AA39-42E45B7082A1}">
      <dgm:prSet/>
      <dgm:spPr/>
      <dgm:t>
        <a:bodyPr/>
        <a:lstStyle/>
        <a:p>
          <a:endParaRPr lang="en-US" b="1"/>
        </a:p>
      </dgm:t>
    </dgm:pt>
    <dgm:pt modelId="{C8E8C99F-1A8B-460B-AD15-FD2267C168DE}" type="sibTrans" cxnId="{54B53F84-86C2-41AB-AA39-42E45B7082A1}">
      <dgm:prSet/>
      <dgm:spPr/>
      <dgm:t>
        <a:bodyPr/>
        <a:lstStyle/>
        <a:p>
          <a:endParaRPr lang="en-US" b="1"/>
        </a:p>
      </dgm:t>
    </dgm:pt>
    <dgm:pt modelId="{29A2E93A-84A6-468E-824B-58EE602A68DC}" type="pres">
      <dgm:prSet presAssocID="{668651CD-F064-4ED1-A73D-248340793C31}" presName="CompostProcess" presStyleCnt="0">
        <dgm:presLayoutVars>
          <dgm:dir/>
          <dgm:resizeHandles val="exact"/>
        </dgm:presLayoutVars>
      </dgm:prSet>
      <dgm:spPr/>
    </dgm:pt>
    <dgm:pt modelId="{81F9E483-3704-4757-86AD-3603BDFEFBF4}" type="pres">
      <dgm:prSet presAssocID="{668651CD-F064-4ED1-A73D-248340793C31}" presName="arrow" presStyleLbl="bgShp" presStyleIdx="0" presStyleCnt="1"/>
      <dgm:spPr/>
    </dgm:pt>
    <dgm:pt modelId="{49D9723F-EADA-4068-99F6-0D0CF192A51F}" type="pres">
      <dgm:prSet presAssocID="{668651CD-F064-4ED1-A73D-248340793C31}" presName="linearProcess" presStyleCnt="0"/>
      <dgm:spPr/>
    </dgm:pt>
    <dgm:pt modelId="{464D40C8-E932-4E9F-ABFF-570BD9BC406C}" type="pres">
      <dgm:prSet presAssocID="{FE9A3DC3-A834-4DC4-A525-32BF8EA57FF6}" presName="textNode" presStyleLbl="node1" presStyleIdx="0" presStyleCnt="5">
        <dgm:presLayoutVars>
          <dgm:bulletEnabled val="1"/>
        </dgm:presLayoutVars>
      </dgm:prSet>
      <dgm:spPr/>
      <dgm:t>
        <a:bodyPr/>
        <a:lstStyle/>
        <a:p>
          <a:endParaRPr lang="en-US"/>
        </a:p>
      </dgm:t>
    </dgm:pt>
    <dgm:pt modelId="{15136A6E-8BE4-4096-9A3D-3B3FEAE11F69}" type="pres">
      <dgm:prSet presAssocID="{0EE62BC2-3611-42D5-B28D-4AC7C26E295C}" presName="sibTrans" presStyleCnt="0"/>
      <dgm:spPr/>
    </dgm:pt>
    <dgm:pt modelId="{A3CD72C5-9531-4A77-9217-63CB991C57DD}" type="pres">
      <dgm:prSet presAssocID="{2154E1FF-4347-4802-A81A-9B699BF5C3B7}" presName="textNode" presStyleLbl="node1" presStyleIdx="1" presStyleCnt="5">
        <dgm:presLayoutVars>
          <dgm:bulletEnabled val="1"/>
        </dgm:presLayoutVars>
      </dgm:prSet>
      <dgm:spPr/>
      <dgm:t>
        <a:bodyPr/>
        <a:lstStyle/>
        <a:p>
          <a:endParaRPr lang="en-US"/>
        </a:p>
      </dgm:t>
    </dgm:pt>
    <dgm:pt modelId="{53060CC1-6862-48AA-80B7-0B42407F24FD}" type="pres">
      <dgm:prSet presAssocID="{337B3D58-7DE8-4D95-93F6-161F92C9AD81}" presName="sibTrans" presStyleCnt="0"/>
      <dgm:spPr/>
    </dgm:pt>
    <dgm:pt modelId="{7904018B-4207-467D-912C-AA4B1FDD2B61}" type="pres">
      <dgm:prSet presAssocID="{141123BC-F7C7-4123-B8B0-FA763BA2405A}" presName="textNode" presStyleLbl="node1" presStyleIdx="2" presStyleCnt="5">
        <dgm:presLayoutVars>
          <dgm:bulletEnabled val="1"/>
        </dgm:presLayoutVars>
      </dgm:prSet>
      <dgm:spPr/>
      <dgm:t>
        <a:bodyPr/>
        <a:lstStyle/>
        <a:p>
          <a:endParaRPr lang="en-US"/>
        </a:p>
      </dgm:t>
    </dgm:pt>
    <dgm:pt modelId="{1CFFBA9B-D6D8-4515-A838-BA87BB70DD2A}" type="pres">
      <dgm:prSet presAssocID="{EA7CDA9A-FA6D-4D18-BB2C-28A35BAA09FD}" presName="sibTrans" presStyleCnt="0"/>
      <dgm:spPr/>
    </dgm:pt>
    <dgm:pt modelId="{8EE9D7DA-EF85-498B-B9BF-59EDF2DBF20A}" type="pres">
      <dgm:prSet presAssocID="{45BF1DF2-A8F3-4B00-BC04-86556D55C8DD}" presName="textNode" presStyleLbl="node1" presStyleIdx="3" presStyleCnt="5">
        <dgm:presLayoutVars>
          <dgm:bulletEnabled val="1"/>
        </dgm:presLayoutVars>
      </dgm:prSet>
      <dgm:spPr/>
      <dgm:t>
        <a:bodyPr/>
        <a:lstStyle/>
        <a:p>
          <a:endParaRPr lang="en-US"/>
        </a:p>
      </dgm:t>
    </dgm:pt>
    <dgm:pt modelId="{320B3C62-C39E-46D3-8384-3A5ED4074322}" type="pres">
      <dgm:prSet presAssocID="{151BA79D-366C-476A-B57C-D98C66AB471D}" presName="sibTrans" presStyleCnt="0"/>
      <dgm:spPr/>
    </dgm:pt>
    <dgm:pt modelId="{58AC2043-14F0-4786-90FD-92CFCA6F536A}" type="pres">
      <dgm:prSet presAssocID="{072CD678-FB21-4597-8E43-67B9E596B864}" presName="textNode" presStyleLbl="node1" presStyleIdx="4" presStyleCnt="5">
        <dgm:presLayoutVars>
          <dgm:bulletEnabled val="1"/>
        </dgm:presLayoutVars>
      </dgm:prSet>
      <dgm:spPr/>
      <dgm:t>
        <a:bodyPr/>
        <a:lstStyle/>
        <a:p>
          <a:endParaRPr lang="en-US"/>
        </a:p>
      </dgm:t>
    </dgm:pt>
  </dgm:ptLst>
  <dgm:cxnLst>
    <dgm:cxn modelId="{54B53F84-86C2-41AB-AA39-42E45B7082A1}" srcId="{141123BC-F7C7-4123-B8B0-FA763BA2405A}" destId="{7721C0D8-5F0E-471A-9775-867F2F7544F7}" srcOrd="1" destOrd="0" parTransId="{32BF5FF7-DA8E-4075-80CB-D1DED97764AC}" sibTransId="{C8E8C99F-1A8B-460B-AD15-FD2267C168DE}"/>
    <dgm:cxn modelId="{FB6CC27D-8B6C-4BE4-8710-AC8F904DC6BF}" type="presOf" srcId="{072CD678-FB21-4597-8E43-67B9E596B864}" destId="{58AC2043-14F0-4786-90FD-92CFCA6F536A}" srcOrd="0" destOrd="0" presId="urn:microsoft.com/office/officeart/2005/8/layout/hProcess9"/>
    <dgm:cxn modelId="{9050E905-32F3-4399-9465-FAEB0DFBD24B}" type="presOf" srcId="{7721C0D8-5F0E-471A-9775-867F2F7544F7}" destId="{7904018B-4207-467D-912C-AA4B1FDD2B61}" srcOrd="0" destOrd="2" presId="urn:microsoft.com/office/officeart/2005/8/layout/hProcess9"/>
    <dgm:cxn modelId="{5FF51745-99F6-477D-833F-ABA244C6EA81}" type="presOf" srcId="{45BF1DF2-A8F3-4B00-BC04-86556D55C8DD}" destId="{8EE9D7DA-EF85-498B-B9BF-59EDF2DBF20A}" srcOrd="0" destOrd="0" presId="urn:microsoft.com/office/officeart/2005/8/layout/hProcess9"/>
    <dgm:cxn modelId="{18E8433C-21E2-40DC-9A2B-2D5512B210C8}" type="presOf" srcId="{668651CD-F064-4ED1-A73D-248340793C31}" destId="{29A2E93A-84A6-468E-824B-58EE602A68DC}" srcOrd="0" destOrd="0" presId="urn:microsoft.com/office/officeart/2005/8/layout/hProcess9"/>
    <dgm:cxn modelId="{D570B340-A078-4BA7-82BD-DB9EA1516598}" type="presOf" srcId="{42E01AB5-B147-448C-88F3-538CDE899A93}" destId="{7904018B-4207-467D-912C-AA4B1FDD2B61}" srcOrd="0" destOrd="1" presId="urn:microsoft.com/office/officeart/2005/8/layout/hProcess9"/>
    <dgm:cxn modelId="{2036E8E5-1BB6-4420-9934-BD247570D8C3}" srcId="{668651CD-F064-4ED1-A73D-248340793C31}" destId="{072CD678-FB21-4597-8E43-67B9E596B864}" srcOrd="4" destOrd="0" parTransId="{DD72C853-6BF8-4ABF-A5AA-3DDA43EF6DCE}" sibTransId="{C1138E27-64B6-424A-9628-4318E7A15214}"/>
    <dgm:cxn modelId="{E0748817-7434-4AF9-8A89-8F7DBA9201DA}" type="presOf" srcId="{2154E1FF-4347-4802-A81A-9B699BF5C3B7}" destId="{A3CD72C5-9531-4A77-9217-63CB991C57DD}" srcOrd="0" destOrd="0" presId="urn:microsoft.com/office/officeart/2005/8/layout/hProcess9"/>
    <dgm:cxn modelId="{886D90DC-8CDF-47E8-9523-2C4A4AA92BC5}" srcId="{141123BC-F7C7-4123-B8B0-FA763BA2405A}" destId="{42E01AB5-B147-448C-88F3-538CDE899A93}" srcOrd="0" destOrd="0" parTransId="{9E16641E-9F2D-43E0-ADEE-94431ACE453A}" sibTransId="{42DFDA82-37DB-4E53-BA93-B1BB016E260F}"/>
    <dgm:cxn modelId="{A1200FFF-9620-4556-B0AB-C7E400B85C10}" srcId="{668651CD-F064-4ED1-A73D-248340793C31}" destId="{45BF1DF2-A8F3-4B00-BC04-86556D55C8DD}" srcOrd="3" destOrd="0" parTransId="{55DD4E9A-1985-4215-88CF-0AF12C2C0910}" sibTransId="{151BA79D-366C-476A-B57C-D98C66AB471D}"/>
    <dgm:cxn modelId="{B166C951-4066-45D7-84E8-FD0A61CAFDAF}" type="presOf" srcId="{FE9A3DC3-A834-4DC4-A525-32BF8EA57FF6}" destId="{464D40C8-E932-4E9F-ABFF-570BD9BC406C}" srcOrd="0" destOrd="0" presId="urn:microsoft.com/office/officeart/2005/8/layout/hProcess9"/>
    <dgm:cxn modelId="{918D7765-5E42-49F0-91BB-7D89BDED9905}" srcId="{668651CD-F064-4ED1-A73D-248340793C31}" destId="{FE9A3DC3-A834-4DC4-A525-32BF8EA57FF6}" srcOrd="0" destOrd="0" parTransId="{EBE59707-A7DD-477D-8CD9-7D65A7F891EE}" sibTransId="{0EE62BC2-3611-42D5-B28D-4AC7C26E295C}"/>
    <dgm:cxn modelId="{0F4350E5-BFA1-4F2D-BF58-8F6136EADC9D}" type="presOf" srcId="{141123BC-F7C7-4123-B8B0-FA763BA2405A}" destId="{7904018B-4207-467D-912C-AA4B1FDD2B61}" srcOrd="0" destOrd="0" presId="urn:microsoft.com/office/officeart/2005/8/layout/hProcess9"/>
    <dgm:cxn modelId="{1901D5B5-7C41-49CC-9F2F-2C93B68B9C28}" srcId="{668651CD-F064-4ED1-A73D-248340793C31}" destId="{2154E1FF-4347-4802-A81A-9B699BF5C3B7}" srcOrd="1" destOrd="0" parTransId="{33FED349-602B-4E66-B7EE-181BE0A56D6E}" sibTransId="{337B3D58-7DE8-4D95-93F6-161F92C9AD81}"/>
    <dgm:cxn modelId="{E562B09A-2C12-4EE7-B57D-66D5A11049F6}" srcId="{668651CD-F064-4ED1-A73D-248340793C31}" destId="{141123BC-F7C7-4123-B8B0-FA763BA2405A}" srcOrd="2" destOrd="0" parTransId="{D66904CD-5335-4D76-B5D1-4532D38748F9}" sibTransId="{EA7CDA9A-FA6D-4D18-BB2C-28A35BAA09FD}"/>
    <dgm:cxn modelId="{6EED6EDB-B416-4112-94F6-CBC96AA8F53D}" type="presParOf" srcId="{29A2E93A-84A6-468E-824B-58EE602A68DC}" destId="{81F9E483-3704-4757-86AD-3603BDFEFBF4}" srcOrd="0" destOrd="0" presId="urn:microsoft.com/office/officeart/2005/8/layout/hProcess9"/>
    <dgm:cxn modelId="{7017DDB8-F2D8-4BCE-9AA8-8A32F84D6F1F}" type="presParOf" srcId="{29A2E93A-84A6-468E-824B-58EE602A68DC}" destId="{49D9723F-EADA-4068-99F6-0D0CF192A51F}" srcOrd="1" destOrd="0" presId="urn:microsoft.com/office/officeart/2005/8/layout/hProcess9"/>
    <dgm:cxn modelId="{179EE66A-D375-43AE-A29C-A068D189BFB0}" type="presParOf" srcId="{49D9723F-EADA-4068-99F6-0D0CF192A51F}" destId="{464D40C8-E932-4E9F-ABFF-570BD9BC406C}" srcOrd="0" destOrd="0" presId="urn:microsoft.com/office/officeart/2005/8/layout/hProcess9"/>
    <dgm:cxn modelId="{2C7E1E92-3651-4E91-BDE5-63336A5385B2}" type="presParOf" srcId="{49D9723F-EADA-4068-99F6-0D0CF192A51F}" destId="{15136A6E-8BE4-4096-9A3D-3B3FEAE11F69}" srcOrd="1" destOrd="0" presId="urn:microsoft.com/office/officeart/2005/8/layout/hProcess9"/>
    <dgm:cxn modelId="{73BDF47E-BE16-4F1A-B033-9B48C2B6C181}" type="presParOf" srcId="{49D9723F-EADA-4068-99F6-0D0CF192A51F}" destId="{A3CD72C5-9531-4A77-9217-63CB991C57DD}" srcOrd="2" destOrd="0" presId="urn:microsoft.com/office/officeart/2005/8/layout/hProcess9"/>
    <dgm:cxn modelId="{2346CAEB-8964-42CA-A109-5DA1EB9C008F}" type="presParOf" srcId="{49D9723F-EADA-4068-99F6-0D0CF192A51F}" destId="{53060CC1-6862-48AA-80B7-0B42407F24FD}" srcOrd="3" destOrd="0" presId="urn:microsoft.com/office/officeart/2005/8/layout/hProcess9"/>
    <dgm:cxn modelId="{63710FA4-CB0C-4889-B0EF-49B128D9EC1B}" type="presParOf" srcId="{49D9723F-EADA-4068-99F6-0D0CF192A51F}" destId="{7904018B-4207-467D-912C-AA4B1FDD2B61}" srcOrd="4" destOrd="0" presId="urn:microsoft.com/office/officeart/2005/8/layout/hProcess9"/>
    <dgm:cxn modelId="{B1F939C0-081F-45B0-B900-178AB1A16DA9}" type="presParOf" srcId="{49D9723F-EADA-4068-99F6-0D0CF192A51F}" destId="{1CFFBA9B-D6D8-4515-A838-BA87BB70DD2A}" srcOrd="5" destOrd="0" presId="urn:microsoft.com/office/officeart/2005/8/layout/hProcess9"/>
    <dgm:cxn modelId="{5573BFB0-AAA4-4372-B01E-813B157B70C7}" type="presParOf" srcId="{49D9723F-EADA-4068-99F6-0D0CF192A51F}" destId="{8EE9D7DA-EF85-498B-B9BF-59EDF2DBF20A}" srcOrd="6" destOrd="0" presId="urn:microsoft.com/office/officeart/2005/8/layout/hProcess9"/>
    <dgm:cxn modelId="{12EE5FA0-581A-4926-964A-1B114E7AE286}" type="presParOf" srcId="{49D9723F-EADA-4068-99F6-0D0CF192A51F}" destId="{320B3C62-C39E-46D3-8384-3A5ED4074322}" srcOrd="7" destOrd="0" presId="urn:microsoft.com/office/officeart/2005/8/layout/hProcess9"/>
    <dgm:cxn modelId="{0EF5B6C9-086E-4501-92CA-9F6D3782C259}" type="presParOf" srcId="{49D9723F-EADA-4068-99F6-0D0CF192A51F}" destId="{58AC2043-14F0-4786-90FD-92CFCA6F536A}"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AC98C-7B0E-4447-8CF8-ABB29ED1A4CF}">
      <dsp:nvSpPr>
        <dsp:cNvPr id="0" name=""/>
        <dsp:cNvSpPr/>
      </dsp:nvSpPr>
      <dsp:spPr>
        <a:xfrm>
          <a:off x="584341" y="867914"/>
          <a:ext cx="2435473" cy="802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Small Business Development</a:t>
          </a:r>
          <a:endParaRPr lang="en-US" sz="2100" kern="1200" dirty="0"/>
        </a:p>
      </dsp:txBody>
      <dsp:txXfrm>
        <a:off x="584341" y="867914"/>
        <a:ext cx="2435473" cy="802599"/>
      </dsp:txXfrm>
    </dsp:sp>
    <dsp:sp modelId="{D7B101EE-E78E-41A4-9CD4-C4A73BDAFB21}">
      <dsp:nvSpPr>
        <dsp:cNvPr id="0" name=""/>
        <dsp:cNvSpPr/>
      </dsp:nvSpPr>
      <dsp:spPr>
        <a:xfrm>
          <a:off x="584341" y="2560319"/>
          <a:ext cx="2435473" cy="150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Disconnected –Multiple messages, unclear processes, branding difficulties</a:t>
          </a:r>
          <a:endParaRPr lang="en-US" sz="2300" kern="1200" dirty="0"/>
        </a:p>
      </dsp:txBody>
      <dsp:txXfrm>
        <a:off x="584341" y="2560319"/>
        <a:ext cx="2435473" cy="1503680"/>
      </dsp:txXfrm>
    </dsp:sp>
    <dsp:sp modelId="{F61BD9AA-C019-43D4-8845-39105FB829B3}">
      <dsp:nvSpPr>
        <dsp:cNvPr id="0" name=""/>
        <dsp:cNvSpPr/>
      </dsp:nvSpPr>
      <dsp:spPr>
        <a:xfrm>
          <a:off x="581573" y="623813"/>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F3526D-84E3-4721-AFCE-E0848C3BB2F8}">
      <dsp:nvSpPr>
        <dsp:cNvPr id="0" name=""/>
        <dsp:cNvSpPr/>
      </dsp:nvSpPr>
      <dsp:spPr>
        <a:xfrm>
          <a:off x="717185" y="352590"/>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01DB16-15BB-4F1E-A332-7E4FC1041FF0}">
      <dsp:nvSpPr>
        <dsp:cNvPr id="0" name=""/>
        <dsp:cNvSpPr/>
      </dsp:nvSpPr>
      <dsp:spPr>
        <a:xfrm>
          <a:off x="1042652" y="406834"/>
          <a:ext cx="304434" cy="3044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597F6-FCDF-4A08-829D-A27F3193A524}">
      <dsp:nvSpPr>
        <dsp:cNvPr id="0" name=""/>
        <dsp:cNvSpPr/>
      </dsp:nvSpPr>
      <dsp:spPr>
        <a:xfrm>
          <a:off x="1313876" y="108489"/>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A36467-213D-4D2D-B53A-9E7AE63DFA4D}">
      <dsp:nvSpPr>
        <dsp:cNvPr id="0" name=""/>
        <dsp:cNvSpPr/>
      </dsp:nvSpPr>
      <dsp:spPr>
        <a:xfrm>
          <a:off x="1666466" y="0"/>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2A2766-CA08-4E29-820D-EFBA9F155FC6}">
      <dsp:nvSpPr>
        <dsp:cNvPr id="0" name=""/>
        <dsp:cNvSpPr/>
      </dsp:nvSpPr>
      <dsp:spPr>
        <a:xfrm>
          <a:off x="2100423" y="189856"/>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CAFD12-D62F-4347-9FE9-B22BA6D749AB}">
      <dsp:nvSpPr>
        <dsp:cNvPr id="0" name=""/>
        <dsp:cNvSpPr/>
      </dsp:nvSpPr>
      <dsp:spPr>
        <a:xfrm>
          <a:off x="2371646" y="325467"/>
          <a:ext cx="304434" cy="3044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327599-2940-4313-9569-EB5393B69915}">
      <dsp:nvSpPr>
        <dsp:cNvPr id="0" name=""/>
        <dsp:cNvSpPr/>
      </dsp:nvSpPr>
      <dsp:spPr>
        <a:xfrm>
          <a:off x="2751359" y="623813"/>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4546F7-EAC8-4433-B7AD-2698845E8CC5}">
      <dsp:nvSpPr>
        <dsp:cNvPr id="0" name=""/>
        <dsp:cNvSpPr/>
      </dsp:nvSpPr>
      <dsp:spPr>
        <a:xfrm>
          <a:off x="2914093" y="922158"/>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0A4E06-4734-4997-B46D-D3CB09CCF20C}">
      <dsp:nvSpPr>
        <dsp:cNvPr id="0" name=""/>
        <dsp:cNvSpPr/>
      </dsp:nvSpPr>
      <dsp:spPr>
        <a:xfrm>
          <a:off x="1503732" y="352590"/>
          <a:ext cx="498165" cy="4981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B19E9E-0E2B-4BAE-B713-336D9EDEF1B9}">
      <dsp:nvSpPr>
        <dsp:cNvPr id="0" name=""/>
        <dsp:cNvSpPr/>
      </dsp:nvSpPr>
      <dsp:spPr>
        <a:xfrm>
          <a:off x="445961" y="1383238"/>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F77ACC-F5C8-417F-AC66-89AB0F9D554F}">
      <dsp:nvSpPr>
        <dsp:cNvPr id="0" name=""/>
        <dsp:cNvSpPr/>
      </dsp:nvSpPr>
      <dsp:spPr>
        <a:xfrm>
          <a:off x="608695" y="1627339"/>
          <a:ext cx="304434" cy="3044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584D43-A096-4D38-A524-08B9A0C60EF4}">
      <dsp:nvSpPr>
        <dsp:cNvPr id="0" name=""/>
        <dsp:cNvSpPr/>
      </dsp:nvSpPr>
      <dsp:spPr>
        <a:xfrm>
          <a:off x="1015530" y="1844317"/>
          <a:ext cx="442813" cy="4428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35FE02-7D75-40AB-A53B-824E6272B552}">
      <dsp:nvSpPr>
        <dsp:cNvPr id="0" name=""/>
        <dsp:cNvSpPr/>
      </dsp:nvSpPr>
      <dsp:spPr>
        <a:xfrm>
          <a:off x="1585099" y="2196908"/>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CCAD56-8CB9-4C66-AD86-F4355C132267}">
      <dsp:nvSpPr>
        <dsp:cNvPr id="0" name=""/>
        <dsp:cNvSpPr/>
      </dsp:nvSpPr>
      <dsp:spPr>
        <a:xfrm>
          <a:off x="1693588" y="1844317"/>
          <a:ext cx="304434" cy="3044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B193A4-6386-494C-A54F-7D9EE04F3943}">
      <dsp:nvSpPr>
        <dsp:cNvPr id="0" name=""/>
        <dsp:cNvSpPr/>
      </dsp:nvSpPr>
      <dsp:spPr>
        <a:xfrm>
          <a:off x="1964811" y="2224030"/>
          <a:ext cx="193730" cy="193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F32B7F-0CA3-4367-B999-70ECD382664C}">
      <dsp:nvSpPr>
        <dsp:cNvPr id="0" name=""/>
        <dsp:cNvSpPr/>
      </dsp:nvSpPr>
      <dsp:spPr>
        <a:xfrm>
          <a:off x="2208912" y="1790073"/>
          <a:ext cx="442813" cy="4428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AF4266-FECB-4E93-AB01-33BA08E25AFA}">
      <dsp:nvSpPr>
        <dsp:cNvPr id="0" name=""/>
        <dsp:cNvSpPr/>
      </dsp:nvSpPr>
      <dsp:spPr>
        <a:xfrm>
          <a:off x="2805603" y="1681584"/>
          <a:ext cx="304434" cy="3044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9A06E1-2FD6-4835-AAD4-3F9E64566D69}">
      <dsp:nvSpPr>
        <dsp:cNvPr id="0" name=""/>
        <dsp:cNvSpPr/>
      </dsp:nvSpPr>
      <dsp:spPr>
        <a:xfrm>
          <a:off x="3110038" y="406383"/>
          <a:ext cx="894080" cy="1706896"/>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9603E3-ED40-4E35-9BDB-1B91D5A2535B}">
      <dsp:nvSpPr>
        <dsp:cNvPr id="0" name=""/>
        <dsp:cNvSpPr/>
      </dsp:nvSpPr>
      <dsp:spPr>
        <a:xfrm>
          <a:off x="3841558" y="406383"/>
          <a:ext cx="894080" cy="1706896"/>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35E246-A58D-4C01-8171-EEA54C38E788}">
      <dsp:nvSpPr>
        <dsp:cNvPr id="0" name=""/>
        <dsp:cNvSpPr/>
      </dsp:nvSpPr>
      <dsp:spPr>
        <a:xfrm>
          <a:off x="4918518" y="285292"/>
          <a:ext cx="2072640" cy="20726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Traditional Economic Development</a:t>
          </a:r>
          <a:endParaRPr lang="en-US" sz="2100" kern="1200" dirty="0"/>
        </a:p>
      </dsp:txBody>
      <dsp:txXfrm>
        <a:off x="5222049" y="588823"/>
        <a:ext cx="1465578" cy="1465578"/>
      </dsp:txXfrm>
    </dsp:sp>
    <dsp:sp modelId="{F2A4BFEE-B1C6-4C9C-A524-7BFD4A145BD5}">
      <dsp:nvSpPr>
        <dsp:cNvPr id="0" name=""/>
        <dsp:cNvSpPr/>
      </dsp:nvSpPr>
      <dsp:spPr>
        <a:xfrm>
          <a:off x="4735638" y="2560319"/>
          <a:ext cx="2438400" cy="150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Centralized – Dominant message, clear processes, branding clarity </a:t>
          </a:r>
          <a:endParaRPr lang="en-US" sz="2300" kern="1200" dirty="0"/>
        </a:p>
      </dsp:txBody>
      <dsp:txXfrm>
        <a:off x="4735638" y="2560319"/>
        <a:ext cx="2438400" cy="1503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B6886-0355-4123-9ABF-369A35665512}">
      <dsp:nvSpPr>
        <dsp:cNvPr id="0" name=""/>
        <dsp:cNvSpPr/>
      </dsp:nvSpPr>
      <dsp:spPr>
        <a:xfrm>
          <a:off x="2945430" y="2101989"/>
          <a:ext cx="1271939" cy="127193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tx1"/>
              </a:solidFill>
            </a:rPr>
            <a:t>The Business Owner</a:t>
          </a:r>
        </a:p>
      </dsp:txBody>
      <dsp:txXfrm>
        <a:off x="3131701" y="2288260"/>
        <a:ext cx="899397" cy="899397"/>
      </dsp:txXfrm>
    </dsp:sp>
    <dsp:sp modelId="{635151DA-B352-448D-B6C8-E02865074057}">
      <dsp:nvSpPr>
        <dsp:cNvPr id="0" name=""/>
        <dsp:cNvSpPr/>
      </dsp:nvSpPr>
      <dsp:spPr>
        <a:xfrm rot="5400000">
          <a:off x="3446481" y="1638833"/>
          <a:ext cx="269837" cy="43245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endParaRPr>
        </a:p>
      </dsp:txBody>
      <dsp:txXfrm>
        <a:off x="3486957" y="1684850"/>
        <a:ext cx="188886" cy="259475"/>
      </dsp:txXfrm>
    </dsp:sp>
    <dsp:sp modelId="{A9824C69-2FF9-4F33-8A64-1ECA2D395DC2}">
      <dsp:nvSpPr>
        <dsp:cNvPr id="0" name=""/>
        <dsp:cNvSpPr/>
      </dsp:nvSpPr>
      <dsp:spPr>
        <a:xfrm>
          <a:off x="2786438" y="2938"/>
          <a:ext cx="1589923" cy="158992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Capital </a:t>
          </a:r>
          <a:r>
            <a:rPr lang="en-US" sz="1200" b="0" kern="1200" dirty="0" smtClean="0">
              <a:solidFill>
                <a:schemeClr val="tx1"/>
              </a:solidFill>
            </a:rPr>
            <a:t>Financial Resources</a:t>
          </a:r>
          <a:endParaRPr lang="en-US" sz="1200" b="0" kern="1200" dirty="0">
            <a:solidFill>
              <a:schemeClr val="tx1"/>
            </a:solidFill>
          </a:endParaRPr>
        </a:p>
      </dsp:txBody>
      <dsp:txXfrm>
        <a:off x="3019277" y="235777"/>
        <a:ext cx="1124245" cy="1124245"/>
      </dsp:txXfrm>
    </dsp:sp>
    <dsp:sp modelId="{950C9DDC-6A93-49E4-9840-FFE716F22F9D}">
      <dsp:nvSpPr>
        <dsp:cNvPr id="0" name=""/>
        <dsp:cNvSpPr/>
      </dsp:nvSpPr>
      <dsp:spPr>
        <a:xfrm rot="9855138">
          <a:off x="4286165" y="2248899"/>
          <a:ext cx="269837" cy="43245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endParaRPr>
        </a:p>
      </dsp:txBody>
      <dsp:txXfrm>
        <a:off x="4365597" y="2324406"/>
        <a:ext cx="188886" cy="259475"/>
      </dsp:txXfrm>
    </dsp:sp>
    <dsp:sp modelId="{44D35DE9-F892-427F-B67B-ACBE593C7B15}">
      <dsp:nvSpPr>
        <dsp:cNvPr id="0" name=""/>
        <dsp:cNvSpPr/>
      </dsp:nvSpPr>
      <dsp:spPr>
        <a:xfrm>
          <a:off x="4631543" y="1343486"/>
          <a:ext cx="1589923" cy="1589923"/>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Capability</a:t>
          </a:r>
        </a:p>
        <a:p>
          <a:pPr lvl="0" algn="ctr" defTabSz="533400">
            <a:lnSpc>
              <a:spcPct val="90000"/>
            </a:lnSpc>
            <a:spcBef>
              <a:spcPct val="0"/>
            </a:spcBef>
            <a:spcAft>
              <a:spcPct val="35000"/>
            </a:spcAft>
          </a:pPr>
          <a:r>
            <a:rPr lang="en-US" sz="1200" b="0" kern="1200" dirty="0" smtClean="0">
              <a:solidFill>
                <a:schemeClr val="tx1"/>
              </a:solidFill>
            </a:rPr>
            <a:t>Entrepreneur and Owner Skillset</a:t>
          </a:r>
          <a:endParaRPr lang="en-US" sz="1200" b="0" kern="1200" dirty="0">
            <a:solidFill>
              <a:schemeClr val="tx1"/>
            </a:solidFill>
          </a:endParaRPr>
        </a:p>
      </dsp:txBody>
      <dsp:txXfrm>
        <a:off x="4864382" y="1576325"/>
        <a:ext cx="1124245" cy="1124245"/>
      </dsp:txXfrm>
    </dsp:sp>
    <dsp:sp modelId="{04EA05BB-0C45-4A6C-A869-2FC611ED6482}">
      <dsp:nvSpPr>
        <dsp:cNvPr id="0" name=""/>
        <dsp:cNvSpPr/>
      </dsp:nvSpPr>
      <dsp:spPr>
        <a:xfrm rot="13551754">
          <a:off x="3965434" y="3236007"/>
          <a:ext cx="269837" cy="43245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endParaRPr>
        </a:p>
      </dsp:txBody>
      <dsp:txXfrm>
        <a:off x="4034096" y="3351547"/>
        <a:ext cx="188886" cy="259475"/>
      </dsp:txXfrm>
    </dsp:sp>
    <dsp:sp modelId="{55A437C5-A220-4DB5-8EE5-212084D4117E}">
      <dsp:nvSpPr>
        <dsp:cNvPr id="0" name=""/>
        <dsp:cNvSpPr/>
      </dsp:nvSpPr>
      <dsp:spPr>
        <a:xfrm>
          <a:off x="3926775" y="3512537"/>
          <a:ext cx="1589923" cy="1589923"/>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Connection</a:t>
          </a:r>
        </a:p>
        <a:p>
          <a:pPr lvl="0" algn="ctr" defTabSz="533400">
            <a:lnSpc>
              <a:spcPct val="90000"/>
            </a:lnSpc>
            <a:spcBef>
              <a:spcPct val="0"/>
            </a:spcBef>
            <a:spcAft>
              <a:spcPct val="35000"/>
            </a:spcAft>
          </a:pPr>
          <a:r>
            <a:rPr lang="en-US" sz="1200" b="0" kern="1200" dirty="0" smtClean="0">
              <a:solidFill>
                <a:schemeClr val="tx1"/>
              </a:solidFill>
            </a:rPr>
            <a:t>Resource &amp; Relationship Network</a:t>
          </a:r>
          <a:endParaRPr lang="en-US" sz="1200" b="0" kern="1200" dirty="0">
            <a:solidFill>
              <a:schemeClr val="tx1"/>
            </a:solidFill>
          </a:endParaRPr>
        </a:p>
      </dsp:txBody>
      <dsp:txXfrm>
        <a:off x="4159614" y="3745376"/>
        <a:ext cx="1124245" cy="1124245"/>
      </dsp:txXfrm>
    </dsp:sp>
    <dsp:sp modelId="{92F5F69D-ADC0-4FE1-AFDE-741C4E9A9505}">
      <dsp:nvSpPr>
        <dsp:cNvPr id="0" name=""/>
        <dsp:cNvSpPr/>
      </dsp:nvSpPr>
      <dsp:spPr>
        <a:xfrm rot="17884167">
          <a:off x="2927528" y="3236007"/>
          <a:ext cx="269837" cy="43245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endParaRPr>
        </a:p>
      </dsp:txBody>
      <dsp:txXfrm rot="10800000">
        <a:off x="2948958" y="3358214"/>
        <a:ext cx="188886" cy="259475"/>
      </dsp:txXfrm>
    </dsp:sp>
    <dsp:sp modelId="{478A74B0-891B-47B3-968F-B4826C444F07}">
      <dsp:nvSpPr>
        <dsp:cNvPr id="0" name=""/>
        <dsp:cNvSpPr/>
      </dsp:nvSpPr>
      <dsp:spPr>
        <a:xfrm>
          <a:off x="1646100" y="3512537"/>
          <a:ext cx="1589923" cy="1589923"/>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Culture</a:t>
          </a:r>
        </a:p>
        <a:p>
          <a:pPr lvl="0" algn="ctr" defTabSz="533400">
            <a:lnSpc>
              <a:spcPct val="90000"/>
            </a:lnSpc>
            <a:spcBef>
              <a:spcPct val="0"/>
            </a:spcBef>
            <a:spcAft>
              <a:spcPct val="35000"/>
            </a:spcAft>
          </a:pPr>
          <a:r>
            <a:rPr lang="en-US" sz="1200" b="0" kern="1200" dirty="0" smtClean="0">
              <a:solidFill>
                <a:schemeClr val="tx1"/>
              </a:solidFill>
            </a:rPr>
            <a:t>The local communities’ perception and support of entrepreneurship</a:t>
          </a:r>
          <a:endParaRPr lang="en-US" sz="1200" b="0" kern="1200" dirty="0">
            <a:solidFill>
              <a:schemeClr val="tx1"/>
            </a:solidFill>
          </a:endParaRPr>
        </a:p>
      </dsp:txBody>
      <dsp:txXfrm>
        <a:off x="1878939" y="3745376"/>
        <a:ext cx="1124245" cy="1124245"/>
      </dsp:txXfrm>
    </dsp:sp>
    <dsp:sp modelId="{12B17FC9-0BD5-489E-94A2-755EA2C79352}">
      <dsp:nvSpPr>
        <dsp:cNvPr id="0" name=""/>
        <dsp:cNvSpPr/>
      </dsp:nvSpPr>
      <dsp:spPr>
        <a:xfrm rot="997294">
          <a:off x="2606797" y="2248899"/>
          <a:ext cx="269837" cy="432459"/>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endParaRPr>
        </a:p>
      </dsp:txBody>
      <dsp:txXfrm rot="10800000">
        <a:off x="2608488" y="2323813"/>
        <a:ext cx="188886" cy="259475"/>
      </dsp:txXfrm>
    </dsp:sp>
    <dsp:sp modelId="{7CB2FB5B-9F18-4005-9603-322EA8B5196A}">
      <dsp:nvSpPr>
        <dsp:cNvPr id="0" name=""/>
        <dsp:cNvSpPr/>
      </dsp:nvSpPr>
      <dsp:spPr>
        <a:xfrm>
          <a:off x="941332" y="1343486"/>
          <a:ext cx="1589923" cy="1589923"/>
        </a:xfrm>
        <a:prstGeom prst="ellipse">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Climate</a:t>
          </a:r>
        </a:p>
        <a:p>
          <a:pPr lvl="0" algn="ctr" defTabSz="533400">
            <a:lnSpc>
              <a:spcPct val="90000"/>
            </a:lnSpc>
            <a:spcBef>
              <a:spcPct val="0"/>
            </a:spcBef>
            <a:spcAft>
              <a:spcPct val="35000"/>
            </a:spcAft>
          </a:pPr>
          <a:r>
            <a:rPr lang="en-US" sz="1200" b="0" kern="1200" dirty="0" smtClean="0">
              <a:solidFill>
                <a:schemeClr val="tx1"/>
              </a:solidFill>
            </a:rPr>
            <a:t>Regulatory, Economic Development &amp; Policy Environment</a:t>
          </a:r>
          <a:endParaRPr lang="en-US" sz="1200" b="0" kern="1200" dirty="0">
            <a:solidFill>
              <a:schemeClr val="tx1"/>
            </a:solidFill>
          </a:endParaRPr>
        </a:p>
      </dsp:txBody>
      <dsp:txXfrm>
        <a:off x="1174171" y="1576325"/>
        <a:ext cx="1124245" cy="11242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9E483-3704-4757-86AD-3603BDFEFBF4}">
      <dsp:nvSpPr>
        <dsp:cNvPr id="0" name=""/>
        <dsp:cNvSpPr/>
      </dsp:nvSpPr>
      <dsp:spPr>
        <a:xfrm>
          <a:off x="622934" y="0"/>
          <a:ext cx="7059930" cy="51054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4D40C8-E932-4E9F-ABFF-570BD9BC406C}">
      <dsp:nvSpPr>
        <dsp:cNvPr id="0" name=""/>
        <dsp:cNvSpPr/>
      </dsp:nvSpPr>
      <dsp:spPr>
        <a:xfrm>
          <a:off x="5094" y="1531620"/>
          <a:ext cx="1548972" cy="20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Knowledge</a:t>
          </a:r>
          <a:endParaRPr lang="en-US" sz="1500" b="1" kern="1200" dirty="0"/>
        </a:p>
      </dsp:txBody>
      <dsp:txXfrm>
        <a:off x="80709" y="1607235"/>
        <a:ext cx="1397742" cy="1890930"/>
      </dsp:txXfrm>
    </dsp:sp>
    <dsp:sp modelId="{A3CD72C5-9531-4A77-9217-63CB991C57DD}">
      <dsp:nvSpPr>
        <dsp:cNvPr id="0" name=""/>
        <dsp:cNvSpPr/>
      </dsp:nvSpPr>
      <dsp:spPr>
        <a:xfrm>
          <a:off x="1691754" y="1531620"/>
          <a:ext cx="1548972" cy="20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Persuasion</a:t>
          </a:r>
          <a:endParaRPr lang="en-US" sz="1500" b="1" kern="1200" dirty="0"/>
        </a:p>
      </dsp:txBody>
      <dsp:txXfrm>
        <a:off x="1767369" y="1607235"/>
        <a:ext cx="1397742" cy="1890930"/>
      </dsp:txXfrm>
    </dsp:sp>
    <dsp:sp modelId="{7904018B-4207-467D-912C-AA4B1FDD2B61}">
      <dsp:nvSpPr>
        <dsp:cNvPr id="0" name=""/>
        <dsp:cNvSpPr/>
      </dsp:nvSpPr>
      <dsp:spPr>
        <a:xfrm>
          <a:off x="3378413" y="1531620"/>
          <a:ext cx="1548972" cy="20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endParaRPr lang="en-US" sz="1500" b="1" kern="1200" dirty="0" smtClean="0"/>
        </a:p>
        <a:p>
          <a:pPr lvl="0" algn="l" defTabSz="666750">
            <a:lnSpc>
              <a:spcPct val="90000"/>
            </a:lnSpc>
            <a:spcBef>
              <a:spcPct val="0"/>
            </a:spcBef>
            <a:spcAft>
              <a:spcPct val="35000"/>
            </a:spcAft>
          </a:pPr>
          <a:endParaRPr lang="en-US" sz="1500" b="1" kern="1200" dirty="0" smtClean="0"/>
        </a:p>
        <a:p>
          <a:pPr lvl="0" algn="l" defTabSz="666750">
            <a:lnSpc>
              <a:spcPct val="90000"/>
            </a:lnSpc>
            <a:spcBef>
              <a:spcPct val="0"/>
            </a:spcBef>
            <a:spcAft>
              <a:spcPct val="35000"/>
            </a:spcAft>
          </a:pPr>
          <a:r>
            <a:rPr lang="en-US" sz="1500" b="1" kern="1200" dirty="0" smtClean="0"/>
            <a:t>Decision</a:t>
          </a:r>
          <a:endParaRPr lang="en-US" sz="1500" b="1" kern="1200" dirty="0"/>
        </a:p>
        <a:p>
          <a:pPr marL="114300" lvl="1" indent="-114300" algn="l" defTabSz="533400">
            <a:lnSpc>
              <a:spcPct val="90000"/>
            </a:lnSpc>
            <a:spcBef>
              <a:spcPct val="0"/>
            </a:spcBef>
            <a:spcAft>
              <a:spcPct val="15000"/>
            </a:spcAft>
            <a:buChar char="••"/>
          </a:pPr>
          <a:r>
            <a:rPr lang="en-US" sz="1200" b="1" kern="1200" dirty="0" smtClean="0"/>
            <a:t>Reject</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Accept</a:t>
          </a:r>
          <a:endParaRPr lang="en-US" sz="1200" b="1" kern="1200" dirty="0"/>
        </a:p>
      </dsp:txBody>
      <dsp:txXfrm>
        <a:off x="3454028" y="1607235"/>
        <a:ext cx="1397742" cy="1890930"/>
      </dsp:txXfrm>
    </dsp:sp>
    <dsp:sp modelId="{8EE9D7DA-EF85-498B-B9BF-59EDF2DBF20A}">
      <dsp:nvSpPr>
        <dsp:cNvPr id="0" name=""/>
        <dsp:cNvSpPr/>
      </dsp:nvSpPr>
      <dsp:spPr>
        <a:xfrm>
          <a:off x="5065072" y="1531620"/>
          <a:ext cx="1548972" cy="20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Implementation</a:t>
          </a:r>
          <a:endParaRPr lang="en-US" sz="1500" b="1" kern="1200" dirty="0"/>
        </a:p>
      </dsp:txBody>
      <dsp:txXfrm>
        <a:off x="5140687" y="1607235"/>
        <a:ext cx="1397742" cy="1890930"/>
      </dsp:txXfrm>
    </dsp:sp>
    <dsp:sp modelId="{58AC2043-14F0-4786-90FD-92CFCA6F536A}">
      <dsp:nvSpPr>
        <dsp:cNvPr id="0" name=""/>
        <dsp:cNvSpPr/>
      </dsp:nvSpPr>
      <dsp:spPr>
        <a:xfrm>
          <a:off x="6751732" y="1531620"/>
          <a:ext cx="1548972" cy="20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Confirmation</a:t>
          </a:r>
          <a:endParaRPr lang="en-US" sz="1500" b="1" kern="1200" dirty="0"/>
        </a:p>
      </dsp:txBody>
      <dsp:txXfrm>
        <a:off x="6827347" y="1607235"/>
        <a:ext cx="1397742" cy="1890930"/>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C7FCDB5C-1207-4248-AD57-F9B4BD625C40}" type="datetimeFigureOut">
              <a:rPr lang="en-US" smtClean="0"/>
              <a:t>6/18/2014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440" tIns="45720" rIns="91440" bIns="45720" rtlCol="0" anchor="b"/>
          <a:lstStyle>
            <a:lvl1pPr algn="r">
              <a:defRPr sz="1200"/>
            </a:lvl1pPr>
          </a:lstStyle>
          <a:p>
            <a:fld id="{53F805DC-FEEE-4F99-80F0-57CDA77ED9B3}" type="slidenum">
              <a:rPr lang="en-US" smtClean="0"/>
              <a:t>‹#›</a:t>
            </a:fld>
            <a:endParaRPr lang="en-US"/>
          </a:p>
        </p:txBody>
      </p:sp>
    </p:spTree>
    <p:extLst>
      <p:ext uri="{BB962C8B-B14F-4D97-AF65-F5344CB8AC3E}">
        <p14:creationId xmlns:p14="http://schemas.microsoft.com/office/powerpoint/2010/main" val="337295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believe that entrepreneurship is a powerful</a:t>
            </a:r>
            <a:r>
              <a:rPr lang="en-US" baseline="0" dirty="0" smtClean="0"/>
              <a:t> way to reduce poverty, reduce the unemployment rate, build local community economic stability, and grow economies.  </a:t>
            </a:r>
            <a:endParaRPr lang="en-US" dirty="0"/>
          </a:p>
        </p:txBody>
      </p:sp>
      <p:sp>
        <p:nvSpPr>
          <p:cNvPr id="4" name="Slide Number Placeholder 3"/>
          <p:cNvSpPr>
            <a:spLocks noGrp="1"/>
          </p:cNvSpPr>
          <p:nvPr>
            <p:ph type="sldNum" sz="quarter" idx="10"/>
          </p:nvPr>
        </p:nvSpPr>
        <p:spPr/>
        <p:txBody>
          <a:bodyPr/>
          <a:lstStyle/>
          <a:p>
            <a:fld id="{1CA3B03A-9808-42E8-89F7-A161826EE388}" type="slidenum">
              <a:rPr lang="en-US" smtClean="0"/>
              <a:pPr/>
              <a:t>2</a:t>
            </a:fld>
            <a:endParaRPr lang="en-US"/>
          </a:p>
        </p:txBody>
      </p:sp>
    </p:spTree>
    <p:extLst>
      <p:ext uri="{BB962C8B-B14F-4D97-AF65-F5344CB8AC3E}">
        <p14:creationId xmlns:p14="http://schemas.microsoft.com/office/powerpoint/2010/main" val="167219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attraction based economic development may be useful in some regions, this style of development has been consistently unable to address key issues of development such as urban core poverty and small rural economic decline.  In addition, it is not designed to address the issues of the </a:t>
            </a:r>
            <a:r>
              <a:rPr lang="en-US" baseline="0" dirty="0" err="1" smtClean="0"/>
              <a:t>gowing</a:t>
            </a:r>
            <a:r>
              <a:rPr lang="en-US" baseline="0" dirty="0" smtClean="0"/>
              <a:t> Hispanic population and the need to improve business sizes and total number of business among this population or the needs of the growing senior population. </a:t>
            </a:r>
            <a:endParaRPr lang="en-US" dirty="0"/>
          </a:p>
        </p:txBody>
      </p:sp>
      <p:sp>
        <p:nvSpPr>
          <p:cNvPr id="4" name="Slide Number Placeholder 3"/>
          <p:cNvSpPr>
            <a:spLocks noGrp="1"/>
          </p:cNvSpPr>
          <p:nvPr>
            <p:ph type="sldNum" sz="quarter" idx="10"/>
          </p:nvPr>
        </p:nvSpPr>
        <p:spPr/>
        <p:txBody>
          <a:bodyPr/>
          <a:lstStyle/>
          <a:p>
            <a:fld id="{53F805DC-FEEE-4F99-80F0-57CDA77ED9B3}" type="slidenum">
              <a:rPr lang="en-US" smtClean="0"/>
              <a:t>3</a:t>
            </a:fld>
            <a:endParaRPr lang="en-US"/>
          </a:p>
        </p:txBody>
      </p:sp>
    </p:spTree>
    <p:extLst>
      <p:ext uri="{BB962C8B-B14F-4D97-AF65-F5344CB8AC3E}">
        <p14:creationId xmlns:p14="http://schemas.microsoft.com/office/powerpoint/2010/main" val="1482969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cost of producing one job through microbusiness organizations has been estimated to be far cheaper than the traditional cost of creating a job through attraction and incentive based strategies.   $80 billion dollars is a large amount of money that has not been demonstrated to consistently yield positive results across the nation.  </a:t>
            </a:r>
            <a:endParaRPr lang="en-US" dirty="0"/>
          </a:p>
        </p:txBody>
      </p:sp>
      <p:sp>
        <p:nvSpPr>
          <p:cNvPr id="4" name="Slide Number Placeholder 3"/>
          <p:cNvSpPr>
            <a:spLocks noGrp="1"/>
          </p:cNvSpPr>
          <p:nvPr>
            <p:ph type="sldNum" sz="quarter" idx="10"/>
          </p:nvPr>
        </p:nvSpPr>
        <p:spPr/>
        <p:txBody>
          <a:bodyPr/>
          <a:lstStyle/>
          <a:p>
            <a:fld id="{53F805DC-FEEE-4F99-80F0-57CDA77ED9B3}" type="slidenum">
              <a:rPr lang="en-US" smtClean="0"/>
              <a:t>4</a:t>
            </a:fld>
            <a:endParaRPr lang="en-US"/>
          </a:p>
        </p:txBody>
      </p:sp>
    </p:spTree>
    <p:extLst>
      <p:ext uri="{BB962C8B-B14F-4D97-AF65-F5344CB8AC3E}">
        <p14:creationId xmlns:p14="http://schemas.microsoft.com/office/powerpoint/2010/main" val="288869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business development includes both microbusiness</a:t>
            </a:r>
            <a:r>
              <a:rPr lang="en-US" baseline="0" dirty="0" smtClean="0"/>
              <a:t> organizations, economic garden organizations and any other organization that has as its primary goal to focus on the creation and growth of small businesses.  </a:t>
            </a:r>
          </a:p>
          <a:p>
            <a:endParaRPr lang="en-US" baseline="0" dirty="0" smtClean="0"/>
          </a:p>
          <a:p>
            <a:r>
              <a:rPr lang="en-US" baseline="0" dirty="0" smtClean="0"/>
              <a:t>It is important to create both a SYSTEM and the language of economic development to leverage your way into the economic development space and also the funding streams.  To date, the most effective form of business development in this regard is Economic Garden, which came directly out of the economic development space and has always been defined clearly as an economic development strategy.</a:t>
            </a:r>
            <a:endParaRPr lang="en-US" dirty="0"/>
          </a:p>
        </p:txBody>
      </p:sp>
      <p:sp>
        <p:nvSpPr>
          <p:cNvPr id="4" name="Slide Number Placeholder 3"/>
          <p:cNvSpPr>
            <a:spLocks noGrp="1"/>
          </p:cNvSpPr>
          <p:nvPr>
            <p:ph type="sldNum" sz="quarter" idx="10"/>
          </p:nvPr>
        </p:nvSpPr>
        <p:spPr/>
        <p:txBody>
          <a:bodyPr/>
          <a:lstStyle/>
          <a:p>
            <a:fld id="{53F805DC-FEEE-4F99-80F0-57CDA77ED9B3}" type="slidenum">
              <a:rPr lang="en-US" smtClean="0"/>
              <a:t>6</a:t>
            </a:fld>
            <a:endParaRPr lang="en-US"/>
          </a:p>
        </p:txBody>
      </p:sp>
    </p:spTree>
    <p:extLst>
      <p:ext uri="{BB962C8B-B14F-4D97-AF65-F5344CB8AC3E}">
        <p14:creationId xmlns:p14="http://schemas.microsoft.com/office/powerpoint/2010/main" val="347391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definition takes into account the importance of place and equity in economic development strategy. The challenges of the growing wealth gap, intractable poverty and other issues needs to be accounted for in the economic development world.</a:t>
            </a:r>
            <a:endParaRPr lang="en-US" dirty="0"/>
          </a:p>
        </p:txBody>
      </p:sp>
      <p:sp>
        <p:nvSpPr>
          <p:cNvPr id="4" name="Slide Number Placeholder 3"/>
          <p:cNvSpPr>
            <a:spLocks noGrp="1"/>
          </p:cNvSpPr>
          <p:nvPr>
            <p:ph type="sldNum" sz="quarter" idx="10"/>
          </p:nvPr>
        </p:nvSpPr>
        <p:spPr/>
        <p:txBody>
          <a:bodyPr/>
          <a:lstStyle/>
          <a:p>
            <a:fld id="{53F805DC-FEEE-4F99-80F0-57CDA77ED9B3}" type="slidenum">
              <a:rPr lang="en-US" smtClean="0"/>
              <a:t>7</a:t>
            </a:fld>
            <a:endParaRPr lang="en-US"/>
          </a:p>
        </p:txBody>
      </p:sp>
    </p:spTree>
    <p:extLst>
      <p:ext uri="{BB962C8B-B14F-4D97-AF65-F5344CB8AC3E}">
        <p14:creationId xmlns:p14="http://schemas.microsoft.com/office/powerpoint/2010/main" val="197034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5 C’s were summarized from</a:t>
            </a:r>
            <a:r>
              <a:rPr lang="en-US" baseline="0" dirty="0" smtClean="0"/>
              <a:t> the reading of a variety of entrepreneurship researchers.  I am particularly fond of the work of Daniel Isenberg, Don Macke, Chris Gibbons and Thomas Lyons.  These individuals have all done outstanding research on the subject. In addition they are also practitioners who have sought to help communities apply these principles.  Daniel Isenberg in particular focuses on ecosystems in America and abroad and has a much more extensive chart categorized slightly different from mine available online at - http://www.forbes.com/sites/danisenberg/2011/05/25/introducing-the-entrepreneurship-ecosystem-four-defining-characteristics/</a:t>
            </a:r>
          </a:p>
          <a:p>
            <a:endParaRPr lang="en-US" baseline="0" dirty="0" smtClean="0"/>
          </a:p>
          <a:p>
            <a:r>
              <a:rPr lang="en-US" baseline="0" dirty="0" smtClean="0"/>
              <a:t>Thomas Lyons has developed the Triple AAA system of entrepreneurship development, which focuses on size, type and need.  Don Macke is the rural entrepreneurship from the Center for Rural Entrepreneurship. He is a great friend of the Kansas City Federal Reserve Bank. </a:t>
            </a:r>
          </a:p>
          <a:p>
            <a:endParaRPr lang="en-US" baseline="0" dirty="0" smtClean="0"/>
          </a:p>
          <a:p>
            <a:r>
              <a:rPr lang="en-US" baseline="0" dirty="0" smtClean="0"/>
              <a:t>The most important thing to remember is that the 5 C’s actually interact with each other as well as the entrepreneur.  For example, the regulatory and policy climate can influence capital sources.  Culture can influence connections and networks.  When strategizing for development, the develop has to be cognizant of the interactive nature of all the parts and account for how they influence each other. </a:t>
            </a:r>
            <a:endParaRPr lang="en-US" dirty="0"/>
          </a:p>
        </p:txBody>
      </p:sp>
      <p:sp>
        <p:nvSpPr>
          <p:cNvPr id="4" name="Slide Number Placeholder 3"/>
          <p:cNvSpPr>
            <a:spLocks noGrp="1"/>
          </p:cNvSpPr>
          <p:nvPr>
            <p:ph type="sldNum" sz="quarter" idx="10"/>
          </p:nvPr>
        </p:nvSpPr>
        <p:spPr/>
        <p:txBody>
          <a:bodyPr/>
          <a:lstStyle/>
          <a:p>
            <a:fld id="{1CA3B03A-9808-42E8-89F7-A161826EE388}" type="slidenum">
              <a:rPr lang="en-US" smtClean="0"/>
              <a:pPr/>
              <a:t>9</a:t>
            </a:fld>
            <a:endParaRPr lang="en-US"/>
          </a:p>
        </p:txBody>
      </p:sp>
    </p:spTree>
    <p:extLst>
      <p:ext uri="{BB962C8B-B14F-4D97-AF65-F5344CB8AC3E}">
        <p14:creationId xmlns:p14="http://schemas.microsoft.com/office/powerpoint/2010/main" val="372838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 now entrepreneurship based economic development is</a:t>
            </a:r>
            <a:r>
              <a:rPr lang="en-US" baseline="0" dirty="0" smtClean="0"/>
              <a:t> still in the innovation and early adoption phase.  Microbusiness organizations have not embraced it at scale, economic development offices have not embraced it at scale and there is a risk that “THE CHASM” which in diffusion is the place where a critical mass of individuals embrace the strategy and it becomes a normal business practice, will not occur unless we continue to push these models. </a:t>
            </a:r>
            <a:endParaRPr lang="en-US" dirty="0"/>
          </a:p>
        </p:txBody>
      </p:sp>
      <p:sp>
        <p:nvSpPr>
          <p:cNvPr id="4" name="Slide Number Placeholder 3"/>
          <p:cNvSpPr>
            <a:spLocks noGrp="1"/>
          </p:cNvSpPr>
          <p:nvPr>
            <p:ph type="sldNum" sz="quarter" idx="10"/>
          </p:nvPr>
        </p:nvSpPr>
        <p:spPr/>
        <p:txBody>
          <a:bodyPr/>
          <a:lstStyle/>
          <a:p>
            <a:fld id="{53F805DC-FEEE-4F99-80F0-57CDA77ED9B3}" type="slidenum">
              <a:rPr lang="en-US" smtClean="0"/>
              <a:t>10</a:t>
            </a:fld>
            <a:endParaRPr lang="en-US"/>
          </a:p>
        </p:txBody>
      </p:sp>
    </p:spTree>
    <p:extLst>
      <p:ext uri="{BB962C8B-B14F-4D97-AF65-F5344CB8AC3E}">
        <p14:creationId xmlns:p14="http://schemas.microsoft.com/office/powerpoint/2010/main" val="2435164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essentially at the knowledge phase of entrepreneurship based economic development.  We are making strong arguments as to the value of this model to create a competitive America in the long term.  The goal is that as more individuals are persuaded to adopt this model that social proof will occur in the economic development world prompting more communities to utilize this strategy. </a:t>
            </a:r>
            <a:endParaRPr lang="en-US" dirty="0"/>
          </a:p>
        </p:txBody>
      </p:sp>
      <p:sp>
        <p:nvSpPr>
          <p:cNvPr id="4" name="Slide Number Placeholder 3"/>
          <p:cNvSpPr>
            <a:spLocks noGrp="1"/>
          </p:cNvSpPr>
          <p:nvPr>
            <p:ph type="sldNum" sz="quarter" idx="10"/>
          </p:nvPr>
        </p:nvSpPr>
        <p:spPr/>
        <p:txBody>
          <a:bodyPr/>
          <a:lstStyle/>
          <a:p>
            <a:fld id="{53F805DC-FEEE-4F99-80F0-57CDA77ED9B3}" type="slidenum">
              <a:rPr lang="en-US" smtClean="0"/>
              <a:t>11</a:t>
            </a:fld>
            <a:endParaRPr lang="en-US"/>
          </a:p>
        </p:txBody>
      </p:sp>
    </p:spTree>
    <p:extLst>
      <p:ext uri="{BB962C8B-B14F-4D97-AF65-F5344CB8AC3E}">
        <p14:creationId xmlns:p14="http://schemas.microsoft.com/office/powerpoint/2010/main" val="365102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F805DC-FEEE-4F99-80F0-57CDA77ED9B3}" type="slidenum">
              <a:rPr lang="en-US" smtClean="0"/>
              <a:t>12</a:t>
            </a:fld>
            <a:endParaRPr lang="en-US"/>
          </a:p>
        </p:txBody>
      </p:sp>
    </p:spTree>
    <p:extLst>
      <p:ext uri="{BB962C8B-B14F-4D97-AF65-F5344CB8AC3E}">
        <p14:creationId xmlns:p14="http://schemas.microsoft.com/office/powerpoint/2010/main" val="1982533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29228C-048C-4E12-9750-50A39A9A75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9228C-048C-4E12-9750-50A39A9A75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9228C-048C-4E12-9750-50A39A9A75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9228C-048C-4E12-9750-50A39A9A75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9228C-048C-4E12-9750-50A39A9A75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29228C-048C-4E12-9750-50A39A9A7525}"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29228C-048C-4E12-9750-50A39A9A7525}" type="datetimeFigureOut">
              <a:rPr lang="en-US" smtClean="0"/>
              <a:t>6/18/2014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29228C-048C-4E12-9750-50A39A9A7525}" type="datetimeFigureOut">
              <a:rPr lang="en-US" smtClean="0"/>
              <a:t>6/18/2014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9228C-048C-4E12-9750-50A39A9A7525}" type="datetimeFigureOut">
              <a:rPr lang="en-US" smtClean="0"/>
              <a:t>6/18/2014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23C2A-72A8-43FB-BB06-D678345FA5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9228C-048C-4E12-9750-50A39A9A7525}"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23C2A-72A8-43FB-BB06-D678345FA58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29228C-048C-4E12-9750-50A39A9A7525}" type="datetimeFigureOut">
              <a:rPr lang="en-US" smtClean="0"/>
              <a:t>6/18/2014</a:t>
            </a:fld>
            <a:endParaRPr lang="en-US"/>
          </a:p>
        </p:txBody>
      </p:sp>
      <p:sp>
        <p:nvSpPr>
          <p:cNvPr id="9" name="Slide Number Placeholder 8"/>
          <p:cNvSpPr>
            <a:spLocks noGrp="1"/>
          </p:cNvSpPr>
          <p:nvPr>
            <p:ph type="sldNum" sz="quarter" idx="11"/>
          </p:nvPr>
        </p:nvSpPr>
        <p:spPr/>
        <p:txBody>
          <a:bodyPr/>
          <a:lstStyle/>
          <a:p>
            <a:fld id="{17E23C2A-72A8-43FB-BB06-D678345FA58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7E23C2A-72A8-43FB-BB06-D678345FA58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D29228C-048C-4E12-9750-50A39A9A7525}" type="datetimeFigureOut">
              <a:rPr lang="en-US" smtClean="0"/>
              <a:t>6/18/2014</a:t>
            </a:fld>
            <a:endParaRPr lang="en-US"/>
          </a:p>
        </p:txBody>
      </p:sp>
      <p:pic>
        <p:nvPicPr>
          <p:cNvPr id="1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052510" y="5852120"/>
            <a:ext cx="1421874" cy="101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057399"/>
          </a:xfrm>
        </p:spPr>
        <p:txBody>
          <a:bodyPr/>
          <a:lstStyle/>
          <a:p>
            <a:r>
              <a:rPr lang="en-US" sz="3600" b="1" dirty="0" smtClean="0"/>
              <a:t>Entrepreneurship Based Economic Development – </a:t>
            </a:r>
            <a:r>
              <a:rPr lang="en-US" sz="3600" b="1" i="1" dirty="0" smtClean="0"/>
              <a:t>A Challenge to Micro Business Support Organizations</a:t>
            </a:r>
            <a:endParaRPr lang="en-US" sz="3200" i="1" dirty="0"/>
          </a:p>
        </p:txBody>
      </p:sp>
      <p:sp>
        <p:nvSpPr>
          <p:cNvPr id="3" name="Subtitle 2"/>
          <p:cNvSpPr>
            <a:spLocks noGrp="1"/>
          </p:cNvSpPr>
          <p:nvPr>
            <p:ph type="subTitle" idx="1"/>
          </p:nvPr>
        </p:nvSpPr>
        <p:spPr>
          <a:xfrm>
            <a:off x="1295400" y="2971800"/>
            <a:ext cx="6553200" cy="1143000"/>
          </a:xfrm>
        </p:spPr>
        <p:txBody>
          <a:bodyPr>
            <a:normAutofit fontScale="77500" lnSpcReduction="20000"/>
          </a:bodyPr>
          <a:lstStyle/>
          <a:p>
            <a:r>
              <a:rPr lang="en-US" sz="3400" b="1" dirty="0"/>
              <a:t>Dell Gines, MBA, </a:t>
            </a:r>
            <a:r>
              <a:rPr lang="en-US" sz="3400" b="1" dirty="0" err="1" smtClean="0"/>
              <a:t>CEcD</a:t>
            </a:r>
            <a:endParaRPr lang="en-US" sz="3400" b="1" dirty="0"/>
          </a:p>
          <a:p>
            <a:r>
              <a:rPr lang="en-US" sz="2900" dirty="0"/>
              <a:t>Sr. Community Development Advisor</a:t>
            </a:r>
          </a:p>
          <a:p>
            <a:r>
              <a:rPr lang="en-US" sz="2900" dirty="0"/>
              <a:t>Federal Reserve Bank of Kansas City</a:t>
            </a:r>
          </a:p>
          <a:p>
            <a:endParaRPr lang="en-US" dirty="0"/>
          </a:p>
        </p:txBody>
      </p:sp>
      <p:sp>
        <p:nvSpPr>
          <p:cNvPr id="4" name="TextBox 3"/>
          <p:cNvSpPr txBox="1"/>
          <p:nvPr/>
        </p:nvSpPr>
        <p:spPr>
          <a:xfrm>
            <a:off x="762000" y="4536996"/>
            <a:ext cx="5867400" cy="1107996"/>
          </a:xfrm>
          <a:prstGeom prst="rect">
            <a:avLst/>
          </a:prstGeom>
          <a:noFill/>
        </p:spPr>
        <p:txBody>
          <a:bodyPr wrap="square" rtlCol="0">
            <a:spAutoFit/>
          </a:bodyPr>
          <a:lstStyle/>
          <a:p>
            <a:endParaRPr lang="en-US" dirty="0"/>
          </a:p>
          <a:p>
            <a:r>
              <a:rPr lang="en-US" sz="1200" i="1" dirty="0"/>
              <a:t>The views in this presentation do not </a:t>
            </a:r>
            <a:r>
              <a:rPr lang="en-US" sz="1200" i="1" dirty="0" smtClean="0"/>
              <a:t>necessarily represent </a:t>
            </a:r>
            <a:r>
              <a:rPr lang="en-US" sz="1200" i="1" dirty="0"/>
              <a:t>the views of the Federal Reserve Bank of </a:t>
            </a:r>
            <a:r>
              <a:rPr lang="en-US" sz="1200" i="1" dirty="0" smtClean="0"/>
              <a:t>Kansas City nor </a:t>
            </a:r>
            <a:r>
              <a:rPr lang="en-US" sz="1200" i="1" dirty="0"/>
              <a:t>the Federal Reserve System. </a:t>
            </a:r>
            <a:endParaRPr lang="en-US" sz="1200" i="1" dirty="0" smtClean="0"/>
          </a:p>
          <a:p>
            <a:endParaRPr lang="en-US" sz="1200" i="1" dirty="0"/>
          </a:p>
          <a:p>
            <a:endParaRPr lang="en-US" sz="1200" i="1" dirty="0"/>
          </a:p>
        </p:txBody>
      </p:sp>
    </p:spTree>
    <p:extLst>
      <p:ext uri="{BB962C8B-B14F-4D97-AF65-F5344CB8AC3E}">
        <p14:creationId xmlns:p14="http://schemas.microsoft.com/office/powerpoint/2010/main" val="2917165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Our Future</a:t>
            </a:r>
            <a:endParaRPr lang="en-US" dirty="0"/>
          </a:p>
        </p:txBody>
      </p:sp>
      <p:sp>
        <p:nvSpPr>
          <p:cNvPr id="3" name="Content Placeholder 2"/>
          <p:cNvSpPr>
            <a:spLocks noGrp="1"/>
          </p:cNvSpPr>
          <p:nvPr>
            <p:ph idx="1"/>
          </p:nvPr>
        </p:nvSpPr>
        <p:spPr>
          <a:xfrm>
            <a:off x="605901" y="1219200"/>
            <a:ext cx="3432699" cy="533400"/>
          </a:xfrm>
        </p:spPr>
        <p:txBody>
          <a:bodyPr/>
          <a:lstStyle/>
          <a:p>
            <a:pPr marL="114300" indent="0">
              <a:buNone/>
            </a:pPr>
            <a:r>
              <a:rPr lang="en-US" dirty="0" smtClean="0"/>
              <a:t>The Diffusion of Innovation</a:t>
            </a:r>
            <a:endParaRPr lang="en-US" dirty="0"/>
          </a:p>
        </p:txBody>
      </p:sp>
      <p:pic>
        <p:nvPicPr>
          <p:cNvPr id="1026" name="Picture 2" descr="http://sphweb.bumc.bu.edu/otlt/MPH-Modules/SB/SB721-Models/Distribu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518" y="3124200"/>
            <a:ext cx="7429500" cy="272415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1676400" y="3276600"/>
            <a:ext cx="1143000" cy="838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26859" y="2883932"/>
            <a:ext cx="1899082" cy="369332"/>
          </a:xfrm>
          <a:prstGeom prst="rect">
            <a:avLst/>
          </a:prstGeom>
          <a:noFill/>
        </p:spPr>
        <p:txBody>
          <a:bodyPr wrap="square" rtlCol="0">
            <a:spAutoFit/>
          </a:bodyPr>
          <a:lstStyle/>
          <a:p>
            <a:r>
              <a:rPr lang="en-US" b="1" dirty="0" smtClean="0"/>
              <a:t>The Chasm!</a:t>
            </a:r>
            <a:endParaRPr lang="en-US" b="1" dirty="0"/>
          </a:p>
        </p:txBody>
      </p:sp>
    </p:spTree>
    <p:extLst>
      <p:ext uri="{BB962C8B-B14F-4D97-AF65-F5344CB8AC3E}">
        <p14:creationId xmlns:p14="http://schemas.microsoft.com/office/powerpoint/2010/main" val="2595529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Our Future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8781381"/>
              </p:ext>
            </p:extLst>
          </p:nvPr>
        </p:nvGraphicFramePr>
        <p:xfrm>
          <a:off x="152400" y="1295400"/>
          <a:ext cx="8305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0" y="1752600"/>
            <a:ext cx="3581400" cy="3962400"/>
          </a:xfrm>
          <a:prstGeom prst="ellipse">
            <a:avLst/>
          </a:prstGeom>
          <a:solidFill>
            <a:schemeClr val="bg2">
              <a:lumMod val="20000"/>
              <a:lumOff val="80000"/>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295400"/>
            <a:ext cx="4800600" cy="369332"/>
          </a:xfrm>
          <a:prstGeom prst="rect">
            <a:avLst/>
          </a:prstGeom>
          <a:noFill/>
        </p:spPr>
        <p:txBody>
          <a:bodyPr wrap="square" rtlCol="0">
            <a:spAutoFit/>
          </a:bodyPr>
          <a:lstStyle/>
          <a:p>
            <a:r>
              <a:rPr lang="en-US" dirty="0" smtClean="0"/>
              <a:t>Five Stages In </a:t>
            </a:r>
            <a:r>
              <a:rPr lang="en-US" dirty="0"/>
              <a:t>T</a:t>
            </a:r>
            <a:r>
              <a:rPr lang="en-US" dirty="0" smtClean="0"/>
              <a:t>he Decision Innovation Process</a:t>
            </a:r>
            <a:endParaRPr lang="en-US" dirty="0"/>
          </a:p>
        </p:txBody>
      </p:sp>
    </p:spTree>
    <p:extLst>
      <p:ext uri="{BB962C8B-B14F-4D97-AF65-F5344CB8AC3E}">
        <p14:creationId xmlns:p14="http://schemas.microsoft.com/office/powerpoint/2010/main" val="512628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Our Future</a:t>
            </a:r>
            <a:endParaRPr lang="en-US" dirty="0"/>
          </a:p>
        </p:txBody>
      </p:sp>
      <p:sp>
        <p:nvSpPr>
          <p:cNvPr id="3" name="Content Placeholder 2"/>
          <p:cNvSpPr>
            <a:spLocks noGrp="1"/>
          </p:cNvSpPr>
          <p:nvPr>
            <p:ph idx="1"/>
          </p:nvPr>
        </p:nvSpPr>
        <p:spPr/>
        <p:txBody>
          <a:bodyPr/>
          <a:lstStyle/>
          <a:p>
            <a:pPr marL="114300" indent="0">
              <a:buNone/>
            </a:pPr>
            <a:r>
              <a:rPr lang="en-US" dirty="0" smtClean="0"/>
              <a:t>The Solutions?</a:t>
            </a:r>
          </a:p>
          <a:p>
            <a:pPr marL="114300" indent="0">
              <a:buNone/>
            </a:pPr>
            <a:endParaRPr lang="en-US" dirty="0"/>
          </a:p>
          <a:p>
            <a:pPr marL="571500" indent="-457200">
              <a:buAutoNum type="arabicPeriod"/>
            </a:pPr>
            <a:r>
              <a:rPr lang="en-US" dirty="0" smtClean="0"/>
              <a:t>We must unify as institutions</a:t>
            </a:r>
          </a:p>
          <a:p>
            <a:pPr marL="571500" indent="-457200">
              <a:buAutoNum type="arabicPeriod"/>
            </a:pPr>
            <a:r>
              <a:rPr lang="en-US" dirty="0" smtClean="0"/>
              <a:t>Collaborate deeply both vertically and horizontally</a:t>
            </a:r>
          </a:p>
          <a:p>
            <a:pPr marL="571500" indent="-457200">
              <a:buAutoNum type="arabicPeriod"/>
            </a:pPr>
            <a:r>
              <a:rPr lang="en-US" dirty="0" smtClean="0"/>
              <a:t>Developing clearly defined systems must be a priority</a:t>
            </a:r>
          </a:p>
          <a:p>
            <a:pPr marL="571500" indent="-457200">
              <a:buAutoNum type="arabicPeriod"/>
            </a:pPr>
            <a:r>
              <a:rPr lang="en-US" dirty="0" smtClean="0"/>
              <a:t>Reframing our message into the economic development space is essential</a:t>
            </a:r>
          </a:p>
          <a:p>
            <a:pPr marL="571500" indent="-457200">
              <a:buAutoNum type="arabicPeriod"/>
            </a:pPr>
            <a:r>
              <a:rPr lang="en-US" dirty="0" smtClean="0"/>
              <a:t>Be at the economic development tables and share our voice. </a:t>
            </a:r>
            <a:endParaRPr lang="en-US" dirty="0"/>
          </a:p>
        </p:txBody>
      </p:sp>
    </p:spTree>
    <p:extLst>
      <p:ext uri="{BB962C8B-B14F-4D97-AF65-F5344CB8AC3E}">
        <p14:creationId xmlns:p14="http://schemas.microsoft.com/office/powerpoint/2010/main" val="3458582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456095" y="1434484"/>
            <a:ext cx="7924800" cy="4446232"/>
          </a:xfrm>
        </p:spPr>
        <p:txBody>
          <a:bodyPr>
            <a:normAutofit/>
          </a:bodyPr>
          <a:lstStyle/>
          <a:p>
            <a:pPr marL="114300" indent="0" algn="ctr">
              <a:buNone/>
            </a:pPr>
            <a:r>
              <a:rPr lang="en-US" dirty="0" smtClean="0"/>
              <a:t>Dell </a:t>
            </a:r>
            <a:r>
              <a:rPr lang="en-US" dirty="0" err="1" smtClean="0"/>
              <a:t>Gines</a:t>
            </a:r>
            <a:endParaRPr lang="en-US" dirty="0" smtClean="0"/>
          </a:p>
          <a:p>
            <a:pPr marL="114300" indent="0" algn="ctr">
              <a:buNone/>
            </a:pPr>
            <a:r>
              <a:rPr lang="en-US" sz="1800" dirty="0" smtClean="0"/>
              <a:t>Sr. Community Development Advisor</a:t>
            </a:r>
          </a:p>
          <a:p>
            <a:pPr marL="114300" indent="0" algn="ctr">
              <a:buNone/>
            </a:pPr>
            <a:r>
              <a:rPr lang="en-US" sz="1800" dirty="0" smtClean="0"/>
              <a:t>Federal Reserve Bank of Kansas City</a:t>
            </a:r>
          </a:p>
          <a:p>
            <a:pPr marL="114300" indent="0" algn="ctr">
              <a:buNone/>
            </a:pPr>
            <a:r>
              <a:rPr lang="en-US" dirty="0" smtClean="0"/>
              <a:t>dell.gines@kc.frb.org</a:t>
            </a:r>
          </a:p>
          <a:p>
            <a:pPr marL="114300" indent="0" algn="ctr">
              <a:buNone/>
            </a:pPr>
            <a:r>
              <a:rPr lang="en-US" dirty="0" smtClean="0"/>
              <a:t>(402) 221-5606</a:t>
            </a:r>
          </a:p>
          <a:p>
            <a:pPr marL="114300" indent="0" algn="ctr">
              <a:buNone/>
            </a:pPr>
            <a:endParaRPr lang="en-US" dirty="0"/>
          </a:p>
          <a:p>
            <a:pPr marL="114300" indent="0" algn="ctr">
              <a:buNone/>
            </a:pPr>
            <a:r>
              <a:rPr lang="en-US" sz="1800" dirty="0" smtClean="0"/>
              <a:t>For more information &amp; resources</a:t>
            </a:r>
          </a:p>
          <a:p>
            <a:pPr marL="114300" indent="0" algn="ctr">
              <a:buNone/>
            </a:pPr>
            <a:r>
              <a:rPr lang="en-US" sz="1400" dirty="0"/>
              <a:t>http://kansascityfed.org/community/</a:t>
            </a:r>
            <a:endParaRPr lang="en-US" sz="1400" dirty="0" smtClean="0"/>
          </a:p>
          <a:p>
            <a:pPr marL="114300" indent="0" algn="ctr">
              <a:buNone/>
            </a:pPr>
            <a:r>
              <a:rPr lang="en-US" sz="1400" b="1" dirty="0" smtClean="0">
                <a:solidFill>
                  <a:schemeClr val="tx1"/>
                </a:solidFill>
              </a:rPr>
              <a:t>To sign up for our bi-monthly email please email the address above</a:t>
            </a:r>
            <a:endParaRPr lang="en-US" sz="1200" b="1"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1524000"/>
            <a:ext cx="1721585" cy="2590800"/>
          </a:xfrm>
          <a:prstGeom prst="rect">
            <a:avLst/>
          </a:prstGeom>
        </p:spPr>
      </p:pic>
    </p:spTree>
    <p:extLst>
      <p:ext uri="{BB962C8B-B14F-4D97-AF65-F5344CB8AC3E}">
        <p14:creationId xmlns:p14="http://schemas.microsoft.com/office/powerpoint/2010/main" val="393696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 Your Own</a:t>
            </a:r>
            <a:endParaRPr lang="en-US" dirty="0"/>
          </a:p>
        </p:txBody>
      </p:sp>
      <p:sp>
        <p:nvSpPr>
          <p:cNvPr id="3" name="Content Placeholder 2"/>
          <p:cNvSpPr>
            <a:spLocks noGrp="1"/>
          </p:cNvSpPr>
          <p:nvPr>
            <p:ph idx="1"/>
          </p:nvPr>
        </p:nvSpPr>
        <p:spPr>
          <a:xfrm>
            <a:off x="3124200" y="1676400"/>
            <a:ext cx="5562600" cy="4449763"/>
          </a:xfrm>
        </p:spPr>
        <p:txBody>
          <a:bodyPr>
            <a:normAutofit/>
          </a:bodyPr>
          <a:lstStyle/>
          <a:p>
            <a:pPr marL="114300" indent="0">
              <a:buNone/>
            </a:pPr>
            <a:r>
              <a:rPr lang="en-US" dirty="0" smtClean="0">
                <a:solidFill>
                  <a:schemeClr val="tx1"/>
                </a:solidFill>
              </a:rPr>
              <a:t>At the Kansas City Federal Reserve Bank we are taking a particular interest in entrepreneurship economic development strategy.  We feel that entrepreneurship development benefits low to moderate and disadvantage communities in rural an urban environments.   </a:t>
            </a:r>
          </a:p>
          <a:p>
            <a:pPr marL="114300" indent="0">
              <a:buNone/>
            </a:pPr>
            <a:endParaRPr lang="en-US" dirty="0">
              <a:solidFill>
                <a:schemeClr val="tx1"/>
              </a:solidFill>
            </a:endParaRPr>
          </a:p>
          <a:p>
            <a:pPr marL="114300" indent="0">
              <a:buNone/>
            </a:pPr>
            <a:r>
              <a:rPr lang="en-US" dirty="0" smtClean="0">
                <a:solidFill>
                  <a:schemeClr val="tx1"/>
                </a:solidFill>
              </a:rPr>
              <a:t>We encourage thoughts and feedback by practicing economic developers as we continue to support our local communities. </a:t>
            </a:r>
            <a:endParaRPr lang="en-US" dirty="0">
              <a:solidFill>
                <a:schemeClr val="tx1"/>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799" y="1678536"/>
            <a:ext cx="2497277"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90072" y="4800600"/>
            <a:ext cx="2497277" cy="1015663"/>
          </a:xfrm>
          <a:prstGeom prst="rect">
            <a:avLst/>
          </a:prstGeom>
          <a:noFill/>
        </p:spPr>
        <p:txBody>
          <a:bodyPr wrap="square" rtlCol="0">
            <a:spAutoFit/>
          </a:bodyPr>
          <a:lstStyle/>
          <a:p>
            <a:r>
              <a:rPr lang="en-US" sz="1200" dirty="0" smtClean="0"/>
              <a:t>The Grow Your Own Guide provides a high level overview of what it takes to conduct entrepreneurship based economic development.</a:t>
            </a:r>
            <a:endParaRPr lang="en-US" sz="1200" dirty="0"/>
          </a:p>
        </p:txBody>
      </p:sp>
    </p:spTree>
    <p:extLst>
      <p:ext uri="{BB962C8B-B14F-4D97-AF65-F5344CB8AC3E}">
        <p14:creationId xmlns:p14="http://schemas.microsoft.com/office/powerpoint/2010/main" val="3783799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00200"/>
          </a:xfrm>
        </p:spPr>
        <p:txBody>
          <a:bodyPr/>
          <a:lstStyle/>
          <a:p>
            <a:r>
              <a:rPr lang="en-US" dirty="0" smtClean="0"/>
              <a:t>Thinking About Our Future</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Attraction based economic development, the dominant form of economic development, simply is not designed, nor effective for addressing the future challenges to economic growth in America. </a:t>
            </a: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999172"/>
            <a:ext cx="3810000"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935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Our Future</a:t>
            </a:r>
            <a:endParaRPr lang="en-US" dirty="0"/>
          </a:p>
        </p:txBody>
      </p:sp>
      <p:sp>
        <p:nvSpPr>
          <p:cNvPr id="3" name="Content Placeholder 2"/>
          <p:cNvSpPr>
            <a:spLocks noGrp="1"/>
          </p:cNvSpPr>
          <p:nvPr>
            <p:ph idx="1"/>
          </p:nvPr>
        </p:nvSpPr>
        <p:spPr/>
        <p:txBody>
          <a:bodyPr/>
          <a:lstStyle/>
          <a:p>
            <a:pPr marL="114300" indent="0">
              <a:buNone/>
            </a:pPr>
            <a:r>
              <a:rPr lang="en-US" dirty="0" smtClean="0"/>
              <a:t>“</a:t>
            </a:r>
            <a:r>
              <a:rPr lang="en-US" i="1" dirty="0" smtClean="0"/>
              <a:t>A </a:t>
            </a:r>
            <a:r>
              <a:rPr lang="en-US" i="1" dirty="0"/>
              <a:t>Times investigation has examined and tallied thousands of local incentives granted nationwide and has found that states, counties and cities are giving up more than $80 billion each year to companies. The beneficiaries come from virtually every corner of the corporate world, encompassing oil and coal conglomerates, technology and entertainment companies, banks and big-box retail chains</a:t>
            </a:r>
            <a:r>
              <a:rPr lang="en-US" i="1" dirty="0" smtClean="0"/>
              <a:t>.” </a:t>
            </a:r>
            <a:r>
              <a:rPr lang="en-US" dirty="0" smtClean="0"/>
              <a:t>- </a:t>
            </a:r>
            <a:r>
              <a:rPr lang="en-US" b="1" dirty="0" smtClean="0"/>
              <a:t>As </a:t>
            </a:r>
            <a:r>
              <a:rPr lang="en-US" b="1" dirty="0"/>
              <a:t>Companies Seek Tax Deals, Governments Pay High </a:t>
            </a:r>
            <a:r>
              <a:rPr lang="en-US" b="1" dirty="0" smtClean="0"/>
              <a:t>Price, 2012 (New York Times)</a:t>
            </a:r>
            <a:endParaRPr lang="en-US" b="1" dirty="0"/>
          </a:p>
          <a:p>
            <a:pPr marL="114300" indent="0">
              <a:buNone/>
            </a:pPr>
            <a:endParaRPr lang="en-US" dirty="0" smtClean="0"/>
          </a:p>
          <a:p>
            <a:pPr marL="114300" indent="0">
              <a:buNone/>
            </a:pPr>
            <a:r>
              <a:rPr lang="en-US" dirty="0" smtClean="0"/>
              <a:t>In spite of this massive subsidization we don’t even know if this strategy is working! – </a:t>
            </a:r>
            <a:r>
              <a:rPr lang="en-US" b="1" dirty="0" smtClean="0"/>
              <a:t>The Failure of Economic Development Incentives (2004)</a:t>
            </a:r>
            <a:endParaRPr lang="en-US" b="1" dirty="0"/>
          </a:p>
          <a:p>
            <a:pPr marL="114300" indent="0">
              <a:buNone/>
            </a:pPr>
            <a:endParaRPr lang="en-US" dirty="0"/>
          </a:p>
        </p:txBody>
      </p:sp>
    </p:spTree>
    <p:extLst>
      <p:ext uri="{BB962C8B-B14F-4D97-AF65-F5344CB8AC3E}">
        <p14:creationId xmlns:p14="http://schemas.microsoft.com/office/powerpoint/2010/main" val="4121243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buNone/>
            </a:pPr>
            <a:r>
              <a:rPr lang="en-US" sz="4800" b="1" dirty="0" smtClean="0"/>
              <a:t>WHY ARE SO MANY SMALL BUSINESS ORGANIZATIONS STRUGGLING FOR FUNDING?</a:t>
            </a:r>
            <a:endParaRPr lang="en-US" sz="4800" b="1" dirty="0"/>
          </a:p>
        </p:txBody>
      </p:sp>
    </p:spTree>
    <p:extLst>
      <p:ext uri="{BB962C8B-B14F-4D97-AF65-F5344CB8AC3E}">
        <p14:creationId xmlns:p14="http://schemas.microsoft.com/office/powerpoint/2010/main" val="2410745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Our Future</a:t>
            </a:r>
            <a:endParaRPr lang="en-US" dirty="0"/>
          </a:p>
        </p:txBody>
      </p:sp>
      <p:sp>
        <p:nvSpPr>
          <p:cNvPr id="3" name="Content Placeholder 2"/>
          <p:cNvSpPr>
            <a:spLocks noGrp="1"/>
          </p:cNvSpPr>
          <p:nvPr>
            <p:ph idx="1"/>
          </p:nvPr>
        </p:nvSpPr>
        <p:spPr/>
        <p:txBody>
          <a:bodyPr/>
          <a:lstStyle/>
          <a:p>
            <a:pPr marL="114300" indent="0">
              <a:buNone/>
            </a:pPr>
            <a:r>
              <a:rPr lang="en-US" dirty="0" smtClean="0"/>
              <a:t>Small business development organizations are victims of: </a:t>
            </a:r>
            <a:endParaRPr lang="en-US" dirty="0"/>
          </a:p>
        </p:txBody>
      </p:sp>
      <p:graphicFrame>
        <p:nvGraphicFramePr>
          <p:cNvPr id="4" name="Diagram 3"/>
          <p:cNvGraphicFramePr/>
          <p:nvPr>
            <p:extLst>
              <p:ext uri="{D42A27DB-BD31-4B8C-83A1-F6EECF244321}">
                <p14:modId xmlns:p14="http://schemas.microsoft.com/office/powerpoint/2010/main" val="2909014662"/>
              </p:ext>
            </p:extLst>
          </p:nvPr>
        </p:nvGraphicFramePr>
        <p:xfrm>
          <a:off x="304800" y="2057400"/>
          <a:ext cx="7620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4870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 Defined</a:t>
            </a:r>
            <a:endParaRPr lang="en-US" dirty="0"/>
          </a:p>
        </p:txBody>
      </p:sp>
      <p:sp>
        <p:nvSpPr>
          <p:cNvPr id="4" name="Content Placeholder 2"/>
          <p:cNvSpPr txBox="1">
            <a:spLocks/>
          </p:cNvSpPr>
          <p:nvPr/>
        </p:nvSpPr>
        <p:spPr>
          <a:xfrm>
            <a:off x="304800" y="1752600"/>
            <a:ext cx="7924800" cy="3276599"/>
          </a:xfrm>
          <a:prstGeom prst="rect">
            <a:avLst/>
          </a:prstGeom>
          <a:solidFill>
            <a:schemeClr val="accent5">
              <a:lumMod val="20000"/>
              <a:lumOff val="80000"/>
            </a:schemeClr>
          </a:solidFill>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2800" i="1" dirty="0" smtClean="0"/>
              <a:t>“Fostering a dynamic environment where economic opportunities can be discovered, taken advantage of and maximized to their fullest extent  to create </a:t>
            </a:r>
            <a:r>
              <a:rPr lang="en-US" sz="2800" i="1" u="sng" dirty="0" smtClean="0"/>
              <a:t>balanced</a:t>
            </a:r>
            <a:r>
              <a:rPr lang="en-US" sz="2800" i="1" dirty="0" smtClean="0"/>
              <a:t> and </a:t>
            </a:r>
            <a:r>
              <a:rPr lang="en-US" sz="2800" i="1" u="sng" dirty="0" smtClean="0"/>
              <a:t>sustainable economic growth</a:t>
            </a:r>
            <a:r>
              <a:rPr lang="en-US" sz="2800" i="1" dirty="0" smtClean="0"/>
              <a:t>, </a:t>
            </a:r>
            <a:r>
              <a:rPr lang="en-US" sz="2800" i="1" u="sng" dirty="0" smtClean="0"/>
              <a:t>jobs</a:t>
            </a:r>
            <a:r>
              <a:rPr lang="en-US" sz="2800" i="1" dirty="0" smtClean="0"/>
              <a:t>, a </a:t>
            </a:r>
            <a:r>
              <a:rPr lang="en-US" sz="2800" i="1" u="sng" dirty="0" smtClean="0"/>
              <a:t>positive sense of ‘place’</a:t>
            </a:r>
            <a:r>
              <a:rPr lang="en-US" sz="2800" i="1" dirty="0" smtClean="0"/>
              <a:t> and an </a:t>
            </a:r>
            <a:r>
              <a:rPr lang="en-US" sz="2800" i="1" u="sng" dirty="0" smtClean="0"/>
              <a:t>improved quality of life</a:t>
            </a:r>
            <a:r>
              <a:rPr lang="en-US" sz="2800" i="1" dirty="0" smtClean="0"/>
              <a:t> in a defined geographic region.” </a:t>
            </a:r>
            <a:r>
              <a:rPr lang="en-US" sz="2800" dirty="0" smtClean="0"/>
              <a:t>– </a:t>
            </a:r>
            <a:r>
              <a:rPr lang="en-US" sz="2800" b="1" dirty="0" smtClean="0"/>
              <a:t>Dell Gines</a:t>
            </a:r>
            <a:endParaRPr lang="en-US" sz="2800" b="1" dirty="0"/>
          </a:p>
        </p:txBody>
      </p:sp>
    </p:spTree>
    <p:extLst>
      <p:ext uri="{BB962C8B-B14F-4D97-AF65-F5344CB8AC3E}">
        <p14:creationId xmlns:p14="http://schemas.microsoft.com/office/powerpoint/2010/main" val="2087156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Entrepreneurship Based Economic Development Defined</a:t>
            </a:r>
            <a:endParaRPr lang="en-US" sz="4000" dirty="0"/>
          </a:p>
        </p:txBody>
      </p:sp>
      <p:sp>
        <p:nvSpPr>
          <p:cNvPr id="3" name="Content Placeholder 2"/>
          <p:cNvSpPr>
            <a:spLocks noGrp="1"/>
          </p:cNvSpPr>
          <p:nvPr>
            <p:ph idx="1"/>
          </p:nvPr>
        </p:nvSpPr>
        <p:spPr>
          <a:xfrm>
            <a:off x="381000" y="2667000"/>
            <a:ext cx="7620000" cy="1219200"/>
          </a:xfrm>
          <a:solidFill>
            <a:schemeClr val="accent2">
              <a:lumMod val="20000"/>
              <a:lumOff val="80000"/>
            </a:schemeClr>
          </a:solidFill>
        </p:spPr>
        <p:txBody>
          <a:bodyPr>
            <a:normAutofit/>
          </a:bodyPr>
          <a:lstStyle/>
          <a:p>
            <a:pPr marL="114300" indent="0">
              <a:buNone/>
            </a:pPr>
            <a:r>
              <a:rPr lang="en-US" sz="2400" i="1" dirty="0" smtClean="0"/>
              <a:t>The systematic support of the creation and growth of small businesses to achieve economic development objectives in a defined geographic region. – </a:t>
            </a:r>
            <a:r>
              <a:rPr lang="en-US" sz="2400" b="1" dirty="0" smtClean="0"/>
              <a:t>Dell Gines</a:t>
            </a:r>
            <a:endParaRPr lang="en-US" sz="2400" b="1" dirty="0"/>
          </a:p>
        </p:txBody>
      </p:sp>
    </p:spTree>
    <p:extLst>
      <p:ext uri="{BB962C8B-B14F-4D97-AF65-F5344CB8AC3E}">
        <p14:creationId xmlns:p14="http://schemas.microsoft.com/office/powerpoint/2010/main" val="2039329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dirty="0" smtClean="0"/>
              <a:t>Five C’s of the Entrepreneurship Ecosystem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1526044"/>
              </p:ext>
            </p:extLst>
          </p:nvPr>
        </p:nvGraphicFramePr>
        <p:xfrm>
          <a:off x="-228600" y="1524000"/>
          <a:ext cx="7162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248400" y="1828800"/>
            <a:ext cx="2057400" cy="1754326"/>
          </a:xfrm>
          <a:prstGeom prst="rect">
            <a:avLst/>
          </a:prstGeom>
          <a:noFill/>
        </p:spPr>
        <p:txBody>
          <a:bodyPr wrap="square" rtlCol="0">
            <a:spAutoFit/>
          </a:bodyPr>
          <a:lstStyle/>
          <a:p>
            <a:r>
              <a:rPr lang="en-US" dirty="0" smtClean="0"/>
              <a:t>These must be coordinated and grown through a systematic collaborative system of providers.  </a:t>
            </a:r>
            <a:endParaRPr lang="en-US" dirty="0"/>
          </a:p>
        </p:txBody>
      </p:sp>
    </p:spTree>
    <p:extLst>
      <p:ext uri="{BB962C8B-B14F-4D97-AF65-F5344CB8AC3E}">
        <p14:creationId xmlns:p14="http://schemas.microsoft.com/office/powerpoint/2010/main" val="553467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6409</TotalTime>
  <Words>1248</Words>
  <Application>Microsoft Office PowerPoint</Application>
  <PresentationFormat>On-screen Show (4:3)</PresentationFormat>
  <Paragraphs>95</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Entrepreneurship Based Economic Development – A Challenge to Micro Business Support Organizations</vt:lpstr>
      <vt:lpstr>Grow Your Own</vt:lpstr>
      <vt:lpstr>Thinking About Our Future</vt:lpstr>
      <vt:lpstr>Thinking About Our Future</vt:lpstr>
      <vt:lpstr>PowerPoint Presentation</vt:lpstr>
      <vt:lpstr>Thinking About Our Future</vt:lpstr>
      <vt:lpstr>Economic Development Defined</vt:lpstr>
      <vt:lpstr>Entrepreneurship Based Economic Development Defined</vt:lpstr>
      <vt:lpstr>The Five C’s of the Entrepreneurship Ecosystem</vt:lpstr>
      <vt:lpstr>Thinking About Our Future</vt:lpstr>
      <vt:lpstr>Thinking About Our Future</vt:lpstr>
      <vt:lpstr>Thinking About Our Future</vt:lpstr>
      <vt:lpstr>Contact</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FRS User</dc:creator>
  <cp:lastModifiedBy>Gines, Dell</cp:lastModifiedBy>
  <cp:revision>38</cp:revision>
  <cp:lastPrinted>2013-08-19T16:34:04Z</cp:lastPrinted>
  <dcterms:created xsi:type="dcterms:W3CDTF">2013-03-18T19:45:06Z</dcterms:created>
  <dcterms:modified xsi:type="dcterms:W3CDTF">2014-06-18T21:11:46Z</dcterms:modified>
</cp:coreProperties>
</file>