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9" r:id="rId3"/>
    <p:sldMasterId id="2147483677" r:id="rId4"/>
    <p:sldMasterId id="2147483683" r:id="rId5"/>
    <p:sldMasterId id="2147483690" r:id="rId6"/>
    <p:sldMasterId id="2147483696" r:id="rId7"/>
  </p:sldMasterIdLst>
  <p:notesMasterIdLst>
    <p:notesMasterId r:id="rId22"/>
  </p:notesMasterIdLst>
  <p:handoutMasterIdLst>
    <p:handoutMasterId r:id="rId23"/>
  </p:handoutMasterIdLst>
  <p:sldIdLst>
    <p:sldId id="256" r:id="rId8"/>
    <p:sldId id="299" r:id="rId9"/>
    <p:sldId id="302" r:id="rId10"/>
    <p:sldId id="319" r:id="rId11"/>
    <p:sldId id="320" r:id="rId12"/>
    <p:sldId id="321" r:id="rId13"/>
    <p:sldId id="324" r:id="rId14"/>
    <p:sldId id="325" r:id="rId15"/>
    <p:sldId id="326" r:id="rId16"/>
    <p:sldId id="313" r:id="rId17"/>
    <p:sldId id="314" r:id="rId18"/>
    <p:sldId id="315" r:id="rId19"/>
    <p:sldId id="327" r:id="rId20"/>
    <p:sldId id="318" r:id="rId21"/>
  </p:sldIdLst>
  <p:sldSz cx="9144000" cy="59436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78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5790" autoAdjust="0"/>
  </p:normalViewPr>
  <p:slideViewPr>
    <p:cSldViewPr>
      <p:cViewPr varScale="1">
        <p:scale>
          <a:sx n="61" d="100"/>
          <a:sy n="61" d="100"/>
        </p:scale>
        <p:origin x="-701" y="-749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>
        <p:scale>
          <a:sx n="70" d="100"/>
          <a:sy n="70" d="100"/>
        </p:scale>
        <p:origin x="-2576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46C633-4F0E-4D59-8DD6-B84B433BE35C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CCE06B-BA14-45F1-8A16-1580467DC8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41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1B58E4-C72D-471C-A4BE-F8793BEFBCE8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3913" y="696913"/>
            <a:ext cx="53625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97AADB-76EF-49BE-967C-96E55C3CBD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93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4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More about referral fees: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8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More about referral fees: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8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8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08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29B9-AB12-46D4-BBAB-A67E4423899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85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8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08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8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itch-divider.png"/>
          <p:cNvPicPr>
            <a:picLocks noChangeAspect="1"/>
          </p:cNvPicPr>
          <p:nvPr userDrawn="1"/>
        </p:nvPicPr>
        <p:blipFill>
          <a:blip r:embed="rId2"/>
          <a:srcRect l="50000"/>
          <a:stretch>
            <a:fillRect/>
          </a:stretch>
        </p:blipFill>
        <p:spPr>
          <a:xfrm>
            <a:off x="9144000" y="5257800"/>
            <a:ext cx="4572000" cy="62508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400">
                <a:latin typeface="Bebas Neue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3295648"/>
            <a:ext cx="8229600" cy="3619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mk-MK" dirty="0"/>
          </a:p>
        </p:txBody>
      </p:sp>
      <p:pic>
        <p:nvPicPr>
          <p:cNvPr id="19" name="Picture 18" descr="button_badge.png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7556" y="7112111"/>
            <a:ext cx="888889" cy="888889"/>
          </a:xfrm>
          <a:prstGeom prst="rect">
            <a:avLst/>
          </a:prstGeom>
        </p:spPr>
      </p:pic>
      <p:sp>
        <p:nvSpPr>
          <p:cNvPr id="6" name="Text Placeholder 2">
            <a:hlinkClick r:id="" action="ppaction://hlinkshowjump?jump=nextslide"/>
          </p:cNvPr>
          <p:cNvSpPr txBox="1">
            <a:spLocks/>
          </p:cNvSpPr>
          <p:nvPr userDrawn="1"/>
        </p:nvSpPr>
        <p:spPr>
          <a:xfrm>
            <a:off x="4130497" y="7132320"/>
            <a:ext cx="914400" cy="8382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ebas Neue" pitchFamily="34" charset="0"/>
                <a:ea typeface="+mn-ea"/>
                <a:cs typeface="Aharoni" pitchFamily="2" charset="-79"/>
              </a:rPr>
              <a:t>Start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ebas Neue" pitchFamily="34" charset="0"/>
              <a:ea typeface="+mn-ea"/>
              <a:cs typeface="Aharoni" pitchFamily="2" charset="-79"/>
            </a:endParaRPr>
          </a:p>
        </p:txBody>
      </p:sp>
      <p:pic>
        <p:nvPicPr>
          <p:cNvPr id="5" name="Picture 4" descr="circle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8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6.61686E-7 L -0.48333 -6.61686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8462  E" pathEditMode="relative" ptsTypes="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8462  E" pathEditMode="relative" ptsTypes="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Business Financing Needs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60278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776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995476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9565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1029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81704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7853384" cy="9144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85801" y="3124200"/>
            <a:ext cx="3657600" cy="2133600"/>
          </a:xfrm>
          <a:noFill/>
          <a:ln w="38100">
            <a:solidFill>
              <a:srgbClr val="00B0F0"/>
            </a:solidFill>
          </a:ln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endParaRPr lang="mk-M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05200"/>
            <a:ext cx="3967184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24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648200"/>
            <a:ext cx="3967184" cy="609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267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02563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924800" cy="29718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71613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Business Financing Needs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59665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776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772596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9565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1029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489073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7853384" cy="9144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85801" y="3124200"/>
            <a:ext cx="3657600" cy="2133600"/>
          </a:xfrm>
          <a:noFill/>
          <a:ln w="38100">
            <a:solidFill>
              <a:srgbClr val="00B0F0"/>
            </a:solidFill>
          </a:ln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endParaRPr lang="mk-M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05200"/>
            <a:ext cx="3967184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24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648200"/>
            <a:ext cx="3967184" cy="609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267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54090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924800" cy="29718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94361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3295648"/>
            <a:ext cx="8229600" cy="3619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mk-MK" dirty="0"/>
          </a:p>
        </p:txBody>
      </p:sp>
      <p:pic>
        <p:nvPicPr>
          <p:cNvPr id="15" name="Picture 14" descr="button_badge.png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7556" y="7112111"/>
            <a:ext cx="888889" cy="888889"/>
          </a:xfrm>
          <a:prstGeom prst="rect">
            <a:avLst/>
          </a:prstGeom>
        </p:spPr>
      </p:pic>
      <p:sp>
        <p:nvSpPr>
          <p:cNvPr id="16" name="Text Placeholder 2">
            <a:hlinkClick r:id="" action="ppaction://hlinkshowjump?jump=endshow"/>
          </p:cNvPr>
          <p:cNvSpPr txBox="1">
            <a:spLocks/>
          </p:cNvSpPr>
          <p:nvPr userDrawn="1"/>
        </p:nvSpPr>
        <p:spPr>
          <a:xfrm>
            <a:off x="4130497" y="7132320"/>
            <a:ext cx="914400" cy="8382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ebas Neue" pitchFamily="34" charset="0"/>
                <a:ea typeface="+mn-ea"/>
                <a:cs typeface="Aharoni" pitchFamily="2" charset="-79"/>
              </a:rPr>
              <a:t>end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ebas Neue" pitchFamily="34" charset="0"/>
              <a:ea typeface="+mn-ea"/>
              <a:cs typeface="Aharoni" pitchFamily="2" charset="-79"/>
            </a:endParaRPr>
          </a:p>
        </p:txBody>
      </p:sp>
      <p:pic>
        <p:nvPicPr>
          <p:cNvPr id="9" name="Picture 8" descr="circle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8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8462  E" pathEditMode="relative" ptsTypes="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8462  E" pathEditMode="relative" ptsTypes="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63975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776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78928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9565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1029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5432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7853384" cy="9144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85801" y="3124200"/>
            <a:ext cx="3657600" cy="2133600"/>
          </a:xfrm>
          <a:noFill/>
          <a:ln w="38100">
            <a:solidFill>
              <a:srgbClr val="00B0F0"/>
            </a:solidFill>
          </a:ln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endParaRPr lang="mk-M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05200"/>
            <a:ext cx="3967184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24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648200"/>
            <a:ext cx="3967184" cy="609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267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22682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/>
          <a:lstStyle/>
          <a:p>
            <a:fld id="{54FED7CC-E283-4948-B188-C4862E876F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/>
          <a:lstStyle/>
          <a:p>
            <a:fld id="{D7801480-D4B8-4B88-A6C3-CD6794F522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43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924800" cy="29718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52962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Business Financing Needs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22661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776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052558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9565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1029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637318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7853384" cy="9144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85801" y="3124200"/>
            <a:ext cx="3657600" cy="2133600"/>
          </a:xfrm>
          <a:noFill/>
          <a:ln w="38100">
            <a:solidFill>
              <a:srgbClr val="00B0F0"/>
            </a:solidFill>
          </a:ln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endParaRPr lang="mk-M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05200"/>
            <a:ext cx="3967184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24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648200"/>
            <a:ext cx="3967184" cy="609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267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88801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924800" cy="29718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924800" cy="29718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50268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Business Financing Needs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11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776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998933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9565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1029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030762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7853384" cy="9144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85801" y="3124200"/>
            <a:ext cx="3657600" cy="2133600"/>
          </a:xfrm>
          <a:noFill/>
          <a:ln w="38100">
            <a:solidFill>
              <a:srgbClr val="00B0F0"/>
            </a:solidFill>
          </a:ln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endParaRPr lang="mk-M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05200"/>
            <a:ext cx="3967184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24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648200"/>
            <a:ext cx="3967184" cy="609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267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41373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776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9565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1029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7853384" cy="9144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85801" y="3124200"/>
            <a:ext cx="3657600" cy="2133600"/>
          </a:xfrm>
          <a:noFill/>
          <a:ln w="38100">
            <a:solidFill>
              <a:srgbClr val="00B0F0"/>
            </a:solidFill>
          </a:ln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endParaRPr lang="mk-M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05200"/>
            <a:ext cx="3967184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24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648200"/>
            <a:ext cx="3967184" cy="609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267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/>
          <a:lstStyle/>
          <a:p>
            <a:fld id="{54FED7CC-E283-4948-B188-C4862E876F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/>
          <a:lstStyle/>
          <a:p>
            <a:fld id="{D7801480-D4B8-4B88-A6C3-CD6794F522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7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924800" cy="29718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629504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7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75000"/>
              <a:lumOff val="25000"/>
            </a:schemeClr>
          </a:solidFill>
          <a:latin typeface="Bebas Neue" pitchFamily="34" charset="0"/>
          <a:ea typeface="+mj-ea"/>
          <a:cs typeface="Aharoni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titch-divider.png"/>
          <p:cNvPicPr>
            <a:picLocks noChangeAspect="1"/>
          </p:cNvPicPr>
          <p:nvPr/>
        </p:nvPicPr>
        <p:blipFill>
          <a:blip r:embed="rId9"/>
          <a:srcRect r="4167" b="26858"/>
          <a:stretch>
            <a:fillRect/>
          </a:stretch>
        </p:blipFill>
        <p:spPr>
          <a:xfrm>
            <a:off x="0" y="5488517"/>
            <a:ext cx="8763000" cy="457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badge.png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9716" y="5334000"/>
            <a:ext cx="381000" cy="381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58200" y="5334000"/>
            <a:ext cx="457200" cy="315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8A76F-F8C0-4CFF-BC03-447FE974C1B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12" name="Picture 11" descr="pagging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2286000" y="2514657"/>
            <a:ext cx="457200" cy="914286"/>
          </a:xfrm>
          <a:prstGeom prst="rect">
            <a:avLst/>
          </a:prstGeom>
        </p:spPr>
      </p:pic>
      <p:pic>
        <p:nvPicPr>
          <p:cNvPr id="20" name="Picture 19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-2239700" y="2819400"/>
            <a:ext cx="180000" cy="266537"/>
          </a:xfrm>
          <a:prstGeom prst="rect">
            <a:avLst/>
          </a:prstGeom>
        </p:spPr>
      </p:pic>
      <p:pic>
        <p:nvPicPr>
          <p:cNvPr id="23" name="Picture 22" descr="paggi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0105" y="2514603"/>
            <a:ext cx="457200" cy="914286"/>
          </a:xfrm>
          <a:prstGeom prst="rect">
            <a:avLst/>
          </a:prstGeom>
        </p:spPr>
      </p:pic>
      <p:pic>
        <p:nvPicPr>
          <p:cNvPr id="24" name="Picture 2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00793" y="2819318"/>
            <a:ext cx="179908" cy="266400"/>
          </a:xfrm>
          <a:prstGeom prst="rect">
            <a:avLst/>
          </a:prstGeom>
        </p:spPr>
      </p:pic>
      <p:pic>
        <p:nvPicPr>
          <p:cNvPr id="15" name="Picture 14" descr="circle_logo.pn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5" b="-3502"/>
          <a:stretch/>
        </p:blipFill>
        <p:spPr>
          <a:xfrm>
            <a:off x="3505200" y="6927"/>
            <a:ext cx="2133600" cy="11682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8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0 L 0.25 0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2051E-6 L -0.2 2.8205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7179E-6 L 0.25 -4.8717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1.02564E-6 L -0.20591 -1.02564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Bebas Neu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2400"/>
            <a:ext cx="9144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 descr="stitch-divider.png"/>
          <p:cNvPicPr>
            <a:picLocks noChangeAspect="1"/>
          </p:cNvPicPr>
          <p:nvPr/>
        </p:nvPicPr>
        <p:blipFill>
          <a:blip r:embed="rId8"/>
          <a:srcRect r="4167" b="26858"/>
          <a:stretch>
            <a:fillRect/>
          </a:stretch>
        </p:blipFill>
        <p:spPr>
          <a:xfrm>
            <a:off x="0" y="5488517"/>
            <a:ext cx="8763000" cy="457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badge.png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9716" y="5334000"/>
            <a:ext cx="381000" cy="381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58200" y="5334000"/>
            <a:ext cx="457200" cy="315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pPr algn="ctr">
              <a:defRPr/>
            </a:pPr>
            <a:fld id="{2698A76F-F8C0-4CFF-BC03-447FE974C1B6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2" name="Picture 11" descr="pagging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2286000" y="2514657"/>
            <a:ext cx="457200" cy="914286"/>
          </a:xfrm>
          <a:prstGeom prst="rect">
            <a:avLst/>
          </a:prstGeom>
        </p:spPr>
      </p:pic>
      <p:pic>
        <p:nvPicPr>
          <p:cNvPr id="20" name="Picture 19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-2239700" y="2819400"/>
            <a:ext cx="180000" cy="266537"/>
          </a:xfrm>
          <a:prstGeom prst="rect">
            <a:avLst/>
          </a:prstGeom>
        </p:spPr>
      </p:pic>
      <p:pic>
        <p:nvPicPr>
          <p:cNvPr id="23" name="Picture 22" descr="paggi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0105" y="2514603"/>
            <a:ext cx="457200" cy="914286"/>
          </a:xfrm>
          <a:prstGeom prst="rect">
            <a:avLst/>
          </a:prstGeom>
        </p:spPr>
      </p:pic>
      <p:pic>
        <p:nvPicPr>
          <p:cNvPr id="24" name="Picture 2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00793" y="2819318"/>
            <a:ext cx="179908" cy="266400"/>
          </a:xfrm>
          <a:prstGeom prst="rect">
            <a:avLst/>
          </a:prstGeom>
        </p:spPr>
      </p:pic>
      <p:pic>
        <p:nvPicPr>
          <p:cNvPr id="15" name="Picture 14" descr="circle_logo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5" b="-3502"/>
          <a:stretch/>
        </p:blipFill>
        <p:spPr>
          <a:xfrm rot="16200000">
            <a:off x="-293037" y="445439"/>
            <a:ext cx="1295400" cy="7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0 L 0.25 0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2051E-6 L -0.2 2.8205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7179E-6 L 0.25 -4.8717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1.02564E-6 L -0.20591 -1.02564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2400"/>
            <a:ext cx="9144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 descr="stitch-divider.png"/>
          <p:cNvPicPr>
            <a:picLocks noChangeAspect="1"/>
          </p:cNvPicPr>
          <p:nvPr/>
        </p:nvPicPr>
        <p:blipFill>
          <a:blip r:embed="rId8"/>
          <a:srcRect r="4167" b="26858"/>
          <a:stretch>
            <a:fillRect/>
          </a:stretch>
        </p:blipFill>
        <p:spPr>
          <a:xfrm>
            <a:off x="0" y="5488517"/>
            <a:ext cx="8763000" cy="457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badge.png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9716" y="5334000"/>
            <a:ext cx="381000" cy="381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58200" y="5334000"/>
            <a:ext cx="457200" cy="315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pPr algn="ctr">
              <a:defRPr/>
            </a:pPr>
            <a:fld id="{2698A76F-F8C0-4CFF-BC03-447FE974C1B6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2" name="Picture 11" descr="pagging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2286000" y="2514657"/>
            <a:ext cx="457200" cy="914286"/>
          </a:xfrm>
          <a:prstGeom prst="rect">
            <a:avLst/>
          </a:prstGeom>
        </p:spPr>
      </p:pic>
      <p:pic>
        <p:nvPicPr>
          <p:cNvPr id="20" name="Picture 19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-2239700" y="2819400"/>
            <a:ext cx="180000" cy="266537"/>
          </a:xfrm>
          <a:prstGeom prst="rect">
            <a:avLst/>
          </a:prstGeom>
        </p:spPr>
      </p:pic>
      <p:pic>
        <p:nvPicPr>
          <p:cNvPr id="23" name="Picture 22" descr="paggi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0105" y="2514603"/>
            <a:ext cx="457200" cy="914286"/>
          </a:xfrm>
          <a:prstGeom prst="rect">
            <a:avLst/>
          </a:prstGeom>
        </p:spPr>
      </p:pic>
      <p:pic>
        <p:nvPicPr>
          <p:cNvPr id="24" name="Picture 2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00793" y="2819318"/>
            <a:ext cx="179908" cy="266400"/>
          </a:xfrm>
          <a:prstGeom prst="rect">
            <a:avLst/>
          </a:prstGeom>
        </p:spPr>
      </p:pic>
      <p:pic>
        <p:nvPicPr>
          <p:cNvPr id="15" name="Picture 14" descr="circle_logo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5" b="-3502"/>
          <a:stretch/>
        </p:blipFill>
        <p:spPr>
          <a:xfrm rot="16200000">
            <a:off x="-293037" y="445439"/>
            <a:ext cx="1295400" cy="7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0 L 0.25 0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2051E-6 L -0.2 2.8205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7179E-6 L 0.25 -4.8717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1.02564E-6 L -0.20591 -1.02564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titch-divider.png"/>
          <p:cNvPicPr>
            <a:picLocks noChangeAspect="1"/>
          </p:cNvPicPr>
          <p:nvPr/>
        </p:nvPicPr>
        <p:blipFill>
          <a:blip r:embed="rId9"/>
          <a:srcRect r="4167" b="26858"/>
          <a:stretch>
            <a:fillRect/>
          </a:stretch>
        </p:blipFill>
        <p:spPr>
          <a:xfrm>
            <a:off x="0" y="5488517"/>
            <a:ext cx="8763000" cy="457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badge.png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9716" y="5334000"/>
            <a:ext cx="381000" cy="381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58200" y="5334000"/>
            <a:ext cx="457200" cy="315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pPr algn="ctr">
              <a:defRPr/>
            </a:pPr>
            <a:fld id="{2698A76F-F8C0-4CFF-BC03-447FE974C1B6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2" name="Picture 11" descr="pagging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2286000" y="2514657"/>
            <a:ext cx="457200" cy="914286"/>
          </a:xfrm>
          <a:prstGeom prst="rect">
            <a:avLst/>
          </a:prstGeom>
        </p:spPr>
      </p:pic>
      <p:pic>
        <p:nvPicPr>
          <p:cNvPr id="20" name="Picture 19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-2239700" y="2819400"/>
            <a:ext cx="180000" cy="266537"/>
          </a:xfrm>
          <a:prstGeom prst="rect">
            <a:avLst/>
          </a:prstGeom>
        </p:spPr>
      </p:pic>
      <p:pic>
        <p:nvPicPr>
          <p:cNvPr id="23" name="Picture 22" descr="paggi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0105" y="2514603"/>
            <a:ext cx="457200" cy="914286"/>
          </a:xfrm>
          <a:prstGeom prst="rect">
            <a:avLst/>
          </a:prstGeom>
        </p:spPr>
      </p:pic>
      <p:pic>
        <p:nvPicPr>
          <p:cNvPr id="24" name="Picture 2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00793" y="2819318"/>
            <a:ext cx="179908" cy="266400"/>
          </a:xfrm>
          <a:prstGeom prst="rect">
            <a:avLst/>
          </a:prstGeom>
        </p:spPr>
      </p:pic>
      <p:pic>
        <p:nvPicPr>
          <p:cNvPr id="15" name="Picture 14" descr="circle_logo.pn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5" b="-3502"/>
          <a:stretch/>
        </p:blipFill>
        <p:spPr>
          <a:xfrm>
            <a:off x="3505200" y="6927"/>
            <a:ext cx="2133600" cy="11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0 L 0.25 0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2051E-6 L -0.2 2.8205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7179E-6 L 0.25 -4.8717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1.02564E-6 L -0.20591 -1.02564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Bebas Neu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2400"/>
            <a:ext cx="9144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 descr="stitch-divider.png"/>
          <p:cNvPicPr>
            <a:picLocks noChangeAspect="1"/>
          </p:cNvPicPr>
          <p:nvPr/>
        </p:nvPicPr>
        <p:blipFill>
          <a:blip r:embed="rId8"/>
          <a:srcRect r="4167" b="26858"/>
          <a:stretch>
            <a:fillRect/>
          </a:stretch>
        </p:blipFill>
        <p:spPr>
          <a:xfrm>
            <a:off x="0" y="5488517"/>
            <a:ext cx="8763000" cy="457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badge.png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9716" y="5334000"/>
            <a:ext cx="381000" cy="381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58200" y="5334000"/>
            <a:ext cx="457200" cy="315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pPr algn="ctr">
              <a:defRPr/>
            </a:pPr>
            <a:fld id="{2698A76F-F8C0-4CFF-BC03-447FE974C1B6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2" name="Picture 11" descr="pagging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2286000" y="2514657"/>
            <a:ext cx="457200" cy="914286"/>
          </a:xfrm>
          <a:prstGeom prst="rect">
            <a:avLst/>
          </a:prstGeom>
        </p:spPr>
      </p:pic>
      <p:pic>
        <p:nvPicPr>
          <p:cNvPr id="20" name="Picture 19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-2239700" y="2819400"/>
            <a:ext cx="180000" cy="266537"/>
          </a:xfrm>
          <a:prstGeom prst="rect">
            <a:avLst/>
          </a:prstGeom>
        </p:spPr>
      </p:pic>
      <p:pic>
        <p:nvPicPr>
          <p:cNvPr id="23" name="Picture 22" descr="paggi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0105" y="2514603"/>
            <a:ext cx="457200" cy="914286"/>
          </a:xfrm>
          <a:prstGeom prst="rect">
            <a:avLst/>
          </a:prstGeom>
        </p:spPr>
      </p:pic>
      <p:pic>
        <p:nvPicPr>
          <p:cNvPr id="24" name="Picture 2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00793" y="2819318"/>
            <a:ext cx="179908" cy="266400"/>
          </a:xfrm>
          <a:prstGeom prst="rect">
            <a:avLst/>
          </a:prstGeom>
        </p:spPr>
      </p:pic>
      <p:pic>
        <p:nvPicPr>
          <p:cNvPr id="15" name="Picture 14" descr="circle_logo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5" b="-3502"/>
          <a:stretch/>
        </p:blipFill>
        <p:spPr>
          <a:xfrm rot="16200000">
            <a:off x="-293037" y="445439"/>
            <a:ext cx="1295400" cy="7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4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0 L 0.25 0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2051E-6 L -0.2 2.8205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7179E-6 L 0.25 -4.8717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1.02564E-6 L -0.20591 -1.02564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2400"/>
            <a:ext cx="9144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 descr="stitch-divider.png"/>
          <p:cNvPicPr>
            <a:picLocks noChangeAspect="1"/>
          </p:cNvPicPr>
          <p:nvPr/>
        </p:nvPicPr>
        <p:blipFill>
          <a:blip r:embed="rId8"/>
          <a:srcRect r="4167" b="26858"/>
          <a:stretch>
            <a:fillRect/>
          </a:stretch>
        </p:blipFill>
        <p:spPr>
          <a:xfrm>
            <a:off x="0" y="5488517"/>
            <a:ext cx="8763000" cy="457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badge.png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9716" y="5334000"/>
            <a:ext cx="381000" cy="381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58200" y="5334000"/>
            <a:ext cx="457200" cy="315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pPr algn="ctr">
              <a:defRPr/>
            </a:pPr>
            <a:fld id="{2698A76F-F8C0-4CFF-BC03-447FE974C1B6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2" name="Picture 11" descr="pagging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2286000" y="2514657"/>
            <a:ext cx="457200" cy="914286"/>
          </a:xfrm>
          <a:prstGeom prst="rect">
            <a:avLst/>
          </a:prstGeom>
        </p:spPr>
      </p:pic>
      <p:pic>
        <p:nvPicPr>
          <p:cNvPr id="20" name="Picture 19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-2239700" y="2819400"/>
            <a:ext cx="180000" cy="266537"/>
          </a:xfrm>
          <a:prstGeom prst="rect">
            <a:avLst/>
          </a:prstGeom>
        </p:spPr>
      </p:pic>
      <p:pic>
        <p:nvPicPr>
          <p:cNvPr id="23" name="Picture 22" descr="paggi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0105" y="2514603"/>
            <a:ext cx="457200" cy="914286"/>
          </a:xfrm>
          <a:prstGeom prst="rect">
            <a:avLst/>
          </a:prstGeom>
        </p:spPr>
      </p:pic>
      <p:pic>
        <p:nvPicPr>
          <p:cNvPr id="24" name="Picture 2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00793" y="2819318"/>
            <a:ext cx="179908" cy="266400"/>
          </a:xfrm>
          <a:prstGeom prst="rect">
            <a:avLst/>
          </a:prstGeom>
        </p:spPr>
      </p:pic>
      <p:pic>
        <p:nvPicPr>
          <p:cNvPr id="15" name="Picture 14" descr="circle_logo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5" b="-3502"/>
          <a:stretch/>
        </p:blipFill>
        <p:spPr>
          <a:xfrm rot="16200000">
            <a:off x="-293037" y="445439"/>
            <a:ext cx="1295400" cy="7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0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0 L 0.25 0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2051E-6 L -0.2 2.8205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7179E-6 L 0.25 -4.8717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1.02564E-6 L -0.20591 -1.02564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124200"/>
            <a:ext cx="8229600" cy="36195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Gwendy Brown, Opportunity Fund</a:t>
            </a:r>
          </a:p>
          <a:p>
            <a:r>
              <a:rPr lang="en-US" dirty="0" smtClean="0">
                <a:latin typeface="+mj-lt"/>
              </a:rPr>
              <a:t>May 20th, 2014</a:t>
            </a:r>
            <a:endParaRPr lang="en-US" dirty="0">
              <a:latin typeface="+mj-lt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28600" y="2353733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  <a:ea typeface="+mj-ea"/>
                <a:cs typeface="Aharoni" pitchFamily="2" charset="-79"/>
              </a:defRPr>
            </a:lvl1pPr>
          </a:lstStyle>
          <a:p>
            <a:r>
              <a:rPr lang="en-US" sz="2800" b="1" spc="-100" dirty="0" smtClean="0">
                <a:latin typeface="Calibri" panose="020F0502020204030204" pitchFamily="34" charset="0"/>
                <a:ea typeface="Verdana" panose="020B0604030504040204" pitchFamily="34" charset="0"/>
              </a:rPr>
              <a:t>CHANGES TO THE SB LENDING LANDSCAPE &amp; REFERRAL FEES</a:t>
            </a:r>
            <a:endParaRPr lang="en-US" sz="2800" b="1" spc="-100" dirty="0">
              <a:latin typeface="Calibri" panose="020F050202020403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3870960"/>
            <a:ext cx="7467600" cy="1500717"/>
            <a:chOff x="800205" y="811740"/>
            <a:chExt cx="7805823" cy="1881717"/>
          </a:xfrm>
        </p:grpSpPr>
        <p:pic>
          <p:nvPicPr>
            <p:cNvPr id="8" name="Picture 2" descr="C:\Users\lmacarthur\Desktop\Gloria Manjares_Happy Kids croppe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" t="11415" r="10861" b="11415"/>
            <a:stretch/>
          </p:blipFill>
          <p:spPr bwMode="auto">
            <a:xfrm>
              <a:off x="800205" y="811740"/>
              <a:ext cx="2653258" cy="1881717"/>
            </a:xfrm>
            <a:prstGeom prst="roundRect">
              <a:avLst>
                <a:gd name="adj" fmla="val 293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r="5400000" sy="-100000" algn="bl" rotWithShape="0"/>
            </a:effectLst>
            <a:extLst/>
          </p:spPr>
        </p:pic>
        <p:pic>
          <p:nvPicPr>
            <p:cNvPr id="9" name="Picture 4" descr="C:\Users\lmacarthur\Desktop\Rosaura Guzman Flea Marke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3" b="9631"/>
            <a:stretch/>
          </p:blipFill>
          <p:spPr bwMode="auto">
            <a:xfrm>
              <a:off x="5810565" y="811740"/>
              <a:ext cx="2795463" cy="1881717"/>
            </a:xfrm>
            <a:prstGeom prst="roundRect">
              <a:avLst>
                <a:gd name="adj" fmla="val 340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r="5400000" sy="-100000" algn="bl" rotWithShape="0"/>
            </a:effectLst>
            <a:extLst/>
          </p:spPr>
        </p:pic>
        <p:pic>
          <p:nvPicPr>
            <p:cNvPr id="10" name="Picture 3" descr="C:\Users\lmacarthur\Desktop\Bouncy Land pic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1" r="7548"/>
            <a:stretch/>
          </p:blipFill>
          <p:spPr bwMode="auto">
            <a:xfrm>
              <a:off x="3349882" y="811740"/>
              <a:ext cx="2503358" cy="1881717"/>
            </a:xfrm>
            <a:prstGeom prst="rect">
              <a:avLst/>
            </a:prstGeom>
            <a:noFill/>
            <a:effectLst>
              <a:reflection blurRad="6350" stA="52000" endA="300" endPos="28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OF_logo_2"/>
          <p:cNvPicPr/>
          <p:nvPr/>
        </p:nvPicPr>
        <p:blipFill>
          <a:blip r:embed="rId6">
            <a:alphaModFix amt="50000"/>
          </a:blip>
          <a:srcRect/>
          <a:stretch>
            <a:fillRect/>
          </a:stretch>
        </p:blipFill>
        <p:spPr bwMode="auto">
          <a:xfrm>
            <a:off x="6781800" y="22485"/>
            <a:ext cx="2281555" cy="72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5" y="838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ABOUT REFERRAL FEES</a:t>
            </a:r>
            <a:endParaRPr lang="en-US" sz="4000" b="1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478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002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b="1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431" y="1600200"/>
            <a:ext cx="811953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Reaching Underserved: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Word-of-mouth is an important strategy for reaching underbanked </a:t>
            </a:r>
            <a:r>
              <a:rPr lang="en-US" sz="1600" dirty="0"/>
              <a:t>immigrant and minority </a:t>
            </a:r>
            <a:r>
              <a:rPr lang="en-US" sz="1600" dirty="0" smtClean="0"/>
              <a:t>communities.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One key method for reaching potential borrowers is through </a:t>
            </a:r>
            <a:r>
              <a:rPr lang="en-US" sz="1600" b="1" dirty="0" smtClean="0">
                <a:solidFill>
                  <a:prstClr val="black"/>
                </a:solidFill>
              </a:rPr>
              <a:t>referral fees </a:t>
            </a:r>
            <a:r>
              <a:rPr lang="en-US" sz="1600" dirty="0" smtClean="0">
                <a:solidFill>
                  <a:prstClr val="black"/>
                </a:solidFill>
              </a:rPr>
              <a:t>to people/businesses who refer successful loan applicants.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Referrers may be local tax preparers/bookkeepers, licensed or unlicensed loan brokers, </a:t>
            </a:r>
            <a:r>
              <a:rPr lang="en-US" sz="1600" dirty="0">
                <a:solidFill>
                  <a:prstClr val="black"/>
                </a:solidFill>
              </a:rPr>
              <a:t>n</a:t>
            </a:r>
            <a:r>
              <a:rPr lang="en-US" sz="1600" dirty="0" smtClean="0">
                <a:solidFill>
                  <a:prstClr val="black"/>
                </a:solidFill>
              </a:rPr>
              <a:t>onprofits or other business owners who have received a loan.</a:t>
            </a:r>
            <a:br>
              <a:rPr lang="en-US" sz="1600" dirty="0" smtClean="0">
                <a:solidFill>
                  <a:prstClr val="black"/>
                </a:solidFill>
              </a:rPr>
            </a:b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Referral Fees are Effective: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Alternative lenders and banks </a:t>
            </a:r>
            <a:r>
              <a:rPr lang="en-US" sz="1600" dirty="0"/>
              <a:t>commonly use </a:t>
            </a:r>
            <a:r>
              <a:rPr lang="en-US" sz="1600" dirty="0" smtClean="0"/>
              <a:t>brokers </a:t>
            </a:r>
            <a:r>
              <a:rPr lang="en-US" sz="1600" dirty="0"/>
              <a:t>to reach potential </a:t>
            </a:r>
            <a:r>
              <a:rPr lang="en-US" sz="1600" dirty="0" smtClean="0"/>
              <a:t>customers. For alternative lenders brokers account for </a:t>
            </a:r>
            <a:r>
              <a:rPr lang="en-US" sz="1600" dirty="0"/>
              <a:t>upwards of </a:t>
            </a:r>
            <a:r>
              <a:rPr lang="en-US" sz="1600" dirty="0" smtClean="0"/>
              <a:t>45% </a:t>
            </a:r>
            <a:r>
              <a:rPr lang="en-US" sz="1600" dirty="0"/>
              <a:t>of the financing they do</a:t>
            </a:r>
            <a:r>
              <a:rPr lang="en-US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Referral fees  are paid as a percentage of loan amounts (ranging from 1-1.5% for banks to 5-8% for alternative lenders).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8" name="AutoShape 4" descr="data:image/jpeg;base64,/9j/4AAQSkZJRgABAQAAAQABAAD/2wCEAAkGBhQSERUUExMWFRUVGRgYGBgYGBwbGhwhHBoaGBcYGhsZHCYfGhwjGhgYIC8gJCcpLC0sGB4xNTAqNScrLSkBCQoKDgwOGg8PGiwkHyUpLCwsKSwsKSwsLCwsLCwpLCksLCksLCwsLCksLCwsKSksLCwsLCwsLCwpLCwsLCksLP/AABEIAMIBBAMBIgACEQEDEQH/xAAcAAACAgMBAQAAAAAAAAAAAAAEBQMGAAIHAQj/xABFEAACAQIEAwUFBAgFAgYDAAABAhEDIQAEEjEFQVEGEyJhcTKBkaGxB8HR8BQVI0JSYnLhM4KSsvFDUxZjc6LC0iQ0RP/EABoBAAIDAQEAAAAAAAAAAAAAAAIDAAEEBQb/xAAvEQACAgEDBAEDAQgDAAAAAAAAAQIRAxIhMQQTQVEyFCJh8EJxgZGhscHhFVJi/9oADAMBAAIRAxEAPwDrObLU1LKpqbeARPQkYplfj70K4kGnrJZqbCBHKNRjUQT7JgwdjINs4pk6pTVRqHWslQSAp8jA2xz/ALT9qKlRe6q01mxIFyI/fUi6+t7EyMaLpGSEb8Fn4rAD16NRgx0jSTIB1CDAMxMLH3brOPcJGZpJWQhnanJUKpk+FtPh5zcWOxB3xSRxSqukEtCyackTMrEXmfZMTa0YM/XTtSVR4QXmNm2KkiY98baR5YBZR3a8oQ8Qqd28gkgM3hNtNgChAO89L2xY+L8UpV8si1KGg6WC1bnSDYQ1yJI2uDAkYF7TZXLN3dYFrhO9QWmwuCTM2J36RhXkKvekaWIABpIpOqVEkWjcmTv/AHW8ijdDNGqmTDij1QRUQuVTShjxApBSZNh5i4k789F7tVLklWAQMkCZJIY9AtrTzHTEOed6FUFKhmTKFSrIOhHNWUiGFo6Y04gxeodJgOiFog3Mg++AZ9fPC3J+Q0vRKOJllKL7JN0YARMbMTqNoPqPTC18/NiJ69bC1/mcS5nNFyTG27eX4W5/jiLTKgrAAPMifTffASk5chqNcBz8QVlUkKSREgwOgkTy/PkOKoBkLI2Pl5k8jv8ADAvenZbBRNonrf78EUczMaeY8Q5XjboefvOF1RdBFSp4RACmwiN+RJnfewx7mVqU4aJm9zf1mfI8zzxCCNUhog269J+I/wCcZVq6jALGCD1iCLdOvxxRTXoLVOTMOpJ6wWjfqbjDD9c6DLGBHtLIkDcAxPQeK5nChMxeXBUmVHUE2AItbb/jG1DIVFILoNIAi3tSAd15S+8323xTXsEOyPEMzVmmrpTpqFdkVBsdyZBtG0RcemKrl5q1SVnQ0xJMRO5jeBP5jDk13SpUCRoqIUJ1aSsaT8AbAfhgSi4pq4UnUoU/O8W6nBp7EpMWU17vMC+zap52uOt8HZ9lGY0vB1QfZ5n3fmcaZqulMBtAbWJDSORgx57YKrZlGZQ0Q6qdcQb2AB+nuwTd7lUSHIU9JAksSFIDEQREWvI3v5HGU6tNgdMBYMQWG/Vrne/TGtWtSFVlZirFhM7AEAjy+6IwOKXct4gQJmYkbwYjbla++A3ZRcuFdqJCZauxBZSqVHGoTeFaoDeRcEgxN9yMUY59qatTUx42aesgCL8tz78PeCVwajBxqK6SqaZ1kkaCnQkHbrgEU+9zRpQgAb2UgcwIGqLkkAje+Dc5NLUtiQgk9glOMtSRMtSUKrL4iPbdmIlmO62GnyUnriHiVPuspVUOHQ1UVGiFLKpWoU5wNXPeCeeIuPcJakq1AF0P4UK84uQw3B9cbcTzFOrUy+XU6KNDwlwJmYL1I3N59cLT100G1ptCXP5RqdCizf8AVNRh6KVT66sWPO8OfI8PTXZ84A7AifAJCpJ9mQUBF7SLYaZHsPVqVKYGivRQVHGnYq1XTMDa5LxJscPftJ4U+d4h+j0xpFDJhhHJqjlACPIAR6nGyCoQ3ZynK5OoxASxJa/TShcyeVgfjjWomlaZ6gtPvA+WnHRftO4JSyj5ehSle8OYrVSJMDSirPOPB8jjnVNGcosEk6UAHmQI6TfAySsZFjjtRkShSpsgWmqgmCZQMYnmJvGFumQm5LTE+W5nnv0542zNCq1UUmOp6YWmBuJaD4ZgSSR0mMWLtxwIZfNJRpyWp0kkcydLO+1wInfocLUftJe4kSq4/wANWZeomJi4sDtjMWbsDlxUy7yB4arLv/Kh+pOMxlezqg6Omdj+1uujTSr/AIrMyhQZNo3JgWJI9xwX2k4Pl6itUnQ5gGoAY5gEmIiYlh9JxyfJ50vpBu4UMDMHp7zMGec46Pm+0bpl+8Rg3g7tqZJBUkDTFpkXF99W9hjdDLatmd46exRa/AYqE1KlIVQD4QwhgDsGDQDpvpK/C8KKrOpmCDIvuJjYG17xeDc9Dhjxky2oRPi1FV0oZM7ktqPK5G+wwsOvpOocvFfkTf777YTOVu4mqK2Is6wanfUSOQANvK/LT5/XGUqGmnKSVBmYsCJJ2BEAg/TA/dCm0qCQPa2k89hseex2wZVzKHT7YRgEZZNhq1Tv/NJN99r4WWF8T4kagDsxYgBb76Rcg22kkyOVthgU5tCfYhgFkAwOcW5fica8JzZDMuxt87bDyO5xGKK0qo1HVrAmSbX8SCb2PORv5YjV8lqvAXnsiSJSNJEwDOwuDFhEH64T6IJAuBMj3WI9MHV8s+6AsR4bC9rEEC/I32F9ue78PqugARzMH2b8zsbRfn1PngoJlWKqWmwAJLDqD+bdcEwALQdryAJ5SOY/sN8TUOymZZp7kqLyWKk+Z3A+Eeow3y/ZKuHLRTVeQLyR748zhrg34KsroqwSCCYtHO1onr+emMytchoAvtHTytufL5Ytx7GhlIeogYxDItxBF7bm2+Nst2JpICO+czckKJJ6yRv5jE7Un4Bsq4AbwSATN7wD7hNjvbBtLKOqsGhwIjxGIs4sfcb9QTiyUey+Wpjaod7lyN99jjzMPlqYCinTjqzAx7ziPBL2QoPG6neVCAQNIuo5H+/XzwZxQU6xplDpijTUzuzAKCYEyLE9b+WLlw16FZomnpaQWQgwQOZHnFvPFP7RZPVWLAaQWM398gW/iO3UXxJ49NFHub4WBw2mTBdKlRZUggg1Ej5P8vLCbMOG7uDGlAvoVJ/tBxYM2dKhWHg1C/neIDGDz5bX5YG4XwhTmAhTWWcKo1RM6dPpOrraDhcdlbKbB+N5ZmqmpuJpIxH86yp6CbjDbhdGrUapkqi+MDUqsII0oNaDzK7dYHTFk7J9mqdTMVcvU1hK9I0SIgq1Igo4P7rKUIBnkemGHabsqy1qWfnRUeoO9vMsoVQB0lEdfeMMpaNwL3EX2c8KLZ5A1nopUVx0Kk92Yg7EH4YotI1FzKhFfvA+mCIcuTDgyBpYtIvEeWO+0ezgTjYzKLppvlDqtA161AY/zad/THJO27heOZhhcCtTb1/Z0jvg4qlRL3s6F234AtTK0q5TxEKrANYl1IR+khyvuJxSeIdlYydLNrOl7MByIJDr5GQ0crRjuL5KnWy6oQHptosZghWBHnsuFvHOFpT4bXRgCP2zAC13dmQDpBYDEkk9yRtclC+yXP1KGZGXf2MxT7ynz31EHyM03UjqPSelZfgKjOVswwB71KSDrCEtEf1QcacL7M0aZy9SmNIpJUCLA/6pViSYm3iH+czgitlX/TEqAHR3ZVjIgGZFpmbnli1tsCym/at2HbMqczSlqiJpKfyjUZHMtJFscS4XTPf0gDc1qQBnn3ige6Tj60x8u0smRxCrAtTzVYz/AEViY9dvjiLcNHXeAfZnRpcRr1GXWiLTNPUxJV2kvveQACDNg5GBuL5davEM9Uek7DuXy6sqawCtDWWMSRd2WQN1jF1HH6Id1RXZzqPhpnxlCtNgrGASpZRvHwOKwvaNKVGrqpu9V/0t2VTTDQarLoAVyWYaQsi1rsJxdFHz7w/P1KaAI5UG5g84An5Y8xDl6fhHoMZgdKCLpkqaAMxRVUVBEgs+tmsDHhVZNo5HFlyWbJqAGoZKAMWHhEMSpnnp5SZGrocV01awqgU1Xu7iEIDBTMa7EAwDfp8t0oQArnTB1f4hBW50yTZgbddsYXb8lpg3H+KIhKiVpm2q825HqLeeCkoa+71oFb2STsRYCRIIYCDa3rhVxDO06tQMh0K0hliVI6lesDyM484dRprVoorApUqUy5qNtpYAkQJB0kwTHW+GxWyL1b2WQdkVJ8VUwNgFuOonpg5eCUVmSYME3AFvKYxb+PcEyNEs1Wk7M48ANSroHI+ANpAG885xFwvgeQFBsw+Vy7wQtPXTVr9fECf+Dg+/jTqvFi3mV0VGqMjSOp3pgmRL1bn+Lnff54no8QyzAd2iuBtopu/wgHoMdP4GtIOaRpUkqLBAVFWxAPIeYw4q7hVgWm4nYiLev0w6GWMlaRcZpq0cjXN1CYp5TMt/TlmA9zOAPnjEynEmqKUyOYVR/E9JOsz4/ux1NuIsA0jZTH9QBkH3gx6emJEzOokEnwybbnxEDa+wHxxfd9E1Wc5qdm+JuxK5WggO3eZi49yIec4lTsJxJomtlKfUKlSp8yU+mOgUs4C4vY7f6Qwt8cavmP2bMLlC5jrpJke8fdiu4yamU6n9meYYftOIkf8ApUEX3eMvgDi3Y2hlY7/N5ytqjwioiADmxKIsD59MdErVhTpyzQFGpj6XPxxy79e/pGad6m0NFvCgiBPIQsiep88LyZGqS5YMm9kjXjfYjK1aC1cqKj+KGNWrUaQBDeEtA0ne3U7DCXheUylKrfLUnUQNXdqSDMahIJP9sNOD598s5V9fdtIggg3kB4PlM+R9MRdquCGi5NIfsmJhp5gS9/4b29cZ5Tk6nF8cr/ImTfyT45Cc1RpNVpLTCd3qMaAVAMLGoMApaeY/vil8XyxNYjVAFRV5fwoR8/r64tHD85+wUQJp1ZM+YUj3GI92Ik7F1s0TVQIKbNq1O4USoCgCx2hrnrbGuNzgmzTF3G2LO3ApqKLUlinXp0qscvYKkA9RY264WcMBTXUZvFSqUlWZAsBJnqAVMdcdN4x2CqZrJ5WijUlOXC6m1swPgVTpinb2RF8Lcz9mNdlrpIPfsGB06gI0Ru63BSffi3CwU6Q27O8TTPZzKOUirl6dQlhEMKg8TW5EhDMblvfeOI8Hp1qRpMIUnVbkZ1TfnJOKr2V7EVcosirDaQkhFEKLhQpLADVJ354evw5ol85VHvpr/tQfXB6b5YN0G8R4rRy6A16iIpsNR38o54+f+1tSg/Fqj0GU0W7sggW8NNQRf+jHVuMdn+H1mV8xWeqUkKWctExIEWAsPhhBn81wXLEP+iJVqA+EQGaRtM2A9cHo22Ipbj6p9r2THsLVfpCYWcS+1enVplBk6jBreKB6G4xz3M9oFq1ixoU0SDppIzIJtGpxdjvew2sMZ+l9Mrlx/W9Rj12LC3n/AHxb7cVcgbkXar9sVePBlkUD+Nx9zYDH2qZx9d6CaVLDSdWxA6HrioHitYHw0sstv3KIPnu0/kYc9mO0NZKjd4q1FKtA7tVC6QXaAoFyFgXtM4coJq0gHJ+WHcO+03OCprqF6qiNKJTgEyJ1GNokWG5GKhw7N95nKz7CrUqPG8a2DH64IzWczFRnivW0ktC6/wB0kwDBva2BuGZVkzVRXJLK0EzMyqsL87EYXmjSsZjduizVOI51ixGWADBo1VSANZDsyBnGkllVp8uWFucTMG7/AKIpAN3dC17tJkliTe8ycKeJ8OVHdnIALNufM40ThaMhcMumN98OUNhbe4u4Pl1anJnfmfIYzBHBqQNIHqT+GMxzmzWFtxZjAlIk6gASqhiACrByzMTvBjrtiXM5+nVTuHbxRvpNzuJtFweR5+mEuVyNV1hSiqWkAtBMA2G5sJsbY3P6QWhkMgg6mXxATEBuQ6ieewnCljvgAIyHDDmAyKh1QSqDSseNUGokSfE6rePaHpgdcmwNSiwZa6SCQ20AGGg6TYnYyPPFy7FcRFBGqVtLhqiPCqsjuanesAWINyiHp4R64J7R5HKZvN5qojd3rWlUptEDWUJbUCRMsB13Jvh/bdEOgcdziZjKZWqIPeIG/wBSiR8fpgTjfZwhctlqZj955NgWO/u8eKzwXtQaNOjSdFqigTDaioczK2VWgDeJPS2G2c7dvWIJoUpFh/isfSwWcY+xOTk3tf8Ab/Yrszdy9k/EEqq7VlrK1SgQIsNQHPzNyCBPMT1s+U4yatKnVU6WNogncwQRzEjeRtijVO1zfwZcetMn/dVGJ/8Ax1XACgUxawWmo+A7zD8eOUW26GwxST3ouSZwEFdNRtQCnwkXliWm0GWmRtaMTUK4Y+zUVpNyACLAHyIOkWg392Odt2uzLCBVe1vCE5dSATOBa/Gq5uz1LdXP3JhulD+2vJ1CplV2KPAiGDxsDF9QP7xGI0qiW00yLX1VLG0EkEkbc8ckqdoZ9pyfVnP/AMcaN2ngH9o3mJqf/YYlIvtr2dR7TZR6mVdQwDFZgGRAI8IPnincOy1ejl6lIZfxPJZiQY5C3IjrPI4rDdqQbd4SPPVHzqYhfjyHcg+oH3scBOCk7sGWJPey2VctmqtMBkQFPCrF1UqDGsxMDkLdPLBRy6nLDLVK1MQoE61gRcQSdxb4eeKDU4/SGwHuVP8A648HaQcgfiB9ExIwSbfJUcUU+R1WyJo1ApZXBIJKMCpE+R88Wh+L1cnRC0SmnW4JKhiDyHls1sc5qdpypHhMgz7bf/EiMZ/4oPdgBWmSZLkjcxZw20m838sXjcYbFPGorSi51+2+bP8A1iv9IAwv4r2wzYFs1UHhkw3W8WG8YqFbtRVIUQigGZCjU0bgkzb0AxC/aRmNi0mOf1xq1xYrQ0e1+0ubqGTmMwZ6VHt/pPzxBUzGZfdsy4P8TVW+pODalPMjeuQfJm+4Y8/V9Y//AND/ABc8/M4Q+pxLyVTFh4TUbeg5bqUP3jBmUybhQNBGj2rbEsd+mF+ceojMhqMSCbyb/PFi7G8IOZnfWWCiHKXMAXHnO/XDdae6LSBHoEb2kYmpZg6Qo5STe/lHMi/LFyrdjs7QICPWvFiadRT5dT78IuJKyEpXpUg4PtLS7phBG8GD0vO+F5GnEiW4K1YOuk+zEEg6T1Jm0b+7HnZ5nDMs/wDTq8//ACX2n0wNl6tMjTqEgmJHXffyvgzgmappUdajGO7qEQP/AC2kX28EkecDyxnxt3ptltCHg+WdaywZJBm9jbnE4ecGoRXqkkFv0ionh8QlVpyPO5+WEFLiJEsBBYAEfAfdi4fZvTFR2Ygf49Rr3uUokm/Pz9cPy5ajwFixtyFHafJFjqN1U1CSAYAkRqMHrE2wHwul+wqkNYHaJ/h58se9oePu1evTCwi1KyQrGGAcgaosfZEYAyfE3CtTCgK5lrEn3fAY0rJH+glwYfwsA0Kews23PxtczN4ty2FsZgPLZ9kpooE2PzZjjMZKG2MVIVqSgaXDOsjqGMf7hfyx5kKlTVWpM7adDtG/iUAze/X4Ysn/AIAruadSoe6CMxUJSNRj49RBhljeBM22GGFLsGWrmoXrFXlWX9HYEKwhirAm8bAjDoTiiSKnwenSqFwP+7NxyZTAva5U288FrTC1wmpIdAVvYkMYAjyJHuwx4V2FelmKuunUNMEd2yo2olSYOkwNrm59nbBOe4CqszUlrrW0MoYgKgLMSgqDxMAXa0cwLRglkVJErc94OgNZVClldagBBkksriAIuBtI54aDsjmKJWvSpirqDa6TFbDUjJpVmILABtt9W2NKORp5GmKrCozEhS5UeED9oboSFU1CbwJhQfZu/wCC9rEr1WpqHJQBmYrYzuFFixHmBvz5qnKK3HYXJSTUbrw+Dj3a3g4yr0VVXUVaS1IdmLBtnQztHh3E3ODDmIRKjlr+0AxkTInf0jDv7W6wqdzUakyHvNId4BKFXmFUkkSoMm9oxrRfLrRRKqTTanTcrrYk6lBaGF1vpMDpGFuSatBcSZVc/WdHVJmCdi0tquJvvBG2Dn4YxTWyhBa5aWM9RM/LEXEHSrnQKKsUbRpBXU4gQQvWNMyfunBnEuDViDooZpyYJmkwEAc7GTtHlhqSFyafArr5mnJH7oghgsTa9jHPA9fNUWm5A5W8vI8/vwy4ZwYAt+k0Mwqx4dNK8zedYECMTZrI5YCadGuY/jQAf+0e/FOirEeXZbyDsYiN7RzED44IpOCwGm+IqQmwUmQIhTvz26/diellJj9nULeSkj6YBsKzWvmwuoGmCIve/utgXOZ5TpKJTA52Or33j3xi38P7FAjVVkE/ugiR6mL/AJ3xJnOyCqhKBi3VjsOZtv8AhJ5YUs0G9KBtWUWpWi53P53x6tdYEsBG/wAfr54E4hWlvQYhA+OD0hOW4xq5kObRYMOuy2PvjAtI+IdZF/eMZw9fH0BVxP8AlM/UfHElOmJBPsyIPXb8+WGeBb3OjBEAJYODqEAEAH7/APjDNaNEaQyksfExkQvODB3tt54SVswWdjMSbeIj0i8AWGI85xLSohkViSCzMzADfaRJJjp9x8+8UpvSuRZUO0ZnNVotLE7bCBb89cXL7KqeomOTq3wuefTFL4k2uozkABjLAGbwNrD3eWLf9mb6SSOTx/qUj/nHfxqoJfgNI7FxOi7VVYGylGA5cy3z+gxzr7YMm+sd2pdmfkpMAlzJgdRF/LHQRmyN7SAo9I8P1Pxwp7UNqeoTIGik0Df2qg/HElOotvwVZxj9TVTRD9yxfbTsbzcgkbHAlPP90wDKgcSGloKmTaBJOOol18/i31LYjXTexPv/ABxgfX4/EWL1+ynZHhFauS2Xod4DpICX0gi7WE78hOCeygqU9VmBNetPhI2WiOfKQRsOe0YtIReanad8YwEbN8fujC310PTGd9UkUrP5HMFmK048VQRpn946GmI2+uGPA+zff1GXMVDQTQpDd0WJaYYAWtznzxYgqjefdOPGVbGWgevP1wMetit2mMn1SapIGH2e5GFH6wq+EQP2McyfvxmJ9IPP5nGYP6+Ppmfuo6FWzWpSpiDyn5Y0y9bQukRA29OQ92CF9PgAOv4Y2NQDdiP834Y6ZrQK9Yki3Pp5H8cLq3Bl7x6jawajIzDUQpKRptH8onrh1VzSopYmwudz9MatWpuhbdVBMjlaTN8UQ579o3FilBlpVFBaVqLJ1MAt1UabyYE9Dvip8BqVKOXGdRg6rrWqhMFYIJNz4pAB8p88AcV4+1eoarfvGQv8IOw+ET78FcO4Qa6yWAQxqWTLASWERFgv738SxOKyQWnkLFlcJXQ+7YrTrZBMytdapFWnZWlUDtEQbixBNuvrgKjwwmjljqUisi0RB/gimD6kc8JeNZPuKBpBjpqLTMEAAlKg23kAH4g9MEdm65NNEJHgLRMzcbCPQ/HEpRWxSbnK2WngvYc0c3Trawxp6pVTe6OnP+rFozNFgDCGbH6Drigrn0hNLkO5WYMEACxPmZn54lzfazura6n8t3CkA2BO1+fuwTVlLYOqdulWq1EmoGDFfD1FuvXEOc7WZkyFgqQebHe28/dil59m1PXG5JY84nczgrJdpkgA2IF+hwnIpLg0YlB/Ie9keMfoWtWMiKK3I/idS3i3IA288Xo8YVva7s35qh+oxyDN5k1mUqAdIIJPMTO/u+uEhyAPJfgMHCOuNsz5WoyaR3apnBJ8NOLRCp09N7nCPiSrnFrKtenQbLujsCQpKD/GqzMxTDcrTvuI5F+rxMQPhghcltJ+WLSjBin9wPm6JBJixv8A84iVsM80g0sRz8vPCkb4vkJ8h/DV1HzBPzAn/aMMlyRidJ5eDmB/F6efPC7gSzV09ZPwH98XE8IJ5+PnUjcdInpaemBlKhuPHqRCvZhLjU/Pxc/PZcYvZqmYvUH3+vh/tg85IXA1xP8A3HHpywZk+DIzBXdl8++cADry1Hyxyp5pr9p/yEtMqGe4VDsE1HTYJFyLeIRuJ57yIw97FVSjFGEFnBuDaAPhiPP8LHfvoswbwVZYiItq5FokdPfizdksgK4qq1mUSrKIvpABAPKQN/wx1MU7S/cNcKjqDMxxLM1wqruLKBvuIsgj/wB2N6ORzOpqdTdkQ+IqNySptfkdyd8XfIMncqoABQodhJkgzbnywr4ohOaZhcClQsLndjMdN74ZJWmmISsr69nK0n2DG37RfvxrU4FWU+wtyBIqJz2HtYsIf3eojEVdUYpMGH1b81UkfOMc/wCix/krsoTf+Hcx/wBs+5gfocR/qWuhvRqX6KT9Bix1KqzNsaU6yszx9cU+hh7B7SK3W4a49qlU8/2be7cYgGX0zIItzBHxxbVfQ7OWaGVREm2nUZHrq+WIqnHDyZ/icA+gXsF4kVN6qA9fiPrjMXahxEke0T78Zhf0H/oHtfkLessSdIi/M4VtxouG0HUBE92Bq2GwYbec4R5vi9TXMkLHsyB922Fmfzi1DYFYnb0M7csdlRN+llno5uqywxeSRvAsRcFdj/fAPanPd1ksxDBG0VFRQ06pGnblvvis/rd6a6AAyyLm5HzPywFxrONXoOoBJiwAO45XGC0splKrZjUIKwTtB/GMWjsrV1UdBIEM8AAa5mmRYkMFtuLT1JxVMzlqlIBqtJlBMAsBvEx8AcaDjJAgM0epwLSYmiy9ps2pqhX06iCFgRB7xSVggN1EfDEHCENMlaisjK4DBgVYb7gweY+Pni18A+0jKU8siUcsEzOlRUfQsFgpZ3uZI8DNy5C2E/a3iVXMVKT0u6tTAdgNKltTGQkyPCV3J+WAi9qY2q4ACCw1hWYL/ChgebQIFuuIq9elpOt1U6SQpYapi1gZ3g+eB1yNc02Q1iFaZUQAbRe032wlzfCjSgt1tth21C25DSlxYrsAbEX2+H3YVtRUmT8rD4CwxGtTzx6amKbsELoV9A0qbQRe++/vxGlHeSfdgR6uJcrXGoSTpO8YCvRTJGrxsfdA6b3GJ8rUn97ltafiMa/oiTqk6eUQSeW3L87YJ4fVppqlbkQNSyQIjlsfTElH2Xexj3t18zgDMZQA2tg/X0O+wjfpbGV8lUNythb39MJgmnuCm7BeAiK6+jf7TjovdX5R0xzzg4isv+b/AGNjo4bn88VlZ0ulrS7Dcrk1Cl6jKT+6BoYx6EYGABa0Ac/CoJ9SN8Q94Oo+ONpxz+w229TC+mviRBVysMVtonaflb93yw67J5sU6lRSGMxsJJ9cKmt+P5GGnZmsiPVdjyUKP4iATFtuV8b8PKReeKWOi7UKiCkHkqVFPfqAoM+++BFz85h3SHASmkkWtcR8cU7iHEXeAX0iZ0jyIPiPuwZw3Pzqk/wgaTGwjYfXGqeyOfGNlxXiR3NJCPIkffgfIcbL0wzUIJkxrYEXMC46YSdwxM99VAj2ZAF/8szv8sF0GgRrYmN5Hn5fmB1wkasbY4GbptvSafVSPmMeqlC80yOp0p92FCVCDOpj5GPuUH8+eJjnPM3/AD0/PvxLC7MgzJ/o9WkrgEBxqEqdjcTDdIxjcKy5G8f6x85wupVdACrZQIAAWwGwECw2xJ+kmDcx7vPy9MQB4pBP6jpcq7D/ADn71xmIP0o/xH4D8MZgaQHakU9swTbn7z9MB1FM2En+WAfmMNKlEHcT67fDHqUosB7hjUmbqAqOVcc49YJ+gxM1I82+X4RguMaSMVZKK92v4YGyNV/+21LmJ8ThAR13OKB+hJGx+Jxeu31QiggFtVQA+5WP1GKSr4CMab/JkyqpBvZbsi2ezApUaiU2ALlqhMBVI1EaQSWvtab3GLdX7D6SQuYDAfvBGHrKE6h8yOYxRKOedGlHdGgjUjFTB3EqQYjF0+zzPyKlEnY94vW9mj3wf82MnW6o49cXwc7q7jj1R8GtTshUQSxLL/FT8Q+BxUu1eWFN0AYsNJN1KxeOuOwrbynmOfqNjig/aA85umsA6svWXbmVcr8wMc/o+onPJT9MwdJnnLJT/JQqZJ9PljeI548oqWEyfuxvEcvfc/U47h2SNjiTJR3tO0jUsjrLAEW6jEZE4lylq1P+un/uGKfAL4L1m+BZYHxUqi22FUj33U4RZnhlGTpNYXt41Px8GGeYBZiSx8RJJJvE4AZZa3uxyoZJ+ZM5MMk/Mme5XLooiC3QtBP0wQUQCQsHy/4xlGnGGFOhrBMQFBPw/E/fgnmkvJofUzj5FyICwgReJPIGx+ROLilMAoJkNc3235R6YrmWyvgDRJMmOUDmcNXoTg45HLxZu6Wc89+aC+JqqsoUQuk2A3M2JxvlQ7AQ0EfuFJDANcE7iw+Y98GSREBlSTFr29TODMvm1RSQSGg2ixJETODblOTpUjfFSjewuOVdqmgWJ84/PM+7DziNenQXulQ6wAdRPMbt/Nt88JKNnk7AT6/DA2crMW1Gw5eV7D15xhfSp91XZkerzZtnasg9W3PrhrkMkr0qpAOpCjAjc6fEV/zAEe/Ff7ySPLB2R4toDFQSdS30MRz6CMdiUVQCmovctyZBTs3K23rvE8x7jjz9XwImob76rn8/X1wk4ZnTAUqIURc7hbcxzHXywdRqCWexLQJmxjr1MQbcxi1ibqgu6qsPq0NJHii0XNj0mef55HET6iB4tIItIZSD0nYc7H7xgd8zMGJJ5CxH3+YjCL9ZtqIplCJggeogxJ/J92BnBIuM2y1U6dr1ZMC4O/nb7sY9TTdnjrJt9Pu9+Ak4hYwrKFN7Ex1kbAfTHlTiPdAtTaT6gRbYFRq+I/HBOCSK1NkwzryfGBc7zMctkPLzxmEdXtIiMVNAAjfWrz7piR5x13xmEB7+xwca68bmPXGjNizpJHig4a8FpUBLZgMb2Cm3v588VTOcbakxBoFhyYT+Bx7wTtZ31VKJTTOskz/LYfLFqNick1VBv2vnLPlKRy6FWWquowQCpR1676iMcnepbHUu22XDZKrudOlv9LA/THKa52xGqMbNEN8POyOf7nN0mJgMdDej2H/u0n3YRDEoO/LzwucVKLi/IuUdSafk6/xbiopoxW7beXSTjm3EuIa85SdxqAi3USbfPDXifHO+VIsukEj+aLz6GcJnpKXVmnwnkfOccjpcPau+dzk9Pi7V3zuC5ng/dOULbaeV5Kg6TeJuPXAFdQLScPMzmVrZiozaU1hQuqSLCIYD4+/C/i+RVNrkRJBYjfbxE47eOLeNSZ0IS2Vi9aU4OXKHVSgWHin/ADSJ+GNwiogsJPM8vn88OkphEFvEQIHTCeofbS/IOTJpIne1zJOPaGJ8nkSwZzsMGcL4fNQB/WMcqU0kzmzko2DKpJAjflhoM33aMtpaxjkOgxHxTMJTYinci0+eFShm8+uAS1q3wUlrW/AXmeKEiFsII+X4YeK2KwKcMQeh+mGIIapEgAlbm1ouR57Y1Y0ox2Ot0WRYYyaXobk481Y9Xhq6Q+uEkAS1ydVMHflDMZO1+mGy8L78EouhV9ogX/c8IkTPiJJPliPJRv8A+Qj/ANRRq+OFPH833fdmCZLzBEW0wL/1fLF8PZ2kA+/gYqLmTeBsfIz6Y5h2yqRVCzZQ0f6iD/tX4YZgyqUti/qY5otJAz8bJOlVYMSANuZ64L4lx56WYGhFA8AZisxME+Qm5kzOK9kqumoDuAZj0xLnuIs2tmuzEGfTlEREQI8sb3Jsy0joWf7XZapWY0atMqKan2GUagSrADSNRgqZFiFJ5Y0y3aihEd9TAPIsJHuMYoPCHNIGoraTsDpB6X3BI3tGNs/xapUI7wUngkK2mGFxexty3GGwztKi5YlpUkdIqVg1MR5kFSDby6eXpit5JgKpEQJudVzzg9Mb5DiY7imCGkIqyOoFjgamVZjqDeoHxFzE74k5uVBRglwXKhpSWNUrMwAQT5W+7Eec1OJpMtS0GZUjpBF56H44XZChS6VHPmyi3UScMGNRB+zTSNtwZ/0fXCnJjlFUKmpVz7QrEi0/8jGYNZ8wdk+LN95x5iAaUOt8aleeJ4H5n6Y8Yj+04FM6VAdWYMCTyEwPjyxU8t2hqHNUyxCrrjSIi8jfc74sfHqNR6JWnuSLAi45ifhinZ3gdWmup1gbbg7+mDg0Zc9+C49o8zOVrf8Apt9McorG+GrK0RreOmto+ExiLhfCDWqhCwQcyY2mIE7kkwB+EYJ/e6RjlsrYuXBOQyneMV7ylTgFtVVwi25AndjNlFzfpiwZjM06OrLPRVglg4ENMeFja7QbnrOPMv2ZD0GVKTvV0yXCmAwGqFmJH7vhnEjjbv8AAM2o1T5FuXoqogVkbfZhzM9cENlJ5/C/34rr5bEXcEbW9LYU4wfKFvEmPxk/EdLEsI1DyOxj1B2x7xGhCdeZ918a8CJiZOqCJkzvME88edoqjDuwh31zsZ9nr78bNKWHYXX3URtwsso0nUDcGNh9Iw5pZRjBKm9h+OM4LU/ZgCwMW5DFepcdZGIampgkWJXYx54T1WGM1HegNHctWXHiWYKU0RRHOPz54VUsy9zJk88D5PtQjEBhVWbCCGEdNwfliwcI4jk6mpatZKTC6mooWfI6l+mOeuiSVKS/iK+kpbC3h3D2rOFvfc4bcbWlQQUkMv8AvH8cNOJZZ8gFJ/R2FVZVkZg0HYwWiPSRhD+r++eTOpzvM7+7C30OaUr8CX02Ry34I+E8PNZyR0O/OBiOg2uoNcwImPoPPDnIcHZNaDWGB2ZYEDfxavuxz+rxutRqOikeF3HiE/vHbnthnYmoU9tzVjhLS0/Z0rL5b9JdaYBVByMHSPl4ji5UcktNIRdIUECJH0J3xxvhP2mV6Iju6bDnuCfWSZw8o/bDq9vKxH8LD8Fxln0+RqkinikdCzThVvU1AwNzPlv+RjlHaTItVd6uumqq7JckE+ItIEcgQCfhh+32r0nRkagwVp9Z/dNp9mBHv6nFQzuWatUcpB3beDBJMX33wzpsLxSt+jR0uJptPyLKuXi0g2mevpgYUWNoJw4oLEKYuIMiYwyy/CYTWviYbAXnyN7Y3Wa3BXsV1qbgXQiPI4iTxOs2uo+f9zjoWX4KzIGSsJ3KmTHUENO0Y1q8B1mWp0ieqqoPy0n54pSQbxSqgTKUSFVSdIAA9k3jYz1wyyuQpvYkqf6VNxzvfE+W4caY/Z1GS3suNSe6dsD5xKhMulNwN+7Og+t+fpgrsNRpbjmhlG06RVQxsCBb+2J1p1huEePKPn/bFSpcSUT+1enf94T8x+GChxdwPDW1x0+s2xWllqaHtTiLAwaMe/8AtjMIaXaWuBGpT6rf6YzF0wNZdnyp5HEJoHmPz6f84OJH5/P44xmgYBNnRaXgWlgOk+f5jA2ayy1EZXEhrHf5Ybd2TyEfzQB8/wAMDtRk7C3w9xn8+eJYNWct4tk2oVChNtweo5HFl+z7sumc1gQrLOpzGoHcCmGU8oJ9Z6YtOY4VTdgzKrFdpAMeh5e6ME8PZqFU1FVG1LpKsJUxcGJBES228mZtDY5tJiydLqToqXHuwB/SahauCDBBCgz4QCxMxuDb/kuuHaqOgCo8rCljAIWR7Phud/aJOD+JcTqV2BqBdQEDQpW09CzH3/ADAZF+f1+H44U8sre46HTw0q1uLO03ZfKNRqdytR8w7h0ZgKaoCQXU6WIaRMahYkXGOb16RQlWUhhuDY46y5k/2FvxOK72u4IKih1VmdbNoA1abk6gdyCbDzwKm/IvJgSVoq3DnhRHnjbO01d6SsCSZVYMXOmPiYxHkHsR06i4v9ca8WUMJUzpsVIIMEC9x5bb46E5RWKrObGMtd0TZOoVXQTDAe8Eb4jzfC5HeBAysd/M3Kx+dxgCgGMMpkjpvhzkeJAJ4qjiN1Xcn1OAzTTgvYzBD79+BV+rCrBgAI9282gnEHEcsxIOxjmD9cN83nU1QFMKOZ39Y5nAT5s1LC3SPn+Zxk53NDUaoDy2fzKLCVKgUWADSB6Am3PYYjpZytJYVKgM3IqFTPxmcHzAldxYG/zk4iyuVEy8sPI8z1+Z+GC1OhfbVmjcYzhP/wCzWYxzqubdLnAdTK1XYkq7MbkxJ9cPKeVPfWQ38WkrNhygxI2wyzyVWptU8Kip4NIADQpPKLXnngHNjo4IvllHKx1xuhxa04Szqzhgy0wASVO8SQL8hpueuIE4KtTSsorXJ5AQPvJ2xetAPp34FvDqCtIN2IhbwJ6nDupTWmZYSYNtx5XGGXBeBdygdqI1gt42tAMgGPT64mzHZmoamqQ03FoX4TOK1KxscUlEVfoKaR7QYjfcfK+PMtkHNQRPWTI99xfDShwaoHAqLYbQfD8cWrLU9IFthzvy674tyoJY7EGTpCSx19AyxHzG04KqlgB4z1AMg/gfcRh6zCx0qeRn4/fhXxKiEHhIW8wdumxtgbG6QEZsRNSkY5kAj43+/A2Y6rJHKRf6X+OIKvFGDHXDCORP44jTMU2EaSJ6MfpthiQiUvAXQziXD0QOpUR8jbA1TKUXMq5HlpAP1jHtHJEozRYbS1vw+eF2szEAYJL0U37CnyDKY7xffE/XHuNMlwyo1NWUKQwDcufqMZiWxVr0dOL/AJ/NvriJ7mefl+fwxuo1fd+T+GMXeB9J+X44znatLkjYNMlp8m/EbfPG61h+fr1xsR5/j7zy92MFIDl+fIbn34jYNIwv5fhjRmMx+fh+ON2bpf6/gMQgRJ29Nv7n0wDDvY20zudvzvjx6IPK+PO+J5enL4DGCrfz/O5xdi3G+SM5XnMH4x6YQcR4VUJsCZuSAI+AuTizKw/iBP5MYxhiXQGmygUeFq7XeKp3ldOkczcXP52wDmsjlgCVdjuApN6jdfJfPaxxe66sxbZgOURHlJxWuLcPY3RRTYWATmOe0dMEpbipYmkVIDQTLKGPkCR6HA715I0m3IHn5nDHNcCdSQQZF2m/02wEmTYyYtsPL3YMyzv0Q5mNhE7k/djfK5XUPPkDhjTC/wCG0hFkzpAJO4kwbTeJ6Y1yeQ1tpBu1goNxzvI6CcDJ0SEN7YPl6GomPABuJ392CUyJ1BARO5m2Jan7Fu6L2F4/C1+uAKuaIOsCC3W/ob+WB+5hvTHkYLSQFubTAMn0sNt+eJsiyLWVncABTGoTHKOm2FdHM7AAep+A2wdRqhQdQBYyPKPIEYtJhKSvYbLmTo1F6ZV2DMpmQpImYt7MCIxpV4oP0hXCQumAY3km4+WEIQkwATyAAxYMjwyuqiUB2K6rkc7dN8FSXJNUpcDfhmc78MajCP3VkdRuMHjPKrKpYD3xzxW62aIs0DrA589sFZfh/eKNweU3BucDQ1N1X64HR4lSGsd4p8vf543y/EUZlAYTte3liunhlXxfslJUc46i45YIo8PrsATpX0E7Ry5b4ukVqkOMxmgFsJ9+35thLVzxBOpgARsGDeWx9MHU+DICVOok/wAxjrt7sGJlKYSNIseg5/8AHzxNkXTkVpapYWQEA3kQR74xrm21c1BFxy+BGN+J1WWpcgCdlMYEzOYUlWUk9bCcMQiSGHDcyO6KsASTJGoTfn54WPm9BI0gr53I9DiVqJc+AX8hHu3xugBBWqrSNiG29xE4JAu+BeufqLIRoEzGPMe1ssZtcdZGMwVoVpZ05jCr5i+DmHh96/fj3GYznVNE9uOWNKh8M+YxmMwIRqeWB6p8beUx8cZjMCwlwe1zb3jGn7o/PPGYzASGx4/iZmEB1AgGFO/piDhrnvaiyYEQOQseWMxmCiZsnyJgP2jf1fhgWmJrGeQtjzGYpcsY/ihLxg6U8Phu21uXliqP7OMxmHQMeXkddnBNN5vbn6YMylFSxlQYLxYWsNseYzFT5Kh8Rfml8NQ89QHyOK/xgeOOUnGYzEgKycM34It553+mGPGBcYzGYNCl8QvssoNQ22B+mLk2/uH+3GYzCcnJuwfH+YFmaQNJpAN15eTYzhXsJ+f3jjMZi3wGuf16DqiiXt1/3Y2o+wPU/QYzGYkuCYvkT5If/k0/8h/23x5nGJeoSZOo7/1YzGYt8IH9t/ryU/tGZj1P1wmA+uPMZh6+Jkn8w6kxBF8PTd1nmonzxmMwD5Gr4lV4n/it6nHmMxmGGVn/2Q=="/>
          <p:cNvSpPr>
            <a:spLocks noChangeAspect="1" noChangeArrowheads="1"/>
          </p:cNvSpPr>
          <p:nvPr/>
        </p:nvSpPr>
        <p:spPr bwMode="auto">
          <a:xfrm>
            <a:off x="155575" y="-1804988"/>
            <a:ext cx="50577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CHALLENGE: UNEVEN PLAYING FIELD</a:t>
            </a:r>
            <a:endParaRPr lang="en-US" sz="4000" b="1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478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002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b="1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812" y="1752600"/>
            <a:ext cx="81195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Referral Fees Restricted: </a:t>
            </a:r>
            <a:r>
              <a:rPr lang="en-US" sz="1600" dirty="0" smtClean="0">
                <a:solidFill>
                  <a:prstClr val="black"/>
                </a:solidFill>
              </a:rPr>
              <a:t>CA State Lender’s Law prohibits licensed lenders from paying referral fees </a:t>
            </a:r>
            <a:r>
              <a:rPr lang="en-US" sz="1600" dirty="0" smtClean="0"/>
              <a:t>to </a:t>
            </a:r>
            <a:r>
              <a:rPr lang="en-US" sz="1600" dirty="0"/>
              <a:t>individuals or small businesses that do not have a broker’s license from the </a:t>
            </a:r>
            <a:r>
              <a:rPr lang="en-US" sz="1600" dirty="0" smtClean="0"/>
              <a:t>State.</a:t>
            </a:r>
          </a:p>
          <a:p>
            <a:endParaRPr lang="en-US" sz="1600" dirty="0"/>
          </a:p>
          <a:p>
            <a:r>
              <a:rPr lang="en-US" sz="1600" b="1" dirty="0" smtClean="0"/>
              <a:t>Uneven Playing Field: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Most brokers and referrers are not licensed by the state due to high licensing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Alternative lenders structure their products so they are not loans and therefore can freely pay referral fees to anyone.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Microlenders who structure their products to ensure business owners build credit (and comply with state law) can therefore not pay referral fees for a majority of leads.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Because </a:t>
            </a:r>
            <a:r>
              <a:rPr lang="en-US" sz="1600" dirty="0"/>
              <a:t>of this uneven playing field, California businesses may not get the best financing available</a:t>
            </a:r>
            <a:r>
              <a:rPr lang="en-US" sz="1600" dirty="0" smtClean="0"/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AutoShape 4" descr="data:image/jpeg;base64,/9j/4AAQSkZJRgABAQAAAQABAAD/2wCEAAkGBhQSERUUExMWFRUVGRgYGBgYGBwbGhwhHBoaGBcYGhsZHCYfGhwjGhgYIC8gJCcpLC0sGB4xNTAqNScrLSkBCQoKDgwOGg8PGiwkHyUpLCwsKSwsKSwsLCwsLCwpLCksLCksLCwsLCksLCwsKSksLCwsLCwsLCwpLCwsLCksLP/AABEIAMIBBAMBIgACEQEDEQH/xAAcAAACAgMBAQAAAAAAAAAAAAAEBQMGAAIHAQj/xABFEAACAQIEAwUFBAgFAgYDAAABAhEDIQAEEjEFQVEGEyJhcTKBkaGxB8HR8BQVI0JSYnLhM4KSsvFDUxZjc6LC0iQ0RP/EABoBAAIDAQEAAAAAAAAAAAAAAAIDAAEEBQb/xAAvEQACAgEDBAEDAQgDAAAAAAAAAQIRAxIhMQQTQVEyFCJh8EJxgZGhscHhFVJi/9oADAMBAAIRAxEAPwDrObLU1LKpqbeARPQkYplfj70K4kGnrJZqbCBHKNRjUQT7JgwdjINs4pk6pTVRqHWslQSAp8jA2xz/ALT9qKlRe6q01mxIFyI/fUi6+t7EyMaLpGSEb8Fn4rAD16NRgx0jSTIB1CDAMxMLH3brOPcJGZpJWQhnanJUKpk+FtPh5zcWOxB3xSRxSqukEtCyackTMrEXmfZMTa0YM/XTtSVR4QXmNm2KkiY98baR5YBZR3a8oQ8Qqd28gkgM3hNtNgChAO89L2xY+L8UpV8si1KGg6WC1bnSDYQ1yJI2uDAkYF7TZXLN3dYFrhO9QWmwuCTM2J36RhXkKvekaWIABpIpOqVEkWjcmTv/AHW8ijdDNGqmTDij1QRUQuVTShjxApBSZNh5i4k789F7tVLklWAQMkCZJIY9AtrTzHTEOed6FUFKhmTKFSrIOhHNWUiGFo6Y04gxeodJgOiFog3Mg++AZ9fPC3J+Q0vRKOJllKL7JN0YARMbMTqNoPqPTC18/NiJ69bC1/mcS5nNFyTG27eX4W5/jiLTKgrAAPMifTffASk5chqNcBz8QVlUkKSREgwOgkTy/PkOKoBkLI2Pl5k8jv8ADAvenZbBRNonrf78EUczMaeY8Q5XjboefvOF1RdBFSp4RACmwiN+RJnfewx7mVqU4aJm9zf1mfI8zzxCCNUhog269J+I/wCcZVq6jALGCD1iCLdOvxxRTXoLVOTMOpJ6wWjfqbjDD9c6DLGBHtLIkDcAxPQeK5nChMxeXBUmVHUE2AItbb/jG1DIVFILoNIAi3tSAd15S+8323xTXsEOyPEMzVmmrpTpqFdkVBsdyZBtG0RcemKrl5q1SVnQ0xJMRO5jeBP5jDk13SpUCRoqIUJ1aSsaT8AbAfhgSi4pq4UnUoU/O8W6nBp7EpMWU17vMC+zap52uOt8HZ9lGY0vB1QfZ5n3fmcaZqulMBtAbWJDSORgx57YKrZlGZQ0Q6qdcQb2AB+nuwTd7lUSHIU9JAksSFIDEQREWvI3v5HGU6tNgdMBYMQWG/Vrne/TGtWtSFVlZirFhM7AEAjy+6IwOKXct4gQJmYkbwYjbla++A3ZRcuFdqJCZauxBZSqVHGoTeFaoDeRcEgxN9yMUY59qatTUx42aesgCL8tz78PeCVwajBxqK6SqaZ1kkaCnQkHbrgEU+9zRpQgAb2UgcwIGqLkkAje+Dc5NLUtiQgk9glOMtSRMtSUKrL4iPbdmIlmO62GnyUnriHiVPuspVUOHQ1UVGiFLKpWoU5wNXPeCeeIuPcJakq1AF0P4UK84uQw3B9cbcTzFOrUy+XU6KNDwlwJmYL1I3N59cLT100G1ptCXP5RqdCizf8AVNRh6KVT66sWPO8OfI8PTXZ84A7AifAJCpJ9mQUBF7SLYaZHsPVqVKYGivRQVHGnYq1XTMDa5LxJscPftJ4U+d4h+j0xpFDJhhHJqjlACPIAR6nGyCoQ3ZynK5OoxASxJa/TShcyeVgfjjWomlaZ6gtPvA+WnHRftO4JSyj5ehSle8OYrVSJMDSirPOPB8jjnVNGcosEk6UAHmQI6TfAySsZFjjtRkShSpsgWmqgmCZQMYnmJvGFumQm5LTE+W5nnv0542zNCq1UUmOp6YWmBuJaD4ZgSSR0mMWLtxwIZfNJRpyWp0kkcydLO+1wInfocLUftJe4kSq4/wANWZeomJi4sDtjMWbsDlxUy7yB4arLv/Kh+pOMxlezqg6Omdj+1uujTSr/AIrMyhQZNo3JgWJI9xwX2k4Pl6itUnQ5gGoAY5gEmIiYlh9JxyfJ50vpBu4UMDMHp7zMGec46Pm+0bpl+8Rg3g7tqZJBUkDTFpkXF99W9hjdDLatmd46exRa/AYqE1KlIVQD4QwhgDsGDQDpvpK/C8KKrOpmCDIvuJjYG17xeDc9Dhjxky2oRPi1FV0oZM7ktqPK5G+wwsOvpOocvFfkTf777YTOVu4mqK2Is6wanfUSOQANvK/LT5/XGUqGmnKSVBmYsCJJ2BEAg/TA/dCm0qCQPa2k89hseex2wZVzKHT7YRgEZZNhq1Tv/NJN99r4WWF8T4kagDsxYgBb76Rcg22kkyOVthgU5tCfYhgFkAwOcW5fica8JzZDMuxt87bDyO5xGKK0qo1HVrAmSbX8SCb2PORv5YjV8lqvAXnsiSJSNJEwDOwuDFhEH64T6IJAuBMj3WI9MHV8s+6AsR4bC9rEEC/I32F9ue78PqugARzMH2b8zsbRfn1PngoJlWKqWmwAJLDqD+bdcEwALQdryAJ5SOY/sN8TUOymZZp7kqLyWKk+Z3A+Eeow3y/ZKuHLRTVeQLyR748zhrg34KsroqwSCCYtHO1onr+emMytchoAvtHTytufL5Ytx7GhlIeogYxDItxBF7bm2+Nst2JpICO+czckKJJ6yRv5jE7Un4Bsq4AbwSATN7wD7hNjvbBtLKOqsGhwIjxGIs4sfcb9QTiyUey+Wpjaod7lyN99jjzMPlqYCinTjqzAx7ziPBL2QoPG6neVCAQNIuo5H+/XzwZxQU6xplDpijTUzuzAKCYEyLE9b+WLlw16FZomnpaQWQgwQOZHnFvPFP7RZPVWLAaQWM398gW/iO3UXxJ49NFHub4WBw2mTBdKlRZUggg1Ej5P8vLCbMOG7uDGlAvoVJ/tBxYM2dKhWHg1C/neIDGDz5bX5YG4XwhTmAhTWWcKo1RM6dPpOrraDhcdlbKbB+N5ZmqmpuJpIxH86yp6CbjDbhdGrUapkqi+MDUqsII0oNaDzK7dYHTFk7J9mqdTMVcvU1hK9I0SIgq1Igo4P7rKUIBnkemGHabsqy1qWfnRUeoO9vMsoVQB0lEdfeMMpaNwL3EX2c8KLZ5A1nopUVx0Kk92Yg7EH4YotI1FzKhFfvA+mCIcuTDgyBpYtIvEeWO+0ezgTjYzKLppvlDqtA161AY/zad/THJO27heOZhhcCtTb1/Z0jvg4qlRL3s6F234AtTK0q5TxEKrANYl1IR+khyvuJxSeIdlYydLNrOl7MByIJDr5GQ0crRjuL5KnWy6oQHptosZghWBHnsuFvHOFpT4bXRgCP2zAC13dmQDpBYDEkk9yRtclC+yXP1KGZGXf2MxT7ynz31EHyM03UjqPSelZfgKjOVswwB71KSDrCEtEf1QcacL7M0aZy9SmNIpJUCLA/6pViSYm3iH+czgitlX/TEqAHR3ZVjIgGZFpmbnli1tsCym/at2HbMqczSlqiJpKfyjUZHMtJFscS4XTPf0gDc1qQBnn3ige6Tj60x8u0smRxCrAtTzVYz/AEViY9dvjiLcNHXeAfZnRpcRr1GXWiLTNPUxJV2kvveQACDNg5GBuL5davEM9Uek7DuXy6sqawCtDWWMSRd2WQN1jF1HH6Id1RXZzqPhpnxlCtNgrGASpZRvHwOKwvaNKVGrqpu9V/0t2VTTDQarLoAVyWYaQsi1rsJxdFHz7w/P1KaAI5UG5g84An5Y8xDl6fhHoMZgdKCLpkqaAMxRVUVBEgs+tmsDHhVZNo5HFlyWbJqAGoZKAMWHhEMSpnnp5SZGrocV01awqgU1Xu7iEIDBTMa7EAwDfp8t0oQArnTB1f4hBW50yTZgbddsYXb8lpg3H+KIhKiVpm2q825HqLeeCkoa+71oFb2STsRYCRIIYCDa3rhVxDO06tQMh0K0hliVI6lesDyM484dRprVoorApUqUy5qNtpYAkQJB0kwTHW+GxWyL1b2WQdkVJ8VUwNgFuOonpg5eCUVmSYME3AFvKYxb+PcEyNEs1Wk7M48ANSroHI+ANpAG885xFwvgeQFBsw+Vy7wQtPXTVr9fECf+Dg+/jTqvFi3mV0VGqMjSOp3pgmRL1bn+Lnff54no8QyzAd2iuBtopu/wgHoMdP4GtIOaRpUkqLBAVFWxAPIeYw4q7hVgWm4nYiLev0w6GWMlaRcZpq0cjXN1CYp5TMt/TlmA9zOAPnjEynEmqKUyOYVR/E9JOsz4/ux1NuIsA0jZTH9QBkH3gx6emJEzOokEnwybbnxEDa+wHxxfd9E1Wc5qdm+JuxK5WggO3eZi49yIec4lTsJxJomtlKfUKlSp8yU+mOgUs4C4vY7f6Qwt8cavmP2bMLlC5jrpJke8fdiu4yamU6n9meYYftOIkf8ApUEX3eMvgDi3Y2hlY7/N5ytqjwioiADmxKIsD59MdErVhTpyzQFGpj6XPxxy79e/pGad6m0NFvCgiBPIQsiep88LyZGqS5YMm9kjXjfYjK1aC1cqKj+KGNWrUaQBDeEtA0ne3U7DCXheUylKrfLUnUQNXdqSDMahIJP9sNOD598s5V9fdtIggg3kB4PlM+R9MRdquCGi5NIfsmJhp5gS9/4b29cZ5Tk6nF8cr/ImTfyT45Cc1RpNVpLTCd3qMaAVAMLGoMApaeY/vil8XyxNYjVAFRV5fwoR8/r64tHD85+wUQJp1ZM+YUj3GI92Ik7F1s0TVQIKbNq1O4USoCgCx2hrnrbGuNzgmzTF3G2LO3ApqKLUlinXp0qscvYKkA9RY264WcMBTXUZvFSqUlWZAsBJnqAVMdcdN4x2CqZrJ5WijUlOXC6m1swPgVTpinb2RF8Lcz9mNdlrpIPfsGB06gI0Ru63BSffi3CwU6Q27O8TTPZzKOUirl6dQlhEMKg8TW5EhDMblvfeOI8Hp1qRpMIUnVbkZ1TfnJOKr2V7EVcosirDaQkhFEKLhQpLADVJ354evw5ol85VHvpr/tQfXB6b5YN0G8R4rRy6A16iIpsNR38o54+f+1tSg/Fqj0GU0W7sggW8NNQRf+jHVuMdn+H1mV8xWeqUkKWctExIEWAsPhhBn81wXLEP+iJVqA+EQGaRtM2A9cHo22Ipbj6p9r2THsLVfpCYWcS+1enVplBk6jBreKB6G4xz3M9oFq1ixoU0SDppIzIJtGpxdjvew2sMZ+l9Mrlx/W9Rj12LC3n/AHxb7cVcgbkXar9sVePBlkUD+Nx9zYDH2qZx9d6CaVLDSdWxA6HrioHitYHw0sstv3KIPnu0/kYc9mO0NZKjd4q1FKtA7tVC6QXaAoFyFgXtM4coJq0gHJ+WHcO+03OCprqF6qiNKJTgEyJ1GNokWG5GKhw7N95nKz7CrUqPG8a2DH64IzWczFRnivW0ktC6/wB0kwDBva2BuGZVkzVRXJLK0EzMyqsL87EYXmjSsZjduizVOI51ixGWADBo1VSANZDsyBnGkllVp8uWFucTMG7/AKIpAN3dC17tJkliTe8ycKeJ8OVHdnIALNufM40ThaMhcMumN98OUNhbe4u4Pl1anJnfmfIYzBHBqQNIHqT+GMxzmzWFtxZjAlIk6gASqhiACrByzMTvBjrtiXM5+nVTuHbxRvpNzuJtFweR5+mEuVyNV1hSiqWkAtBMA2G5sJsbY3P6QWhkMgg6mXxATEBuQ6ieewnCljvgAIyHDDmAyKh1QSqDSseNUGokSfE6rePaHpgdcmwNSiwZa6SCQ20AGGg6TYnYyPPFy7FcRFBGqVtLhqiPCqsjuanesAWINyiHp4R64J7R5HKZvN5qojd3rWlUptEDWUJbUCRMsB13Jvh/bdEOgcdziZjKZWqIPeIG/wBSiR8fpgTjfZwhctlqZj955NgWO/u8eKzwXtQaNOjSdFqigTDaioczK2VWgDeJPS2G2c7dvWIJoUpFh/isfSwWcY+xOTk3tf8Ab/Yrszdy9k/EEqq7VlrK1SgQIsNQHPzNyCBPMT1s+U4yatKnVU6WNogncwQRzEjeRtijVO1zfwZcetMn/dVGJ/8Ax1XACgUxawWmo+A7zD8eOUW26GwxST3ouSZwEFdNRtQCnwkXliWm0GWmRtaMTUK4Y+zUVpNyACLAHyIOkWg392Odt2uzLCBVe1vCE5dSATOBa/Gq5uz1LdXP3JhulD+2vJ1CplV2KPAiGDxsDF9QP7xGI0qiW00yLX1VLG0EkEkbc8ckqdoZ9pyfVnP/AMcaN2ngH9o3mJqf/YYlIvtr2dR7TZR6mVdQwDFZgGRAI8IPnincOy1ejl6lIZfxPJZiQY5C3IjrPI4rDdqQbd4SPPVHzqYhfjyHcg+oH3scBOCk7sGWJPey2VctmqtMBkQFPCrF1UqDGsxMDkLdPLBRy6nLDLVK1MQoE61gRcQSdxb4eeKDU4/SGwHuVP8A648HaQcgfiB9ExIwSbfJUcUU+R1WyJo1ApZXBIJKMCpE+R88Wh+L1cnRC0SmnW4JKhiDyHls1sc5qdpypHhMgz7bf/EiMZ/4oPdgBWmSZLkjcxZw20m838sXjcYbFPGorSi51+2+bP8A1iv9IAwv4r2wzYFs1UHhkw3W8WG8YqFbtRVIUQigGZCjU0bgkzb0AxC/aRmNi0mOf1xq1xYrQ0e1+0ubqGTmMwZ6VHt/pPzxBUzGZfdsy4P8TVW+pODalPMjeuQfJm+4Y8/V9Y//AND/ABc8/M4Q+pxLyVTFh4TUbeg5bqUP3jBmUybhQNBGj2rbEsd+mF+ceojMhqMSCbyb/PFi7G8IOZnfWWCiHKXMAXHnO/XDdae6LSBHoEb2kYmpZg6Qo5STe/lHMi/LFyrdjs7QICPWvFiadRT5dT78IuJKyEpXpUg4PtLS7phBG8GD0vO+F5GnEiW4K1YOuk+zEEg6T1Jm0b+7HnZ5nDMs/wDTq8//ACX2n0wNl6tMjTqEgmJHXffyvgzgmappUdajGO7qEQP/AC2kX28EkecDyxnxt3ptltCHg+WdaywZJBm9jbnE4ecGoRXqkkFv0ionh8QlVpyPO5+WEFLiJEsBBYAEfAfdi4fZvTFR2Ygf49Rr3uUokm/Pz9cPy5ajwFixtyFHafJFjqN1U1CSAYAkRqMHrE2wHwul+wqkNYHaJ/h58se9oePu1evTCwi1KyQrGGAcgaosfZEYAyfE3CtTCgK5lrEn3fAY0rJH+glwYfwsA0Kews23PxtczN4ty2FsZgPLZ9kpooE2PzZjjMZKG2MVIVqSgaXDOsjqGMf7hfyx5kKlTVWpM7adDtG/iUAze/X4Ysn/AIAruadSoe6CMxUJSNRj49RBhljeBM22GGFLsGWrmoXrFXlWX9HYEKwhirAm8bAjDoTiiSKnwenSqFwP+7NxyZTAva5U288FrTC1wmpIdAVvYkMYAjyJHuwx4V2FelmKuunUNMEd2yo2olSYOkwNrm59nbBOe4CqszUlrrW0MoYgKgLMSgqDxMAXa0cwLRglkVJErc94OgNZVClldagBBkksriAIuBtI54aDsjmKJWvSpirqDa6TFbDUjJpVmILABtt9W2NKORp5GmKrCozEhS5UeED9oboSFU1CbwJhQfZu/wCC9rEr1WpqHJQBmYrYzuFFixHmBvz5qnKK3HYXJSTUbrw+Dj3a3g4yr0VVXUVaS1IdmLBtnQztHh3E3ODDmIRKjlr+0AxkTInf0jDv7W6wqdzUakyHvNId4BKFXmFUkkSoMm9oxrRfLrRRKqTTanTcrrYk6lBaGF1vpMDpGFuSatBcSZVc/WdHVJmCdi0tquJvvBG2Dn4YxTWyhBa5aWM9RM/LEXEHSrnQKKsUbRpBXU4gQQvWNMyfunBnEuDViDooZpyYJmkwEAc7GTtHlhqSFyafArr5mnJH7oghgsTa9jHPA9fNUWm5A5W8vI8/vwy4ZwYAt+k0Mwqx4dNK8zedYECMTZrI5YCadGuY/jQAf+0e/FOirEeXZbyDsYiN7RzED44IpOCwGm+IqQmwUmQIhTvz26/diellJj9nULeSkj6YBsKzWvmwuoGmCIve/utgXOZ5TpKJTA52Or33j3xi38P7FAjVVkE/ugiR6mL/AJ3xJnOyCqhKBi3VjsOZtv8AhJ5YUs0G9KBtWUWpWi53P53x6tdYEsBG/wAfr54E4hWlvQYhA+OD0hOW4xq5kObRYMOuy2PvjAtI+IdZF/eMZw9fH0BVxP8AlM/UfHElOmJBPsyIPXb8+WGeBb3OjBEAJYODqEAEAH7/APjDNaNEaQyksfExkQvODB3tt54SVswWdjMSbeIj0i8AWGI85xLSohkViSCzMzADfaRJJjp9x8+8UpvSuRZUO0ZnNVotLE7bCBb89cXL7KqeomOTq3wuefTFL4k2uozkABjLAGbwNrD3eWLf9mb6SSOTx/qUj/nHfxqoJfgNI7FxOi7VVYGylGA5cy3z+gxzr7YMm+sd2pdmfkpMAlzJgdRF/LHQRmyN7SAo9I8P1Pxwp7UNqeoTIGik0Df2qg/HElOotvwVZxj9TVTRD9yxfbTsbzcgkbHAlPP90wDKgcSGloKmTaBJOOol18/i31LYjXTexPv/ABxgfX4/EWL1+ynZHhFauS2Xod4DpICX0gi7WE78hOCeygqU9VmBNetPhI2WiOfKQRsOe0YtIReanad8YwEbN8fujC310PTGd9UkUrP5HMFmK048VQRpn946GmI2+uGPA+zff1GXMVDQTQpDd0WJaYYAWtznzxYgqjefdOPGVbGWgevP1wMetit2mMn1SapIGH2e5GFH6wq+EQP2McyfvxmJ9IPP5nGYP6+Ppmfuo6FWzWpSpiDyn5Y0y9bQukRA29OQ92CF9PgAOv4Y2NQDdiP834Y6ZrQK9Yki3Pp5H8cLq3Bl7x6jawajIzDUQpKRptH8onrh1VzSopYmwudz9MatWpuhbdVBMjlaTN8UQ579o3FilBlpVFBaVqLJ1MAt1UabyYE9Dvip8BqVKOXGdRg6rrWqhMFYIJNz4pAB8p88AcV4+1eoarfvGQv8IOw+ET78FcO4Qa6yWAQxqWTLASWERFgv738SxOKyQWnkLFlcJXQ+7YrTrZBMytdapFWnZWlUDtEQbixBNuvrgKjwwmjljqUisi0RB/gimD6kc8JeNZPuKBpBjpqLTMEAAlKg23kAH4g9MEdm65NNEJHgLRMzcbCPQ/HEpRWxSbnK2WngvYc0c3Trawxp6pVTe6OnP+rFozNFgDCGbH6Drigrn0hNLkO5WYMEACxPmZn54lzfazura6n8t3CkA2BO1+fuwTVlLYOqdulWq1EmoGDFfD1FuvXEOc7WZkyFgqQebHe28/dil59m1PXG5JY84nczgrJdpkgA2IF+hwnIpLg0YlB/Ie9keMfoWtWMiKK3I/idS3i3IA288Xo8YVva7s35qh+oxyDN5k1mUqAdIIJPMTO/u+uEhyAPJfgMHCOuNsz5WoyaR3apnBJ8NOLRCp09N7nCPiSrnFrKtenQbLujsCQpKD/GqzMxTDcrTvuI5F+rxMQPhghcltJ+WLSjBin9wPm6JBJixv8A84iVsM80g0sRz8vPCkb4vkJ8h/DV1HzBPzAn/aMMlyRidJ5eDmB/F6efPC7gSzV09ZPwH98XE8IJ5+PnUjcdInpaemBlKhuPHqRCvZhLjU/Pxc/PZcYvZqmYvUH3+vh/tg85IXA1xP8A3HHpywZk+DIzBXdl8++cADry1Hyxyp5pr9p/yEtMqGe4VDsE1HTYJFyLeIRuJ57yIw97FVSjFGEFnBuDaAPhiPP8LHfvoswbwVZYiItq5FokdPfizdksgK4qq1mUSrKIvpABAPKQN/wx1MU7S/cNcKjqDMxxLM1wqruLKBvuIsgj/wB2N6ORzOpqdTdkQ+IqNySptfkdyd8XfIMncqoABQodhJkgzbnywr4ohOaZhcClQsLndjMdN74ZJWmmISsr69nK0n2DG37RfvxrU4FWU+wtyBIqJz2HtYsIf3eojEVdUYpMGH1b81UkfOMc/wCix/krsoTf+Hcx/wBs+5gfocR/qWuhvRqX6KT9Bix1KqzNsaU6yszx9cU+hh7B7SK3W4a49qlU8/2be7cYgGX0zIItzBHxxbVfQ7OWaGVREm2nUZHrq+WIqnHDyZ/icA+gXsF4kVN6qA9fiPrjMXahxEke0T78Zhf0H/oHtfkLessSdIi/M4VtxouG0HUBE92Bq2GwYbec4R5vi9TXMkLHsyB922Fmfzi1DYFYnb0M7csdlRN+llno5uqywxeSRvAsRcFdj/fAPanPd1ksxDBG0VFRQ06pGnblvvis/rd6a6AAyyLm5HzPywFxrONXoOoBJiwAO45XGC0splKrZjUIKwTtB/GMWjsrV1UdBIEM8AAa5mmRYkMFtuLT1JxVMzlqlIBqtJlBMAsBvEx8AcaDjJAgM0epwLSYmiy9ps2pqhX06iCFgRB7xSVggN1EfDEHCENMlaisjK4DBgVYb7gweY+Pni18A+0jKU8siUcsEzOlRUfQsFgpZ3uZI8DNy5C2E/a3iVXMVKT0u6tTAdgNKltTGQkyPCV3J+WAi9qY2q4ACCw1hWYL/ChgebQIFuuIq9elpOt1U6SQpYapi1gZ3g+eB1yNc02Q1iFaZUQAbRe032wlzfCjSgt1tth21C25DSlxYrsAbEX2+H3YVtRUmT8rD4CwxGtTzx6amKbsELoV9A0qbQRe++/vxGlHeSfdgR6uJcrXGoSTpO8YCvRTJGrxsfdA6b3GJ8rUn97ltafiMa/oiTqk6eUQSeW3L87YJ4fVppqlbkQNSyQIjlsfTElH2Xexj3t18zgDMZQA2tg/X0O+wjfpbGV8lUNythb39MJgmnuCm7BeAiK6+jf7TjovdX5R0xzzg4isv+b/AGNjo4bn88VlZ0ulrS7Dcrk1Cl6jKT+6BoYx6EYGABa0Ac/CoJ9SN8Q94Oo+ONpxz+w229TC+mviRBVysMVtonaflb93yw67J5sU6lRSGMxsJJ9cKmt+P5GGnZmsiPVdjyUKP4iATFtuV8b8PKReeKWOi7UKiCkHkqVFPfqAoM+++BFz85h3SHASmkkWtcR8cU7iHEXeAX0iZ0jyIPiPuwZw3Pzqk/wgaTGwjYfXGqeyOfGNlxXiR3NJCPIkffgfIcbL0wzUIJkxrYEXMC46YSdwxM99VAj2ZAF/8szv8sF0GgRrYmN5Hn5fmB1wkasbY4GbptvSafVSPmMeqlC80yOp0p92FCVCDOpj5GPuUH8+eJjnPM3/AD0/PvxLC7MgzJ/o9WkrgEBxqEqdjcTDdIxjcKy5G8f6x85wupVdACrZQIAAWwGwECw2xJ+kmDcx7vPy9MQB4pBP6jpcq7D/ADn71xmIP0o/xH4D8MZgaQHakU9swTbn7z9MB1FM2En+WAfmMNKlEHcT67fDHqUosB7hjUmbqAqOVcc49YJ+gxM1I82+X4RguMaSMVZKK92v4YGyNV/+21LmJ8ThAR13OKB+hJGx+Jxeu31QiggFtVQA+5WP1GKSr4CMab/JkyqpBvZbsi2ezApUaiU2ALlqhMBVI1EaQSWvtab3GLdX7D6SQuYDAfvBGHrKE6h8yOYxRKOedGlHdGgjUjFTB3EqQYjF0+zzPyKlEnY94vW9mj3wf82MnW6o49cXwc7q7jj1R8GtTshUQSxLL/FT8Q+BxUu1eWFN0AYsNJN1KxeOuOwrbynmOfqNjig/aA85umsA6svWXbmVcr8wMc/o+onPJT9MwdJnnLJT/JQqZJ9PljeI548oqWEyfuxvEcvfc/U47h2SNjiTJR3tO0jUsjrLAEW6jEZE4lylq1P+un/uGKfAL4L1m+BZYHxUqi22FUj33U4RZnhlGTpNYXt41Px8GGeYBZiSx8RJJJvE4AZZa3uxyoZJ+ZM5MMk/Mme5XLooiC3QtBP0wQUQCQsHy/4xlGnGGFOhrBMQFBPw/E/fgnmkvJofUzj5FyICwgReJPIGx+ROLilMAoJkNc3235R6YrmWyvgDRJMmOUDmcNXoTg45HLxZu6Wc89+aC+JqqsoUQuk2A3M2JxvlQ7AQ0EfuFJDANcE7iw+Y98GSREBlSTFr29TODMvm1RSQSGg2ixJETODblOTpUjfFSjewuOVdqmgWJ84/PM+7DziNenQXulQ6wAdRPMbt/Nt88JKNnk7AT6/DA2crMW1Gw5eV7D15xhfSp91XZkerzZtnasg9W3PrhrkMkr0qpAOpCjAjc6fEV/zAEe/Ff7ySPLB2R4toDFQSdS30MRz6CMdiUVQCmovctyZBTs3K23rvE8x7jjz9XwImob76rn8/X1wk4ZnTAUqIURc7hbcxzHXywdRqCWexLQJmxjr1MQbcxi1ibqgu6qsPq0NJHii0XNj0mef55HET6iB4tIItIZSD0nYc7H7xgd8zMGJJ5CxH3+YjCL9ZtqIplCJggeogxJ/J92BnBIuM2y1U6dr1ZMC4O/nb7sY9TTdnjrJt9Pu9+Ak4hYwrKFN7Ex1kbAfTHlTiPdAtTaT6gRbYFRq+I/HBOCSK1NkwzryfGBc7zMctkPLzxmEdXtIiMVNAAjfWrz7piR5x13xmEB7+xwca68bmPXGjNizpJHig4a8FpUBLZgMb2Cm3v588VTOcbakxBoFhyYT+Bx7wTtZ31VKJTTOskz/LYfLFqNick1VBv2vnLPlKRy6FWWquowQCpR1676iMcnepbHUu22XDZKrudOlv9LA/THKa52xGqMbNEN8POyOf7nN0mJgMdDej2H/u0n3YRDEoO/LzwucVKLi/IuUdSafk6/xbiopoxW7beXSTjm3EuIa85SdxqAi3USbfPDXifHO+VIsukEj+aLz6GcJnpKXVmnwnkfOccjpcPau+dzk9Pi7V3zuC5ng/dOULbaeV5Kg6TeJuPXAFdQLScPMzmVrZiozaU1hQuqSLCIYD4+/C/i+RVNrkRJBYjfbxE47eOLeNSZ0IS2Vi9aU4OXKHVSgWHin/ADSJ+GNwiogsJPM8vn88OkphEFvEQIHTCeofbS/IOTJpIne1zJOPaGJ8nkSwZzsMGcL4fNQB/WMcqU0kzmzko2DKpJAjflhoM33aMtpaxjkOgxHxTMJTYinci0+eFShm8+uAS1q3wUlrW/AXmeKEiFsII+X4YeK2KwKcMQeh+mGIIapEgAlbm1ouR57Y1Y0ox2Ot0WRYYyaXobk481Y9Xhq6Q+uEkAS1ydVMHflDMZO1+mGy8L78EouhV9ogX/c8IkTPiJJPliPJRv8A+Qj/ANRRq+OFPH833fdmCZLzBEW0wL/1fLF8PZ2kA+/gYqLmTeBsfIz6Y5h2yqRVCzZQ0f6iD/tX4YZgyqUti/qY5otJAz8bJOlVYMSANuZ64L4lx56WYGhFA8AZisxME+Qm5kzOK9kqumoDuAZj0xLnuIs2tmuzEGfTlEREQI8sb3Jsy0joWf7XZapWY0atMqKan2GUagSrADSNRgqZFiFJ5Y0y3aihEd9TAPIsJHuMYoPCHNIGoraTsDpB6X3BI3tGNs/xapUI7wUngkK2mGFxexty3GGwztKi5YlpUkdIqVg1MR5kFSDby6eXpit5JgKpEQJudVzzg9Mb5DiY7imCGkIqyOoFjgamVZjqDeoHxFzE74k5uVBRglwXKhpSWNUrMwAQT5W+7Eec1OJpMtS0GZUjpBF56H44XZChS6VHPmyi3UScMGNRB+zTSNtwZ/0fXCnJjlFUKmpVz7QrEi0/8jGYNZ8wdk+LN95x5iAaUOt8aleeJ4H5n6Y8Yj+04FM6VAdWYMCTyEwPjyxU8t2hqHNUyxCrrjSIi8jfc74sfHqNR6JWnuSLAi45ifhinZ3gdWmup1gbbg7+mDg0Zc9+C49o8zOVrf8Apt9McorG+GrK0RreOmto+ExiLhfCDWqhCwQcyY2mIE7kkwB+EYJ/e6RjlsrYuXBOQyneMV7ylTgFtVVwi25AndjNlFzfpiwZjM06OrLPRVglg4ENMeFja7QbnrOPMv2ZD0GVKTvV0yXCmAwGqFmJH7vhnEjjbv8AAM2o1T5FuXoqogVkbfZhzM9cENlJ5/C/34rr5bEXcEbW9LYU4wfKFvEmPxk/EdLEsI1DyOxj1B2x7xGhCdeZ918a8CJiZOqCJkzvME88edoqjDuwh31zsZ9nr78bNKWHYXX3URtwsso0nUDcGNh9Iw5pZRjBKm9h+OM4LU/ZgCwMW5DFepcdZGIampgkWJXYx54T1WGM1HegNHctWXHiWYKU0RRHOPz54VUsy9zJk88D5PtQjEBhVWbCCGEdNwfliwcI4jk6mpatZKTC6mooWfI6l+mOeuiSVKS/iK+kpbC3h3D2rOFvfc4bcbWlQQUkMv8AvH8cNOJZZ8gFJ/R2FVZVkZg0HYwWiPSRhD+r++eTOpzvM7+7C30OaUr8CX02Ry34I+E8PNZyR0O/OBiOg2uoNcwImPoPPDnIcHZNaDWGB2ZYEDfxavuxz+rxutRqOikeF3HiE/vHbnthnYmoU9tzVjhLS0/Z0rL5b9JdaYBVByMHSPl4ji5UcktNIRdIUECJH0J3xxvhP2mV6Iju6bDnuCfWSZw8o/bDq9vKxH8LD8Fxln0+RqkinikdCzThVvU1AwNzPlv+RjlHaTItVd6uumqq7JckE+ItIEcgQCfhh+32r0nRkagwVp9Z/dNp9mBHv6nFQzuWatUcpB3beDBJMX33wzpsLxSt+jR0uJptPyLKuXi0g2mevpgYUWNoJw4oLEKYuIMiYwyy/CYTWviYbAXnyN7Y3Wa3BXsV1qbgXQiPI4iTxOs2uo+f9zjoWX4KzIGSsJ3KmTHUENO0Y1q8B1mWp0ieqqoPy0n54pSQbxSqgTKUSFVSdIAA9k3jYz1wyyuQpvYkqf6VNxzvfE+W4caY/Z1GS3suNSe6dsD5xKhMulNwN+7Og+t+fpgrsNRpbjmhlG06RVQxsCBb+2J1p1huEePKPn/bFSpcSUT+1enf94T8x+GChxdwPDW1x0+s2xWllqaHtTiLAwaMe/8AtjMIaXaWuBGpT6rf6YzF0wNZdnyp5HEJoHmPz6f84OJH5/P44xmgYBNnRaXgWlgOk+f5jA2ayy1EZXEhrHf5Ybd2TyEfzQB8/wAMDtRk7C3w9xn8+eJYNWct4tk2oVChNtweo5HFl+z7sumc1gQrLOpzGoHcCmGU8oJ9Z6YtOY4VTdgzKrFdpAMeh5e6ME8PZqFU1FVG1LpKsJUxcGJBES228mZtDY5tJiydLqToqXHuwB/SahauCDBBCgz4QCxMxuDb/kuuHaqOgCo8rCljAIWR7Phud/aJOD+JcTqV2BqBdQEDQpW09CzH3/ADAZF+f1+H44U8sre46HTw0q1uLO03ZfKNRqdytR8w7h0ZgKaoCQXU6WIaRMahYkXGOb16RQlWUhhuDY46y5k/2FvxOK72u4IKih1VmdbNoA1abk6gdyCbDzwKm/IvJgSVoq3DnhRHnjbO01d6SsCSZVYMXOmPiYxHkHsR06i4v9ca8WUMJUzpsVIIMEC9x5bb46E5RWKrObGMtd0TZOoVXQTDAe8Eb4jzfC5HeBAysd/M3Kx+dxgCgGMMpkjpvhzkeJAJ4qjiN1Xcn1OAzTTgvYzBD79+BV+rCrBgAI9282gnEHEcsxIOxjmD9cN83nU1QFMKOZ39Y5nAT5s1LC3SPn+Zxk53NDUaoDy2fzKLCVKgUWADSB6Am3PYYjpZytJYVKgM3IqFTPxmcHzAldxYG/zk4iyuVEy8sPI8z1+Z+GC1OhfbVmjcYzhP/wCzWYxzqubdLnAdTK1XYkq7MbkxJ9cPKeVPfWQ38WkrNhygxI2wyzyVWptU8Kip4NIADQpPKLXnngHNjo4IvllHKx1xuhxa04Szqzhgy0wASVO8SQL8hpueuIE4KtTSsorXJ5AQPvJ2xetAPp34FvDqCtIN2IhbwJ6nDupTWmZYSYNtx5XGGXBeBdygdqI1gt42tAMgGPT64mzHZmoamqQ03FoX4TOK1KxscUlEVfoKaR7QYjfcfK+PMtkHNQRPWTI99xfDShwaoHAqLYbQfD8cWrLU9IFthzvy674tyoJY7EGTpCSx19AyxHzG04KqlgB4z1AMg/gfcRh6zCx0qeRn4/fhXxKiEHhIW8wdumxtgbG6QEZsRNSkY5kAj43+/A2Y6rJHKRf6X+OIKvFGDHXDCORP44jTMU2EaSJ6MfpthiQiUvAXQziXD0QOpUR8jbA1TKUXMq5HlpAP1jHtHJEozRYbS1vw+eF2szEAYJL0U37CnyDKY7xffE/XHuNMlwyo1NWUKQwDcufqMZiWxVr0dOL/AJ/NvriJ7mefl+fwxuo1fd+T+GMXeB9J+X44znatLkjYNMlp8m/EbfPG61h+fr1xsR5/j7zy92MFIDl+fIbn34jYNIwv5fhjRmMx+fh+ON2bpf6/gMQgRJ29Nv7n0wDDvY20zudvzvjx6IPK+PO+J5enL4DGCrfz/O5xdi3G+SM5XnMH4x6YQcR4VUJsCZuSAI+AuTizKw/iBP5MYxhiXQGmygUeFq7XeKp3ldOkczcXP52wDmsjlgCVdjuApN6jdfJfPaxxe66sxbZgOURHlJxWuLcPY3RRTYWATmOe0dMEpbipYmkVIDQTLKGPkCR6HA715I0m3IHn5nDHNcCdSQQZF2m/02wEmTYyYtsPL3YMyzv0Q5mNhE7k/djfK5XUPPkDhjTC/wCG0hFkzpAJO4kwbTeJ6Y1yeQ1tpBu1goNxzvI6CcDJ0SEN7YPl6GomPABuJ392CUyJ1BARO5m2Jan7Fu6L2F4/C1+uAKuaIOsCC3W/ob+WB+5hvTHkYLSQFubTAMn0sNt+eJsiyLWVncABTGoTHKOm2FdHM7AAep+A2wdRqhQdQBYyPKPIEYtJhKSvYbLmTo1F6ZV2DMpmQpImYt7MCIxpV4oP0hXCQumAY3km4+WEIQkwATyAAxYMjwyuqiUB2K6rkc7dN8FSXJNUpcDfhmc78MajCP3VkdRuMHjPKrKpYD3xzxW62aIs0DrA589sFZfh/eKNweU3BucDQ1N1X64HR4lSGsd4p8vf543y/EUZlAYTte3liunhlXxfslJUc46i45YIo8PrsATpX0E7Ry5b4ukVqkOMxmgFsJ9+35thLVzxBOpgARsGDeWx9MHU+DICVOok/wAxjrt7sGJlKYSNIseg5/8AHzxNkXTkVpapYWQEA3kQR74xrm21c1BFxy+BGN+J1WWpcgCdlMYEzOYUlWUk9bCcMQiSGHDcyO6KsASTJGoTfn54WPm9BI0gr53I9DiVqJc+AX8hHu3xugBBWqrSNiG29xE4JAu+BeufqLIRoEzGPMe1ssZtcdZGMwVoVpZ05jCr5i+DmHh96/fj3GYznVNE9uOWNKh8M+YxmMwIRqeWB6p8beUx8cZjMCwlwe1zb3jGn7o/PPGYzASGx4/iZmEB1AgGFO/piDhrnvaiyYEQOQseWMxmCiZsnyJgP2jf1fhgWmJrGeQtjzGYpcsY/ihLxg6U8Phu21uXliqP7OMxmHQMeXkddnBNN5vbn6YMylFSxlQYLxYWsNseYzFT5Kh8Rfml8NQ89QHyOK/xgeOOUnGYzEgKycM34It553+mGPGBcYzGYNCl8QvssoNQ22B+mLk2/uH+3GYzCcnJuwfH+YFmaQNJpAN15eTYzhXsJ+f3jjMZi3wGuf16DqiiXt1/3Y2o+wPU/QYzGYkuCYvkT5If/k0/8h/23x5nGJeoSZOo7/1YzGYt8IH9t/ryU/tGZj1P1wmA+uPMZh6+Jkn8w6kxBF8PTd1nmonzxmMwD5Gr4lV4n/it6nHmMxmGGVn/2Q=="/>
          <p:cNvSpPr>
            <a:spLocks noChangeAspect="1" noChangeArrowheads="1"/>
          </p:cNvSpPr>
          <p:nvPr/>
        </p:nvSpPr>
        <p:spPr bwMode="auto">
          <a:xfrm>
            <a:off x="155575" y="-1804988"/>
            <a:ext cx="50577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RECOMMENDATION </a:t>
            </a:r>
            <a:r>
              <a:rPr lang="en-US" sz="40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ON REFERRAL FEES</a:t>
            </a:r>
            <a:endParaRPr lang="en-US" sz="4000" b="1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478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002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b="1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433" y="1966913"/>
            <a:ext cx="8119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By modifying the California Finance Lenders Law to allow business lenders to pay referral fees to their clients and partners (for successful business loan applications of $5,000 and above), it is possible to harness existing social capital to bring </a:t>
            </a:r>
            <a:r>
              <a:rPr lang="en-US" sz="2200" dirty="0" smtClean="0"/>
              <a:t>needed affordable financial </a:t>
            </a:r>
            <a:r>
              <a:rPr lang="en-US" sz="2200" dirty="0"/>
              <a:t>capital to low income and minority communities. </a:t>
            </a:r>
            <a:endParaRPr lang="en-US" sz="2200" dirty="0">
              <a:solidFill>
                <a:prstClr val="black"/>
              </a:solidFill>
            </a:endParaRPr>
          </a:p>
          <a:p>
            <a:endParaRPr lang="en-US" b="1" dirty="0" smtClean="0">
              <a:solidFill>
                <a:prstClr val="black"/>
              </a:solidFill>
            </a:endParaRPr>
          </a:p>
          <a:p>
            <a:endParaRPr lang="en-US" sz="1600" b="1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AutoShape 4" descr="data:image/jpeg;base64,/9j/4AAQSkZJRgABAQAAAQABAAD/2wCEAAkGBhQSERUUExMWFRUVGRgYGBgYGBwbGhwhHBoaGBcYGhsZHCYfGhwjGhgYIC8gJCcpLC0sGB4xNTAqNScrLSkBCQoKDgwOGg8PGiwkHyUpLCwsKSwsKSwsLCwsLCwpLCksLCksLCwsLCksLCwsKSksLCwsLCwsLCwpLCwsLCksLP/AABEIAMIBBAMBIgACEQEDEQH/xAAcAAACAgMBAQAAAAAAAAAAAAAEBQMGAAIHAQj/xABFEAACAQIEAwUFBAgFAgYDAAABAhEDIQAEEjEFQVEGEyJhcTKBkaGxB8HR8BQVI0JSYnLhM4KSsvFDUxZjc6LC0iQ0RP/EABoBAAIDAQEAAAAAAAAAAAAAAAIDAAEEBQb/xAAvEQACAgEDBAEDAQgDAAAAAAAAAQIRAxIhMQQTQVEyFCJh8EJxgZGhscHhFVJi/9oADAMBAAIRAxEAPwDrObLU1LKpqbeARPQkYplfj70K4kGnrJZqbCBHKNRjUQT7JgwdjINs4pk6pTVRqHWslQSAp8jA2xz/ALT9qKlRe6q01mxIFyI/fUi6+t7EyMaLpGSEb8Fn4rAD16NRgx0jSTIB1CDAMxMLH3brOPcJGZpJWQhnanJUKpk+FtPh5zcWOxB3xSRxSqukEtCyackTMrEXmfZMTa0YM/XTtSVR4QXmNm2KkiY98baR5YBZR3a8oQ8Qqd28gkgM3hNtNgChAO89L2xY+L8UpV8si1KGg6WC1bnSDYQ1yJI2uDAkYF7TZXLN3dYFrhO9QWmwuCTM2J36RhXkKvekaWIABpIpOqVEkWjcmTv/AHW8ijdDNGqmTDij1QRUQuVTShjxApBSZNh5i4k789F7tVLklWAQMkCZJIY9AtrTzHTEOed6FUFKhmTKFSrIOhHNWUiGFo6Y04gxeodJgOiFog3Mg++AZ9fPC3J+Q0vRKOJllKL7JN0YARMbMTqNoPqPTC18/NiJ69bC1/mcS5nNFyTG27eX4W5/jiLTKgrAAPMifTffASk5chqNcBz8QVlUkKSREgwOgkTy/PkOKoBkLI2Pl5k8jv8ADAvenZbBRNonrf78EUczMaeY8Q5XjboefvOF1RdBFSp4RACmwiN+RJnfewx7mVqU4aJm9zf1mfI8zzxCCNUhog269J+I/wCcZVq6jALGCD1iCLdOvxxRTXoLVOTMOpJ6wWjfqbjDD9c6DLGBHtLIkDcAxPQeK5nChMxeXBUmVHUE2AItbb/jG1DIVFILoNIAi3tSAd15S+8323xTXsEOyPEMzVmmrpTpqFdkVBsdyZBtG0RcemKrl5q1SVnQ0xJMRO5jeBP5jDk13SpUCRoqIUJ1aSsaT8AbAfhgSi4pq4UnUoU/O8W6nBp7EpMWU17vMC+zap52uOt8HZ9lGY0vB1QfZ5n3fmcaZqulMBtAbWJDSORgx57YKrZlGZQ0Q6qdcQb2AB+nuwTd7lUSHIU9JAksSFIDEQREWvI3v5HGU6tNgdMBYMQWG/Vrne/TGtWtSFVlZirFhM7AEAjy+6IwOKXct4gQJmYkbwYjbla++A3ZRcuFdqJCZauxBZSqVHGoTeFaoDeRcEgxN9yMUY59qatTUx42aesgCL8tz78PeCVwajBxqK6SqaZ1kkaCnQkHbrgEU+9zRpQgAb2UgcwIGqLkkAje+Dc5NLUtiQgk9glOMtSRMtSUKrL4iPbdmIlmO62GnyUnriHiVPuspVUOHQ1UVGiFLKpWoU5wNXPeCeeIuPcJakq1AF0P4UK84uQw3B9cbcTzFOrUy+XU6KNDwlwJmYL1I3N59cLT100G1ptCXP5RqdCizf8AVNRh6KVT66sWPO8OfI8PTXZ84A7AifAJCpJ9mQUBF7SLYaZHsPVqVKYGivRQVHGnYq1XTMDa5LxJscPftJ4U+d4h+j0xpFDJhhHJqjlACPIAR6nGyCoQ3ZynK5OoxASxJa/TShcyeVgfjjWomlaZ6gtPvA+WnHRftO4JSyj5ehSle8OYrVSJMDSirPOPB8jjnVNGcosEk6UAHmQI6TfAySsZFjjtRkShSpsgWmqgmCZQMYnmJvGFumQm5LTE+W5nnv0542zNCq1UUmOp6YWmBuJaD4ZgSSR0mMWLtxwIZfNJRpyWp0kkcydLO+1wInfocLUftJe4kSq4/wANWZeomJi4sDtjMWbsDlxUy7yB4arLv/Kh+pOMxlezqg6Omdj+1uujTSr/AIrMyhQZNo3JgWJI9xwX2k4Pl6itUnQ5gGoAY5gEmIiYlh9JxyfJ50vpBu4UMDMHp7zMGec46Pm+0bpl+8Rg3g7tqZJBUkDTFpkXF99W9hjdDLatmd46exRa/AYqE1KlIVQD4QwhgDsGDQDpvpK/C8KKrOpmCDIvuJjYG17xeDc9Dhjxky2oRPi1FV0oZM7ktqPK5G+wwsOvpOocvFfkTf777YTOVu4mqK2Is6wanfUSOQANvK/LT5/XGUqGmnKSVBmYsCJJ2BEAg/TA/dCm0qCQPa2k89hseex2wZVzKHT7YRgEZZNhq1Tv/NJN99r4WWF8T4kagDsxYgBb76Rcg22kkyOVthgU5tCfYhgFkAwOcW5fica8JzZDMuxt87bDyO5xGKK0qo1HVrAmSbX8SCb2PORv5YjV8lqvAXnsiSJSNJEwDOwuDFhEH64T6IJAuBMj3WI9MHV8s+6AsR4bC9rEEC/I32F9ue78PqugARzMH2b8zsbRfn1PngoJlWKqWmwAJLDqD+bdcEwALQdryAJ5SOY/sN8TUOymZZp7kqLyWKk+Z3A+Eeow3y/ZKuHLRTVeQLyR748zhrg34KsroqwSCCYtHO1onr+emMytchoAvtHTytufL5Ytx7GhlIeogYxDItxBF7bm2+Nst2JpICO+czckKJJ6yRv5jE7Un4Bsq4AbwSATN7wD7hNjvbBtLKOqsGhwIjxGIs4sfcb9QTiyUey+Wpjaod7lyN99jjzMPlqYCinTjqzAx7ziPBL2QoPG6neVCAQNIuo5H+/XzwZxQU6xplDpijTUzuzAKCYEyLE9b+WLlw16FZomnpaQWQgwQOZHnFvPFP7RZPVWLAaQWM398gW/iO3UXxJ49NFHub4WBw2mTBdKlRZUggg1Ej5P8vLCbMOG7uDGlAvoVJ/tBxYM2dKhWHg1C/neIDGDz5bX5YG4XwhTmAhTWWcKo1RM6dPpOrraDhcdlbKbB+N5ZmqmpuJpIxH86yp6CbjDbhdGrUapkqi+MDUqsII0oNaDzK7dYHTFk7J9mqdTMVcvU1hK9I0SIgq1Igo4P7rKUIBnkemGHabsqy1qWfnRUeoO9vMsoVQB0lEdfeMMpaNwL3EX2c8KLZ5A1nopUVx0Kk92Yg7EH4YotI1FzKhFfvA+mCIcuTDgyBpYtIvEeWO+0ezgTjYzKLppvlDqtA161AY/zad/THJO27heOZhhcCtTb1/Z0jvg4qlRL3s6F234AtTK0q5TxEKrANYl1IR+khyvuJxSeIdlYydLNrOl7MByIJDr5GQ0crRjuL5KnWy6oQHptosZghWBHnsuFvHOFpT4bXRgCP2zAC13dmQDpBYDEkk9yRtclC+yXP1KGZGXf2MxT7ynz31EHyM03UjqPSelZfgKjOVswwB71KSDrCEtEf1QcacL7M0aZy9SmNIpJUCLA/6pViSYm3iH+czgitlX/TEqAHR3ZVjIgGZFpmbnli1tsCym/at2HbMqczSlqiJpKfyjUZHMtJFscS4XTPf0gDc1qQBnn3ige6Tj60x8u0smRxCrAtTzVYz/AEViY9dvjiLcNHXeAfZnRpcRr1GXWiLTNPUxJV2kvveQACDNg5GBuL5davEM9Uek7DuXy6sqawCtDWWMSRd2WQN1jF1HH6Id1RXZzqPhpnxlCtNgrGASpZRvHwOKwvaNKVGrqpu9V/0t2VTTDQarLoAVyWYaQsi1rsJxdFHz7w/P1KaAI5UG5g84An5Y8xDl6fhHoMZgdKCLpkqaAMxRVUVBEgs+tmsDHhVZNo5HFlyWbJqAGoZKAMWHhEMSpnnp5SZGrocV01awqgU1Xu7iEIDBTMa7EAwDfp8t0oQArnTB1f4hBW50yTZgbddsYXb8lpg3H+KIhKiVpm2q825HqLeeCkoa+71oFb2STsRYCRIIYCDa3rhVxDO06tQMh0K0hliVI6lesDyM484dRprVoorApUqUy5qNtpYAkQJB0kwTHW+GxWyL1b2WQdkVJ8VUwNgFuOonpg5eCUVmSYME3AFvKYxb+PcEyNEs1Wk7M48ANSroHI+ANpAG885xFwvgeQFBsw+Vy7wQtPXTVr9fECf+Dg+/jTqvFi3mV0VGqMjSOp3pgmRL1bn+Lnff54no8QyzAd2iuBtopu/wgHoMdP4GtIOaRpUkqLBAVFWxAPIeYw4q7hVgWm4nYiLev0w6GWMlaRcZpq0cjXN1CYp5TMt/TlmA9zOAPnjEynEmqKUyOYVR/E9JOsz4/ux1NuIsA0jZTH9QBkH3gx6emJEzOokEnwybbnxEDa+wHxxfd9E1Wc5qdm+JuxK5WggO3eZi49yIec4lTsJxJomtlKfUKlSp8yU+mOgUs4C4vY7f6Qwt8cavmP2bMLlC5jrpJke8fdiu4yamU6n9meYYftOIkf8ApUEX3eMvgDi3Y2hlY7/N5ytqjwioiADmxKIsD59MdErVhTpyzQFGpj6XPxxy79e/pGad6m0NFvCgiBPIQsiep88LyZGqS5YMm9kjXjfYjK1aC1cqKj+KGNWrUaQBDeEtA0ne3U7DCXheUylKrfLUnUQNXdqSDMahIJP9sNOD598s5V9fdtIggg3kB4PlM+R9MRdquCGi5NIfsmJhp5gS9/4b29cZ5Tk6nF8cr/ImTfyT45Cc1RpNVpLTCd3qMaAVAMLGoMApaeY/vil8XyxNYjVAFRV5fwoR8/r64tHD85+wUQJp1ZM+YUj3GI92Ik7F1s0TVQIKbNq1O4USoCgCx2hrnrbGuNzgmzTF3G2LO3ApqKLUlinXp0qscvYKkA9RY264WcMBTXUZvFSqUlWZAsBJnqAVMdcdN4x2CqZrJ5WijUlOXC6m1swPgVTpinb2RF8Lcz9mNdlrpIPfsGB06gI0Ru63BSffi3CwU6Q27O8TTPZzKOUirl6dQlhEMKg8TW5EhDMblvfeOI8Hp1qRpMIUnVbkZ1TfnJOKr2V7EVcosirDaQkhFEKLhQpLADVJ354evw5ol85VHvpr/tQfXB6b5YN0G8R4rRy6A16iIpsNR38o54+f+1tSg/Fqj0GU0W7sggW8NNQRf+jHVuMdn+H1mV8xWeqUkKWctExIEWAsPhhBn81wXLEP+iJVqA+EQGaRtM2A9cHo22Ipbj6p9r2THsLVfpCYWcS+1enVplBk6jBreKB6G4xz3M9oFq1ixoU0SDppIzIJtGpxdjvew2sMZ+l9Mrlx/W9Rj12LC3n/AHxb7cVcgbkXar9sVePBlkUD+Nx9zYDH2qZx9d6CaVLDSdWxA6HrioHitYHw0sstv3KIPnu0/kYc9mO0NZKjd4q1FKtA7tVC6QXaAoFyFgXtM4coJq0gHJ+WHcO+03OCprqF6qiNKJTgEyJ1GNokWG5GKhw7N95nKz7CrUqPG8a2DH64IzWczFRnivW0ktC6/wB0kwDBva2BuGZVkzVRXJLK0EzMyqsL87EYXmjSsZjduizVOI51ixGWADBo1VSANZDsyBnGkllVp8uWFucTMG7/AKIpAN3dC17tJkliTe8ycKeJ8OVHdnIALNufM40ThaMhcMumN98OUNhbe4u4Pl1anJnfmfIYzBHBqQNIHqT+GMxzmzWFtxZjAlIk6gASqhiACrByzMTvBjrtiXM5+nVTuHbxRvpNzuJtFweR5+mEuVyNV1hSiqWkAtBMA2G5sJsbY3P6QWhkMgg6mXxATEBuQ6ieewnCljvgAIyHDDmAyKh1QSqDSseNUGokSfE6rePaHpgdcmwNSiwZa6SCQ20AGGg6TYnYyPPFy7FcRFBGqVtLhqiPCqsjuanesAWINyiHp4R64J7R5HKZvN5qojd3rWlUptEDWUJbUCRMsB13Jvh/bdEOgcdziZjKZWqIPeIG/wBSiR8fpgTjfZwhctlqZj955NgWO/u8eKzwXtQaNOjSdFqigTDaioczK2VWgDeJPS2G2c7dvWIJoUpFh/isfSwWcY+xOTk3tf8Ab/Yrszdy9k/EEqq7VlrK1SgQIsNQHPzNyCBPMT1s+U4yatKnVU6WNogncwQRzEjeRtijVO1zfwZcetMn/dVGJ/8Ax1XACgUxawWmo+A7zD8eOUW26GwxST3ouSZwEFdNRtQCnwkXliWm0GWmRtaMTUK4Y+zUVpNyACLAHyIOkWg392Odt2uzLCBVe1vCE5dSATOBa/Gq5uz1LdXP3JhulD+2vJ1CplV2KPAiGDxsDF9QP7xGI0qiW00yLX1VLG0EkEkbc8ckqdoZ9pyfVnP/AMcaN2ngH9o3mJqf/YYlIvtr2dR7TZR6mVdQwDFZgGRAI8IPnincOy1ejl6lIZfxPJZiQY5C3IjrPI4rDdqQbd4SPPVHzqYhfjyHcg+oH3scBOCk7sGWJPey2VctmqtMBkQFPCrF1UqDGsxMDkLdPLBRy6nLDLVK1MQoE61gRcQSdxb4eeKDU4/SGwHuVP8A648HaQcgfiB9ExIwSbfJUcUU+R1WyJo1ApZXBIJKMCpE+R88Wh+L1cnRC0SmnW4JKhiDyHls1sc5qdpypHhMgz7bf/EiMZ/4oPdgBWmSZLkjcxZw20m838sXjcYbFPGorSi51+2+bP8A1iv9IAwv4r2wzYFs1UHhkw3W8WG8YqFbtRVIUQigGZCjU0bgkzb0AxC/aRmNi0mOf1xq1xYrQ0e1+0ubqGTmMwZ6VHt/pPzxBUzGZfdsy4P8TVW+pODalPMjeuQfJm+4Y8/V9Y//AND/ABc8/M4Q+pxLyVTFh4TUbeg5bqUP3jBmUybhQNBGj2rbEsd+mF+ceojMhqMSCbyb/PFi7G8IOZnfWWCiHKXMAXHnO/XDdae6LSBHoEb2kYmpZg6Qo5STe/lHMi/LFyrdjs7QICPWvFiadRT5dT78IuJKyEpXpUg4PtLS7phBG8GD0vO+F5GnEiW4K1YOuk+zEEg6T1Jm0b+7HnZ5nDMs/wDTq8//ACX2n0wNl6tMjTqEgmJHXffyvgzgmappUdajGO7qEQP/AC2kX28EkecDyxnxt3ptltCHg+WdaywZJBm9jbnE4ecGoRXqkkFv0ionh8QlVpyPO5+WEFLiJEsBBYAEfAfdi4fZvTFR2Ygf49Rr3uUokm/Pz9cPy5ajwFixtyFHafJFjqN1U1CSAYAkRqMHrE2wHwul+wqkNYHaJ/h58se9oePu1evTCwi1KyQrGGAcgaosfZEYAyfE3CtTCgK5lrEn3fAY0rJH+glwYfwsA0Kews23PxtczN4ty2FsZgPLZ9kpooE2PzZjjMZKG2MVIVqSgaXDOsjqGMf7hfyx5kKlTVWpM7adDtG/iUAze/X4Ysn/AIAruadSoe6CMxUJSNRj49RBhljeBM22GGFLsGWrmoXrFXlWX9HYEKwhirAm8bAjDoTiiSKnwenSqFwP+7NxyZTAva5U288FrTC1wmpIdAVvYkMYAjyJHuwx4V2FelmKuunUNMEd2yo2olSYOkwNrm59nbBOe4CqszUlrrW0MoYgKgLMSgqDxMAXa0cwLRglkVJErc94OgNZVClldagBBkksriAIuBtI54aDsjmKJWvSpirqDa6TFbDUjJpVmILABtt9W2NKORp5GmKrCozEhS5UeED9oboSFU1CbwJhQfZu/wCC9rEr1WpqHJQBmYrYzuFFixHmBvz5qnKK3HYXJSTUbrw+Dj3a3g4yr0VVXUVaS1IdmLBtnQztHh3E3ODDmIRKjlr+0AxkTInf0jDv7W6wqdzUakyHvNId4BKFXmFUkkSoMm9oxrRfLrRRKqTTanTcrrYk6lBaGF1vpMDpGFuSatBcSZVc/WdHVJmCdi0tquJvvBG2Dn4YxTWyhBa5aWM9RM/LEXEHSrnQKKsUbRpBXU4gQQvWNMyfunBnEuDViDooZpyYJmkwEAc7GTtHlhqSFyafArr5mnJH7oghgsTa9jHPA9fNUWm5A5W8vI8/vwy4ZwYAt+k0Mwqx4dNK8zedYECMTZrI5YCadGuY/jQAf+0e/FOirEeXZbyDsYiN7RzED44IpOCwGm+IqQmwUmQIhTvz26/diellJj9nULeSkj6YBsKzWvmwuoGmCIve/utgXOZ5TpKJTA52Or33j3xi38P7FAjVVkE/ugiR6mL/AJ3xJnOyCqhKBi3VjsOZtv8AhJ5YUs0G9KBtWUWpWi53P53x6tdYEsBG/wAfr54E4hWlvQYhA+OD0hOW4xq5kObRYMOuy2PvjAtI+IdZF/eMZw9fH0BVxP8AlM/UfHElOmJBPsyIPXb8+WGeBb3OjBEAJYODqEAEAH7/APjDNaNEaQyksfExkQvODB3tt54SVswWdjMSbeIj0i8AWGI85xLSohkViSCzMzADfaRJJjp9x8+8UpvSuRZUO0ZnNVotLE7bCBb89cXL7KqeomOTq3wuefTFL4k2uozkABjLAGbwNrD3eWLf9mb6SSOTx/qUj/nHfxqoJfgNI7FxOi7VVYGylGA5cy3z+gxzr7YMm+sd2pdmfkpMAlzJgdRF/LHQRmyN7SAo9I8P1Pxwp7UNqeoTIGik0Df2qg/HElOotvwVZxj9TVTRD9yxfbTsbzcgkbHAlPP90wDKgcSGloKmTaBJOOol18/i31LYjXTexPv/ABxgfX4/EWL1+ynZHhFauS2Xod4DpICX0gi7WE78hOCeygqU9VmBNetPhI2WiOfKQRsOe0YtIReanad8YwEbN8fujC310PTGd9UkUrP5HMFmK048VQRpn946GmI2+uGPA+zff1GXMVDQTQpDd0WJaYYAWtznzxYgqjefdOPGVbGWgevP1wMetit2mMn1SapIGH2e5GFH6wq+EQP2McyfvxmJ9IPP5nGYP6+Ppmfuo6FWzWpSpiDyn5Y0y9bQukRA29OQ92CF9PgAOv4Y2NQDdiP834Y6ZrQK9Yki3Pp5H8cLq3Bl7x6jawajIzDUQpKRptH8onrh1VzSopYmwudz9MatWpuhbdVBMjlaTN8UQ579o3FilBlpVFBaVqLJ1MAt1UabyYE9Dvip8BqVKOXGdRg6rrWqhMFYIJNz4pAB8p88AcV4+1eoarfvGQv8IOw+ET78FcO4Qa6yWAQxqWTLASWERFgv738SxOKyQWnkLFlcJXQ+7YrTrZBMytdapFWnZWlUDtEQbixBNuvrgKjwwmjljqUisi0RB/gimD6kc8JeNZPuKBpBjpqLTMEAAlKg23kAH4g9MEdm65NNEJHgLRMzcbCPQ/HEpRWxSbnK2WngvYc0c3Trawxp6pVTe6OnP+rFozNFgDCGbH6Drigrn0hNLkO5WYMEACxPmZn54lzfazura6n8t3CkA2BO1+fuwTVlLYOqdulWq1EmoGDFfD1FuvXEOc7WZkyFgqQebHe28/dil59m1PXG5JY84nczgrJdpkgA2IF+hwnIpLg0YlB/Ie9keMfoWtWMiKK3I/idS3i3IA288Xo8YVva7s35qh+oxyDN5k1mUqAdIIJPMTO/u+uEhyAPJfgMHCOuNsz5WoyaR3apnBJ8NOLRCp09N7nCPiSrnFrKtenQbLujsCQpKD/GqzMxTDcrTvuI5F+rxMQPhghcltJ+WLSjBin9wPm6JBJixv8A84iVsM80g0sRz8vPCkb4vkJ8h/DV1HzBPzAn/aMMlyRidJ5eDmB/F6efPC7gSzV09ZPwH98XE8IJ5+PnUjcdInpaemBlKhuPHqRCvZhLjU/Pxc/PZcYvZqmYvUH3+vh/tg85IXA1xP8A3HHpywZk+DIzBXdl8++cADry1Hyxyp5pr9p/yEtMqGe4VDsE1HTYJFyLeIRuJ57yIw97FVSjFGEFnBuDaAPhiPP8LHfvoswbwVZYiItq5FokdPfizdksgK4qq1mUSrKIvpABAPKQN/wx1MU7S/cNcKjqDMxxLM1wqruLKBvuIsgj/wB2N6ORzOpqdTdkQ+IqNySptfkdyd8XfIMncqoABQodhJkgzbnywr4ohOaZhcClQsLndjMdN74ZJWmmISsr69nK0n2DG37RfvxrU4FWU+wtyBIqJz2HtYsIf3eojEVdUYpMGH1b81UkfOMc/wCix/krsoTf+Hcx/wBs+5gfocR/qWuhvRqX6KT9Bix1KqzNsaU6yszx9cU+hh7B7SK3W4a49qlU8/2be7cYgGX0zIItzBHxxbVfQ7OWaGVREm2nUZHrq+WIqnHDyZ/icA+gXsF4kVN6qA9fiPrjMXahxEke0T78Zhf0H/oHtfkLessSdIi/M4VtxouG0HUBE92Bq2GwYbec4R5vi9TXMkLHsyB922Fmfzi1DYFYnb0M7csdlRN+llno5uqywxeSRvAsRcFdj/fAPanPd1ksxDBG0VFRQ06pGnblvvis/rd6a6AAyyLm5HzPywFxrONXoOoBJiwAO45XGC0splKrZjUIKwTtB/GMWjsrV1UdBIEM8AAa5mmRYkMFtuLT1JxVMzlqlIBqtJlBMAsBvEx8AcaDjJAgM0epwLSYmiy9ps2pqhX06iCFgRB7xSVggN1EfDEHCENMlaisjK4DBgVYb7gweY+Pni18A+0jKU8siUcsEzOlRUfQsFgpZ3uZI8DNy5C2E/a3iVXMVKT0u6tTAdgNKltTGQkyPCV3J+WAi9qY2q4ACCw1hWYL/ChgebQIFuuIq9elpOt1U6SQpYapi1gZ3g+eB1yNc02Q1iFaZUQAbRe032wlzfCjSgt1tth21C25DSlxYrsAbEX2+H3YVtRUmT8rD4CwxGtTzx6amKbsELoV9A0qbQRe++/vxGlHeSfdgR6uJcrXGoSTpO8YCvRTJGrxsfdA6b3GJ8rUn97ltafiMa/oiTqk6eUQSeW3L87YJ4fVppqlbkQNSyQIjlsfTElH2Xexj3t18zgDMZQA2tg/X0O+wjfpbGV8lUNythb39MJgmnuCm7BeAiK6+jf7TjovdX5R0xzzg4isv+b/AGNjo4bn88VlZ0ulrS7Dcrk1Cl6jKT+6BoYx6EYGABa0Ac/CoJ9SN8Q94Oo+ONpxz+w229TC+mviRBVysMVtonaflb93yw67J5sU6lRSGMxsJJ9cKmt+P5GGnZmsiPVdjyUKP4iATFtuV8b8PKReeKWOi7UKiCkHkqVFPfqAoM+++BFz85h3SHASmkkWtcR8cU7iHEXeAX0iZ0jyIPiPuwZw3Pzqk/wgaTGwjYfXGqeyOfGNlxXiR3NJCPIkffgfIcbL0wzUIJkxrYEXMC46YSdwxM99VAj2ZAF/8szv8sF0GgRrYmN5Hn5fmB1wkasbY4GbptvSafVSPmMeqlC80yOp0p92FCVCDOpj5GPuUH8+eJjnPM3/AD0/PvxLC7MgzJ/o9WkrgEBxqEqdjcTDdIxjcKy5G8f6x85wupVdACrZQIAAWwGwECw2xJ+kmDcx7vPy9MQB4pBP6jpcq7D/ADn71xmIP0o/xH4D8MZgaQHakU9swTbn7z9MB1FM2En+WAfmMNKlEHcT67fDHqUosB7hjUmbqAqOVcc49YJ+gxM1I82+X4RguMaSMVZKK92v4YGyNV/+21LmJ8ThAR13OKB+hJGx+Jxeu31QiggFtVQA+5WP1GKSr4CMab/JkyqpBvZbsi2ezApUaiU2ALlqhMBVI1EaQSWvtab3GLdX7D6SQuYDAfvBGHrKE6h8yOYxRKOedGlHdGgjUjFTB3EqQYjF0+zzPyKlEnY94vW9mj3wf82MnW6o49cXwc7q7jj1R8GtTshUQSxLL/FT8Q+BxUu1eWFN0AYsNJN1KxeOuOwrbynmOfqNjig/aA85umsA6svWXbmVcr8wMc/o+onPJT9MwdJnnLJT/JQqZJ9PljeI548oqWEyfuxvEcvfc/U47h2SNjiTJR3tO0jUsjrLAEW6jEZE4lylq1P+un/uGKfAL4L1m+BZYHxUqi22FUj33U4RZnhlGTpNYXt41Px8GGeYBZiSx8RJJJvE4AZZa3uxyoZJ+ZM5MMk/Mme5XLooiC3QtBP0wQUQCQsHy/4xlGnGGFOhrBMQFBPw/E/fgnmkvJofUzj5FyICwgReJPIGx+ROLilMAoJkNc3235R6YrmWyvgDRJMmOUDmcNXoTg45HLxZu6Wc89+aC+JqqsoUQuk2A3M2JxvlQ7AQ0EfuFJDANcE7iw+Y98GSREBlSTFr29TODMvm1RSQSGg2ixJETODblOTpUjfFSjewuOVdqmgWJ84/PM+7DziNenQXulQ6wAdRPMbt/Nt88JKNnk7AT6/DA2crMW1Gw5eV7D15xhfSp91XZkerzZtnasg9W3PrhrkMkr0qpAOpCjAjc6fEV/zAEe/Ff7ySPLB2R4toDFQSdS30MRz6CMdiUVQCmovctyZBTs3K23rvE8x7jjz9XwImob76rn8/X1wk4ZnTAUqIURc7hbcxzHXywdRqCWexLQJmxjr1MQbcxi1ibqgu6qsPq0NJHii0XNj0mef55HET6iB4tIItIZSD0nYc7H7xgd8zMGJJ5CxH3+YjCL9ZtqIplCJggeogxJ/J92BnBIuM2y1U6dr1ZMC4O/nb7sY9TTdnjrJt9Pu9+Ak4hYwrKFN7Ex1kbAfTHlTiPdAtTaT6gRbYFRq+I/HBOCSK1NkwzryfGBc7zMctkPLzxmEdXtIiMVNAAjfWrz7piR5x13xmEB7+xwca68bmPXGjNizpJHig4a8FpUBLZgMb2Cm3v588VTOcbakxBoFhyYT+Bx7wTtZ31VKJTTOskz/LYfLFqNick1VBv2vnLPlKRy6FWWquowQCpR1676iMcnepbHUu22XDZKrudOlv9LA/THKa52xGqMbNEN8POyOf7nN0mJgMdDej2H/u0n3YRDEoO/LzwucVKLi/IuUdSafk6/xbiopoxW7beXSTjm3EuIa85SdxqAi3USbfPDXifHO+VIsukEj+aLz6GcJnpKXVmnwnkfOccjpcPau+dzk9Pi7V3zuC5ng/dOULbaeV5Kg6TeJuPXAFdQLScPMzmVrZiozaU1hQuqSLCIYD4+/C/i+RVNrkRJBYjfbxE47eOLeNSZ0IS2Vi9aU4OXKHVSgWHin/ADSJ+GNwiogsJPM8vn88OkphEFvEQIHTCeofbS/IOTJpIne1zJOPaGJ8nkSwZzsMGcL4fNQB/WMcqU0kzmzko2DKpJAjflhoM33aMtpaxjkOgxHxTMJTYinci0+eFShm8+uAS1q3wUlrW/AXmeKEiFsII+X4YeK2KwKcMQeh+mGIIapEgAlbm1ouR57Y1Y0ox2Ot0WRYYyaXobk481Y9Xhq6Q+uEkAS1ydVMHflDMZO1+mGy8L78EouhV9ogX/c8IkTPiJJPliPJRv8A+Qj/ANRRq+OFPH833fdmCZLzBEW0wL/1fLF8PZ2kA+/gYqLmTeBsfIz6Y5h2yqRVCzZQ0f6iD/tX4YZgyqUti/qY5otJAz8bJOlVYMSANuZ64L4lx56WYGhFA8AZisxME+Qm5kzOK9kqumoDuAZj0xLnuIs2tmuzEGfTlEREQI8sb3Jsy0joWf7XZapWY0atMqKan2GUagSrADSNRgqZFiFJ5Y0y3aihEd9TAPIsJHuMYoPCHNIGoraTsDpB6X3BI3tGNs/xapUI7wUngkK2mGFxexty3GGwztKi5YlpUkdIqVg1MR5kFSDby6eXpit5JgKpEQJudVzzg9Mb5DiY7imCGkIqyOoFjgamVZjqDeoHxFzE74k5uVBRglwXKhpSWNUrMwAQT5W+7Eec1OJpMtS0GZUjpBF56H44XZChS6VHPmyi3UScMGNRB+zTSNtwZ/0fXCnJjlFUKmpVz7QrEi0/8jGYNZ8wdk+LN95x5iAaUOt8aleeJ4H5n6Y8Yj+04FM6VAdWYMCTyEwPjyxU8t2hqHNUyxCrrjSIi8jfc74sfHqNR6JWnuSLAi45ifhinZ3gdWmup1gbbg7+mDg0Zc9+C49o8zOVrf8Apt9McorG+GrK0RreOmto+ExiLhfCDWqhCwQcyY2mIE7kkwB+EYJ/e6RjlsrYuXBOQyneMV7ylTgFtVVwi25AndjNlFzfpiwZjM06OrLPRVglg4ENMeFja7QbnrOPMv2ZD0GVKTvV0yXCmAwGqFmJH7vhnEjjbv8AAM2o1T5FuXoqogVkbfZhzM9cENlJ5/C/34rr5bEXcEbW9LYU4wfKFvEmPxk/EdLEsI1DyOxj1B2x7xGhCdeZ918a8CJiZOqCJkzvME88edoqjDuwh31zsZ9nr78bNKWHYXX3URtwsso0nUDcGNh9Iw5pZRjBKm9h+OM4LU/ZgCwMW5DFepcdZGIampgkWJXYx54T1WGM1HegNHctWXHiWYKU0RRHOPz54VUsy9zJk88D5PtQjEBhVWbCCGEdNwfliwcI4jk6mpatZKTC6mooWfI6l+mOeuiSVKS/iK+kpbC3h3D2rOFvfc4bcbWlQQUkMv8AvH8cNOJZZ8gFJ/R2FVZVkZg0HYwWiPSRhD+r++eTOpzvM7+7C30OaUr8CX02Ry34I+E8PNZyR0O/OBiOg2uoNcwImPoPPDnIcHZNaDWGB2ZYEDfxavuxz+rxutRqOikeF3HiE/vHbnthnYmoU9tzVjhLS0/Z0rL5b9JdaYBVByMHSPl4ji5UcktNIRdIUECJH0J3xxvhP2mV6Iju6bDnuCfWSZw8o/bDq9vKxH8LD8Fxln0+RqkinikdCzThVvU1AwNzPlv+RjlHaTItVd6uumqq7JckE+ItIEcgQCfhh+32r0nRkagwVp9Z/dNp9mBHv6nFQzuWatUcpB3beDBJMX33wzpsLxSt+jR0uJptPyLKuXi0g2mevpgYUWNoJw4oLEKYuIMiYwyy/CYTWviYbAXnyN7Y3Wa3BXsV1qbgXQiPI4iTxOs2uo+f9zjoWX4KzIGSsJ3KmTHUENO0Y1q8B1mWp0ieqqoPy0n54pSQbxSqgTKUSFVSdIAA9k3jYz1wyyuQpvYkqf6VNxzvfE+W4caY/Z1GS3suNSe6dsD5xKhMulNwN+7Og+t+fpgrsNRpbjmhlG06RVQxsCBb+2J1p1huEePKPn/bFSpcSUT+1enf94T8x+GChxdwPDW1x0+s2xWllqaHtTiLAwaMe/8AtjMIaXaWuBGpT6rf6YzF0wNZdnyp5HEJoHmPz6f84OJH5/P44xmgYBNnRaXgWlgOk+f5jA2ayy1EZXEhrHf5Ybd2TyEfzQB8/wAMDtRk7C3w9xn8+eJYNWct4tk2oVChNtweo5HFl+z7sumc1gQrLOpzGoHcCmGU8oJ9Z6YtOY4VTdgzKrFdpAMeh5e6ME8PZqFU1FVG1LpKsJUxcGJBES228mZtDY5tJiydLqToqXHuwB/SahauCDBBCgz4QCxMxuDb/kuuHaqOgCo8rCljAIWR7Phud/aJOD+JcTqV2BqBdQEDQpW09CzH3/ADAZF+f1+H44U8sre46HTw0q1uLO03ZfKNRqdytR8w7h0ZgKaoCQXU6WIaRMahYkXGOb16RQlWUhhuDY46y5k/2FvxOK72u4IKih1VmdbNoA1abk6gdyCbDzwKm/IvJgSVoq3DnhRHnjbO01d6SsCSZVYMXOmPiYxHkHsR06i4v9ca8WUMJUzpsVIIMEC9x5bb46E5RWKrObGMtd0TZOoVXQTDAe8Eb4jzfC5HeBAysd/M3Kx+dxgCgGMMpkjpvhzkeJAJ4qjiN1Xcn1OAzTTgvYzBD79+BV+rCrBgAI9282gnEHEcsxIOxjmD9cN83nU1QFMKOZ39Y5nAT5s1LC3SPn+Zxk53NDUaoDy2fzKLCVKgUWADSB6Am3PYYjpZytJYVKgM3IqFTPxmcHzAldxYG/zk4iyuVEy8sPI8z1+Z+GC1OhfbVmjcYzhP/wCzWYxzqubdLnAdTK1XYkq7MbkxJ9cPKeVPfWQ38WkrNhygxI2wyzyVWptU8Kip4NIADQpPKLXnngHNjo4IvllHKx1xuhxa04Szqzhgy0wASVO8SQL8hpueuIE4KtTSsorXJ5AQPvJ2xetAPp34FvDqCtIN2IhbwJ6nDupTWmZYSYNtx5XGGXBeBdygdqI1gt42tAMgGPT64mzHZmoamqQ03FoX4TOK1KxscUlEVfoKaR7QYjfcfK+PMtkHNQRPWTI99xfDShwaoHAqLYbQfD8cWrLU9IFthzvy674tyoJY7EGTpCSx19AyxHzG04KqlgB4z1AMg/gfcRh6zCx0qeRn4/fhXxKiEHhIW8wdumxtgbG6QEZsRNSkY5kAj43+/A2Y6rJHKRf6X+OIKvFGDHXDCORP44jTMU2EaSJ6MfpthiQiUvAXQziXD0QOpUR8jbA1TKUXMq5HlpAP1jHtHJEozRYbS1vw+eF2szEAYJL0U37CnyDKY7xffE/XHuNMlwyo1NWUKQwDcufqMZiWxVr0dOL/AJ/NvriJ7mefl+fwxuo1fd+T+GMXeB9J+X44znatLkjYNMlp8m/EbfPG61h+fr1xsR5/j7zy92MFIDl+fIbn34jYNIwv5fhjRmMx+fh+ON2bpf6/gMQgRJ29Nv7n0wDDvY20zudvzvjx6IPK+PO+J5enL4DGCrfz/O5xdi3G+SM5XnMH4x6YQcR4VUJsCZuSAI+AuTizKw/iBP5MYxhiXQGmygUeFq7XeKp3ldOkczcXP52wDmsjlgCVdjuApN6jdfJfPaxxe66sxbZgOURHlJxWuLcPY3RRTYWATmOe0dMEpbipYmkVIDQTLKGPkCR6HA715I0m3IHn5nDHNcCdSQQZF2m/02wEmTYyYtsPL3YMyzv0Q5mNhE7k/djfK5XUPPkDhjTC/wCG0hFkzpAJO4kwbTeJ6Y1yeQ1tpBu1goNxzvI6CcDJ0SEN7YPl6GomPABuJ392CUyJ1BARO5m2Jan7Fu6L2F4/C1+uAKuaIOsCC3W/ob+WB+5hvTHkYLSQFubTAMn0sNt+eJsiyLWVncABTGoTHKOm2FdHM7AAep+A2wdRqhQdQBYyPKPIEYtJhKSvYbLmTo1F6ZV2DMpmQpImYt7MCIxpV4oP0hXCQumAY3km4+WEIQkwATyAAxYMjwyuqiUB2K6rkc7dN8FSXJNUpcDfhmc78MajCP3VkdRuMHjPKrKpYD3xzxW62aIs0DrA589sFZfh/eKNweU3BucDQ1N1X64HR4lSGsd4p8vf543y/EUZlAYTte3liunhlXxfslJUc46i45YIo8PrsATpX0E7Ry5b4ukVqkOMxmgFsJ9+35thLVzxBOpgARsGDeWx9MHU+DICVOok/wAxjrt7sGJlKYSNIseg5/8AHzxNkXTkVpapYWQEA3kQR74xrm21c1BFxy+BGN+J1WWpcgCdlMYEzOYUlWUk9bCcMQiSGHDcyO6KsASTJGoTfn54WPm9BI0gr53I9DiVqJc+AX8hHu3xugBBWqrSNiG29xE4JAu+BeufqLIRoEzGPMe1ssZtcdZGMwVoVpZ05jCr5i+DmHh96/fj3GYznVNE9uOWNKh8M+YxmMwIRqeWB6p8beUx8cZjMCwlwe1zb3jGn7o/PPGYzASGx4/iZmEB1AgGFO/piDhrnvaiyYEQOQseWMxmCiZsnyJgP2jf1fhgWmJrGeQtjzGYpcsY/ihLxg6U8Phu21uXliqP7OMxmHQMeXkddnBNN5vbn6YMylFSxlQYLxYWsNseYzFT5Kh8Rfml8NQ89QHyOK/xgeOOUnGYzEgKycM34It553+mGPGBcYzGYNCl8QvssoNQ22B+mLk2/uH+3GYzCcnJuwfH+YFmaQNJpAN15eTYzhXsJ+f3jjMZi3wGuf16DqiiXt1/3Y2o+wPU/QYzGYkuCYvkT5If/k0/8h/23x5nGJeoSZOo7/1YzGYt8IH9t/ryU/tGZj1P1wmA+uPMZh6+Jkn8w6kxBF8PTd1nmonzxmMwD5Gr4lV4n/it6nHmMxmGGVn/2Q=="/>
          <p:cNvSpPr>
            <a:spLocks noChangeAspect="1" noChangeArrowheads="1"/>
          </p:cNvSpPr>
          <p:nvPr/>
        </p:nvSpPr>
        <p:spPr bwMode="auto">
          <a:xfrm>
            <a:off x="155575" y="-1804988"/>
            <a:ext cx="50577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5" y="838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QUESTIONS FOR AUDIENCE</a:t>
            </a:r>
            <a:endParaRPr lang="en-US" sz="4000" b="1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478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002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b="1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067" y="2362200"/>
            <a:ext cx="81195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Would your organization be interested in earning fees for successful loan referrals to Opportunity Fund?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Would your organization be willing to support (sign on) a bill to modify state lenders law to allow referral fees for business loans of $5,000 and up?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8" name="AutoShape 4" descr="data:image/jpeg;base64,/9j/4AAQSkZJRgABAQAAAQABAAD/2wCEAAkGBhQSERUUExMWFRUVGRgYGBgYGBwbGhwhHBoaGBcYGhsZHCYfGhwjGhgYIC8gJCcpLC0sGB4xNTAqNScrLSkBCQoKDgwOGg8PGiwkHyUpLCwsKSwsKSwsLCwsLCwpLCksLCksLCwsLCksLCwsKSksLCwsLCwsLCwpLCwsLCksLP/AABEIAMIBBAMBIgACEQEDEQH/xAAcAAACAgMBAQAAAAAAAAAAAAAEBQMGAAIHAQj/xABFEAACAQIEAwUFBAgFAgYDAAABAhEDIQAEEjEFQVEGEyJhcTKBkaGxB8HR8BQVI0JSYnLhM4KSsvFDUxZjc6LC0iQ0RP/EABoBAAIDAQEAAAAAAAAAAAAAAAIDAAEEBQb/xAAvEQACAgEDBAEDAQgDAAAAAAAAAQIRAxIhMQQTQVEyFCJh8EJxgZGhscHhFVJi/9oADAMBAAIRAxEAPwDrObLU1LKpqbeARPQkYplfj70K4kGnrJZqbCBHKNRjUQT7JgwdjINs4pk6pTVRqHWslQSAp8jA2xz/ALT9qKlRe6q01mxIFyI/fUi6+t7EyMaLpGSEb8Fn4rAD16NRgx0jSTIB1CDAMxMLH3brOPcJGZpJWQhnanJUKpk+FtPh5zcWOxB3xSRxSqukEtCyackTMrEXmfZMTa0YM/XTtSVR4QXmNm2KkiY98baR5YBZR3a8oQ8Qqd28gkgM3hNtNgChAO89L2xY+L8UpV8si1KGg6WC1bnSDYQ1yJI2uDAkYF7TZXLN3dYFrhO9QWmwuCTM2J36RhXkKvekaWIABpIpOqVEkWjcmTv/AHW8ijdDNGqmTDij1QRUQuVTShjxApBSZNh5i4k789F7tVLklWAQMkCZJIY9AtrTzHTEOed6FUFKhmTKFSrIOhHNWUiGFo6Y04gxeodJgOiFog3Mg++AZ9fPC3J+Q0vRKOJllKL7JN0YARMbMTqNoPqPTC18/NiJ69bC1/mcS5nNFyTG27eX4W5/jiLTKgrAAPMifTffASk5chqNcBz8QVlUkKSREgwOgkTy/PkOKoBkLI2Pl5k8jv8ADAvenZbBRNonrf78EUczMaeY8Q5XjboefvOF1RdBFSp4RACmwiN+RJnfewx7mVqU4aJm9zf1mfI8zzxCCNUhog269J+I/wCcZVq6jALGCD1iCLdOvxxRTXoLVOTMOpJ6wWjfqbjDD9c6DLGBHtLIkDcAxPQeK5nChMxeXBUmVHUE2AItbb/jG1DIVFILoNIAi3tSAd15S+8323xTXsEOyPEMzVmmrpTpqFdkVBsdyZBtG0RcemKrl5q1SVnQ0xJMRO5jeBP5jDk13SpUCRoqIUJ1aSsaT8AbAfhgSi4pq4UnUoU/O8W6nBp7EpMWU17vMC+zap52uOt8HZ9lGY0vB1QfZ5n3fmcaZqulMBtAbWJDSORgx57YKrZlGZQ0Q6qdcQb2AB+nuwTd7lUSHIU9JAksSFIDEQREWvI3v5HGU6tNgdMBYMQWG/Vrne/TGtWtSFVlZirFhM7AEAjy+6IwOKXct4gQJmYkbwYjbla++A3ZRcuFdqJCZauxBZSqVHGoTeFaoDeRcEgxN9yMUY59qatTUx42aesgCL8tz78PeCVwajBxqK6SqaZ1kkaCnQkHbrgEU+9zRpQgAb2UgcwIGqLkkAje+Dc5NLUtiQgk9glOMtSRMtSUKrL4iPbdmIlmO62GnyUnriHiVPuspVUOHQ1UVGiFLKpWoU5wNXPeCeeIuPcJakq1AF0P4UK84uQw3B9cbcTzFOrUy+XU6KNDwlwJmYL1I3N59cLT100G1ptCXP5RqdCizf8AVNRh6KVT66sWPO8OfI8PTXZ84A7AifAJCpJ9mQUBF7SLYaZHsPVqVKYGivRQVHGnYq1XTMDa5LxJscPftJ4U+d4h+j0xpFDJhhHJqjlACPIAR6nGyCoQ3ZynK5OoxASxJa/TShcyeVgfjjWomlaZ6gtPvA+WnHRftO4JSyj5ehSle8OYrVSJMDSirPOPB8jjnVNGcosEk6UAHmQI6TfAySsZFjjtRkShSpsgWmqgmCZQMYnmJvGFumQm5LTE+W5nnv0542zNCq1UUmOp6YWmBuJaD4ZgSSR0mMWLtxwIZfNJRpyWp0kkcydLO+1wInfocLUftJe4kSq4/wANWZeomJi4sDtjMWbsDlxUy7yB4arLv/Kh+pOMxlezqg6Omdj+1uujTSr/AIrMyhQZNo3JgWJI9xwX2k4Pl6itUnQ5gGoAY5gEmIiYlh9JxyfJ50vpBu4UMDMHp7zMGec46Pm+0bpl+8Rg3g7tqZJBUkDTFpkXF99W9hjdDLatmd46exRa/AYqE1KlIVQD4QwhgDsGDQDpvpK/C8KKrOpmCDIvuJjYG17xeDc9Dhjxky2oRPi1FV0oZM7ktqPK5G+wwsOvpOocvFfkTf777YTOVu4mqK2Is6wanfUSOQANvK/LT5/XGUqGmnKSVBmYsCJJ2BEAg/TA/dCm0qCQPa2k89hseex2wZVzKHT7YRgEZZNhq1Tv/NJN99r4WWF8T4kagDsxYgBb76Rcg22kkyOVthgU5tCfYhgFkAwOcW5fica8JzZDMuxt87bDyO5xGKK0qo1HVrAmSbX8SCb2PORv5YjV8lqvAXnsiSJSNJEwDOwuDFhEH64T6IJAuBMj3WI9MHV8s+6AsR4bC9rEEC/I32F9ue78PqugARzMH2b8zsbRfn1PngoJlWKqWmwAJLDqD+bdcEwALQdryAJ5SOY/sN8TUOymZZp7kqLyWKk+Z3A+Eeow3y/ZKuHLRTVeQLyR748zhrg34KsroqwSCCYtHO1onr+emMytchoAvtHTytufL5Ytx7GhlIeogYxDItxBF7bm2+Nst2JpICO+czckKJJ6yRv5jE7Un4Bsq4AbwSATN7wD7hNjvbBtLKOqsGhwIjxGIs4sfcb9QTiyUey+Wpjaod7lyN99jjzMPlqYCinTjqzAx7ziPBL2QoPG6neVCAQNIuo5H+/XzwZxQU6xplDpijTUzuzAKCYEyLE9b+WLlw16FZomnpaQWQgwQOZHnFvPFP7RZPVWLAaQWM398gW/iO3UXxJ49NFHub4WBw2mTBdKlRZUggg1Ej5P8vLCbMOG7uDGlAvoVJ/tBxYM2dKhWHg1C/neIDGDz5bX5YG4XwhTmAhTWWcKo1RM6dPpOrraDhcdlbKbB+N5ZmqmpuJpIxH86yp6CbjDbhdGrUapkqi+MDUqsII0oNaDzK7dYHTFk7J9mqdTMVcvU1hK9I0SIgq1Igo4P7rKUIBnkemGHabsqy1qWfnRUeoO9vMsoVQB0lEdfeMMpaNwL3EX2c8KLZ5A1nopUVx0Kk92Yg7EH4YotI1FzKhFfvA+mCIcuTDgyBpYtIvEeWO+0ezgTjYzKLppvlDqtA161AY/zad/THJO27heOZhhcCtTb1/Z0jvg4qlRL3s6F234AtTK0q5TxEKrANYl1IR+khyvuJxSeIdlYydLNrOl7MByIJDr5GQ0crRjuL5KnWy6oQHptosZghWBHnsuFvHOFpT4bXRgCP2zAC13dmQDpBYDEkk9yRtclC+yXP1KGZGXf2MxT7ynz31EHyM03UjqPSelZfgKjOVswwB71KSDrCEtEf1QcacL7M0aZy9SmNIpJUCLA/6pViSYm3iH+czgitlX/TEqAHR3ZVjIgGZFpmbnli1tsCym/at2HbMqczSlqiJpKfyjUZHMtJFscS4XTPf0gDc1qQBnn3ige6Tj60x8u0smRxCrAtTzVYz/AEViY9dvjiLcNHXeAfZnRpcRr1GXWiLTNPUxJV2kvveQACDNg5GBuL5davEM9Uek7DuXy6sqawCtDWWMSRd2WQN1jF1HH6Id1RXZzqPhpnxlCtNgrGASpZRvHwOKwvaNKVGrqpu9V/0t2VTTDQarLoAVyWYaQsi1rsJxdFHz7w/P1KaAI5UG5g84An5Y8xDl6fhHoMZgdKCLpkqaAMxRVUVBEgs+tmsDHhVZNo5HFlyWbJqAGoZKAMWHhEMSpnnp5SZGrocV01awqgU1Xu7iEIDBTMa7EAwDfp8t0oQArnTB1f4hBW50yTZgbddsYXb8lpg3H+KIhKiVpm2q825HqLeeCkoa+71oFb2STsRYCRIIYCDa3rhVxDO06tQMh0K0hliVI6lesDyM484dRprVoorApUqUy5qNtpYAkQJB0kwTHW+GxWyL1b2WQdkVJ8VUwNgFuOonpg5eCUVmSYME3AFvKYxb+PcEyNEs1Wk7M48ANSroHI+ANpAG885xFwvgeQFBsw+Vy7wQtPXTVr9fECf+Dg+/jTqvFi3mV0VGqMjSOp3pgmRL1bn+Lnff54no8QyzAd2iuBtopu/wgHoMdP4GtIOaRpUkqLBAVFWxAPIeYw4q7hVgWm4nYiLev0w6GWMlaRcZpq0cjXN1CYp5TMt/TlmA9zOAPnjEynEmqKUyOYVR/E9JOsz4/ux1NuIsA0jZTH9QBkH3gx6emJEzOokEnwybbnxEDa+wHxxfd9E1Wc5qdm+JuxK5WggO3eZi49yIec4lTsJxJomtlKfUKlSp8yU+mOgUs4C4vY7f6Qwt8cavmP2bMLlC5jrpJke8fdiu4yamU6n9meYYftOIkf8ApUEX3eMvgDi3Y2hlY7/N5ytqjwioiADmxKIsD59MdErVhTpyzQFGpj6XPxxy79e/pGad6m0NFvCgiBPIQsiep88LyZGqS5YMm9kjXjfYjK1aC1cqKj+KGNWrUaQBDeEtA0ne3U7DCXheUylKrfLUnUQNXdqSDMahIJP9sNOD598s5V9fdtIggg3kB4PlM+R9MRdquCGi5NIfsmJhp5gS9/4b29cZ5Tk6nF8cr/ImTfyT45Cc1RpNVpLTCd3qMaAVAMLGoMApaeY/vil8XyxNYjVAFRV5fwoR8/r64tHD85+wUQJp1ZM+YUj3GI92Ik7F1s0TVQIKbNq1O4USoCgCx2hrnrbGuNzgmzTF3G2LO3ApqKLUlinXp0qscvYKkA9RY264WcMBTXUZvFSqUlWZAsBJnqAVMdcdN4x2CqZrJ5WijUlOXC6m1swPgVTpinb2RF8Lcz9mNdlrpIPfsGB06gI0Ru63BSffi3CwU6Q27O8TTPZzKOUirl6dQlhEMKg8TW5EhDMblvfeOI8Hp1qRpMIUnVbkZ1TfnJOKr2V7EVcosirDaQkhFEKLhQpLADVJ354evw5ol85VHvpr/tQfXB6b5YN0G8R4rRy6A16iIpsNR38o54+f+1tSg/Fqj0GU0W7sggW8NNQRf+jHVuMdn+H1mV8xWeqUkKWctExIEWAsPhhBn81wXLEP+iJVqA+EQGaRtM2A9cHo22Ipbj6p9r2THsLVfpCYWcS+1enVplBk6jBreKB6G4xz3M9oFq1ixoU0SDppIzIJtGpxdjvew2sMZ+l9Mrlx/W9Rj12LC3n/AHxb7cVcgbkXar9sVePBlkUD+Nx9zYDH2qZx9d6CaVLDSdWxA6HrioHitYHw0sstv3KIPnu0/kYc9mO0NZKjd4q1FKtA7tVC6QXaAoFyFgXtM4coJq0gHJ+WHcO+03OCprqF6qiNKJTgEyJ1GNokWG5GKhw7N95nKz7CrUqPG8a2DH64IzWczFRnivW0ktC6/wB0kwDBva2BuGZVkzVRXJLK0EzMyqsL87EYXmjSsZjduizVOI51ixGWADBo1VSANZDsyBnGkllVp8uWFucTMG7/AKIpAN3dC17tJkliTe8ycKeJ8OVHdnIALNufM40ThaMhcMumN98OUNhbe4u4Pl1anJnfmfIYzBHBqQNIHqT+GMxzmzWFtxZjAlIk6gASqhiACrByzMTvBjrtiXM5+nVTuHbxRvpNzuJtFweR5+mEuVyNV1hSiqWkAtBMA2G5sJsbY3P6QWhkMgg6mXxATEBuQ6ieewnCljvgAIyHDDmAyKh1QSqDSseNUGokSfE6rePaHpgdcmwNSiwZa6SCQ20AGGg6TYnYyPPFy7FcRFBGqVtLhqiPCqsjuanesAWINyiHp4R64J7R5HKZvN5qojd3rWlUptEDWUJbUCRMsB13Jvh/bdEOgcdziZjKZWqIPeIG/wBSiR8fpgTjfZwhctlqZj955NgWO/u8eKzwXtQaNOjSdFqigTDaioczK2VWgDeJPS2G2c7dvWIJoUpFh/isfSwWcY+xOTk3tf8Ab/Yrszdy9k/EEqq7VlrK1SgQIsNQHPzNyCBPMT1s+U4yatKnVU6WNogncwQRzEjeRtijVO1zfwZcetMn/dVGJ/8Ax1XACgUxawWmo+A7zD8eOUW26GwxST3ouSZwEFdNRtQCnwkXliWm0GWmRtaMTUK4Y+zUVpNyACLAHyIOkWg392Odt2uzLCBVe1vCE5dSATOBa/Gq5uz1LdXP3JhulD+2vJ1CplV2KPAiGDxsDF9QP7xGI0qiW00yLX1VLG0EkEkbc8ckqdoZ9pyfVnP/AMcaN2ngH9o3mJqf/YYlIvtr2dR7TZR6mVdQwDFZgGRAI8IPnincOy1ejl6lIZfxPJZiQY5C3IjrPI4rDdqQbd4SPPVHzqYhfjyHcg+oH3scBOCk7sGWJPey2VctmqtMBkQFPCrF1UqDGsxMDkLdPLBRy6nLDLVK1MQoE61gRcQSdxb4eeKDU4/SGwHuVP8A648HaQcgfiB9ExIwSbfJUcUU+R1WyJo1ApZXBIJKMCpE+R88Wh+L1cnRC0SmnW4JKhiDyHls1sc5qdpypHhMgz7bf/EiMZ/4oPdgBWmSZLkjcxZw20m838sXjcYbFPGorSi51+2+bP8A1iv9IAwv4r2wzYFs1UHhkw3W8WG8YqFbtRVIUQigGZCjU0bgkzb0AxC/aRmNi0mOf1xq1xYrQ0e1+0ubqGTmMwZ6VHt/pPzxBUzGZfdsy4P8TVW+pODalPMjeuQfJm+4Y8/V9Y//AND/ABc8/M4Q+pxLyVTFh4TUbeg5bqUP3jBmUybhQNBGj2rbEsd+mF+ceojMhqMSCbyb/PFi7G8IOZnfWWCiHKXMAXHnO/XDdae6LSBHoEb2kYmpZg6Qo5STe/lHMi/LFyrdjs7QICPWvFiadRT5dT78IuJKyEpXpUg4PtLS7phBG8GD0vO+F5GnEiW4K1YOuk+zEEg6T1Jm0b+7HnZ5nDMs/wDTq8//ACX2n0wNl6tMjTqEgmJHXffyvgzgmappUdajGO7qEQP/AC2kX28EkecDyxnxt3ptltCHg+WdaywZJBm9jbnE4ecGoRXqkkFv0ionh8QlVpyPO5+WEFLiJEsBBYAEfAfdi4fZvTFR2Ygf49Rr3uUokm/Pz9cPy5ajwFixtyFHafJFjqN1U1CSAYAkRqMHrE2wHwul+wqkNYHaJ/h58se9oePu1evTCwi1KyQrGGAcgaosfZEYAyfE3CtTCgK5lrEn3fAY0rJH+glwYfwsA0Kews23PxtczN4ty2FsZgPLZ9kpooE2PzZjjMZKG2MVIVqSgaXDOsjqGMf7hfyx5kKlTVWpM7adDtG/iUAze/X4Ysn/AIAruadSoe6CMxUJSNRj49RBhljeBM22GGFLsGWrmoXrFXlWX9HYEKwhirAm8bAjDoTiiSKnwenSqFwP+7NxyZTAva5U288FrTC1wmpIdAVvYkMYAjyJHuwx4V2FelmKuunUNMEd2yo2olSYOkwNrm59nbBOe4CqszUlrrW0MoYgKgLMSgqDxMAXa0cwLRglkVJErc94OgNZVClldagBBkksriAIuBtI54aDsjmKJWvSpirqDa6TFbDUjJpVmILABtt9W2NKORp5GmKrCozEhS5UeED9oboSFU1CbwJhQfZu/wCC9rEr1WpqHJQBmYrYzuFFixHmBvz5qnKK3HYXJSTUbrw+Dj3a3g4yr0VVXUVaS1IdmLBtnQztHh3E3ODDmIRKjlr+0AxkTInf0jDv7W6wqdzUakyHvNId4BKFXmFUkkSoMm9oxrRfLrRRKqTTanTcrrYk6lBaGF1vpMDpGFuSatBcSZVc/WdHVJmCdi0tquJvvBG2Dn4YxTWyhBa5aWM9RM/LEXEHSrnQKKsUbRpBXU4gQQvWNMyfunBnEuDViDooZpyYJmkwEAc7GTtHlhqSFyafArr5mnJH7oghgsTa9jHPA9fNUWm5A5W8vI8/vwy4ZwYAt+k0Mwqx4dNK8zedYECMTZrI5YCadGuY/jQAf+0e/FOirEeXZbyDsYiN7RzED44IpOCwGm+IqQmwUmQIhTvz26/diellJj9nULeSkj6YBsKzWvmwuoGmCIve/utgXOZ5TpKJTA52Or33j3xi38P7FAjVVkE/ugiR6mL/AJ3xJnOyCqhKBi3VjsOZtv8AhJ5YUs0G9KBtWUWpWi53P53x6tdYEsBG/wAfr54E4hWlvQYhA+OD0hOW4xq5kObRYMOuy2PvjAtI+IdZF/eMZw9fH0BVxP8AlM/UfHElOmJBPsyIPXb8+WGeBb3OjBEAJYODqEAEAH7/APjDNaNEaQyksfExkQvODB3tt54SVswWdjMSbeIj0i8AWGI85xLSohkViSCzMzADfaRJJjp9x8+8UpvSuRZUO0ZnNVotLE7bCBb89cXL7KqeomOTq3wuefTFL4k2uozkABjLAGbwNrD3eWLf9mb6SSOTx/qUj/nHfxqoJfgNI7FxOi7VVYGylGA5cy3z+gxzr7YMm+sd2pdmfkpMAlzJgdRF/LHQRmyN7SAo9I8P1Pxwp7UNqeoTIGik0Df2qg/HElOotvwVZxj9TVTRD9yxfbTsbzcgkbHAlPP90wDKgcSGloKmTaBJOOol18/i31LYjXTexPv/ABxgfX4/EWL1+ynZHhFauS2Xod4DpICX0gi7WE78hOCeygqU9VmBNetPhI2WiOfKQRsOe0YtIReanad8YwEbN8fujC310PTGd9UkUrP5HMFmK048VQRpn946GmI2+uGPA+zff1GXMVDQTQpDd0WJaYYAWtznzxYgqjefdOPGVbGWgevP1wMetit2mMn1SapIGH2e5GFH6wq+EQP2McyfvxmJ9IPP5nGYP6+Ppmfuo6FWzWpSpiDyn5Y0y9bQukRA29OQ92CF9PgAOv4Y2NQDdiP834Y6ZrQK9Yki3Pp5H8cLq3Bl7x6jawajIzDUQpKRptH8onrh1VzSopYmwudz9MatWpuhbdVBMjlaTN8UQ579o3FilBlpVFBaVqLJ1MAt1UabyYE9Dvip8BqVKOXGdRg6rrWqhMFYIJNz4pAB8p88AcV4+1eoarfvGQv8IOw+ET78FcO4Qa6yWAQxqWTLASWERFgv738SxOKyQWnkLFlcJXQ+7YrTrZBMytdapFWnZWlUDtEQbixBNuvrgKjwwmjljqUisi0RB/gimD6kc8JeNZPuKBpBjpqLTMEAAlKg23kAH4g9MEdm65NNEJHgLRMzcbCPQ/HEpRWxSbnK2WngvYc0c3Trawxp6pVTe6OnP+rFozNFgDCGbH6Drigrn0hNLkO5WYMEACxPmZn54lzfazura6n8t3CkA2BO1+fuwTVlLYOqdulWq1EmoGDFfD1FuvXEOc7WZkyFgqQebHe28/dil59m1PXG5JY84nczgrJdpkgA2IF+hwnIpLg0YlB/Ie9keMfoWtWMiKK3I/idS3i3IA288Xo8YVva7s35qh+oxyDN5k1mUqAdIIJPMTO/u+uEhyAPJfgMHCOuNsz5WoyaR3apnBJ8NOLRCp09N7nCPiSrnFrKtenQbLujsCQpKD/GqzMxTDcrTvuI5F+rxMQPhghcltJ+WLSjBin9wPm6JBJixv8A84iVsM80g0sRz8vPCkb4vkJ8h/DV1HzBPzAn/aMMlyRidJ5eDmB/F6efPC7gSzV09ZPwH98XE8IJ5+PnUjcdInpaemBlKhuPHqRCvZhLjU/Pxc/PZcYvZqmYvUH3+vh/tg85IXA1xP8A3HHpywZk+DIzBXdl8++cADry1Hyxyp5pr9p/yEtMqGe4VDsE1HTYJFyLeIRuJ57yIw97FVSjFGEFnBuDaAPhiPP8LHfvoswbwVZYiItq5FokdPfizdksgK4qq1mUSrKIvpABAPKQN/wx1MU7S/cNcKjqDMxxLM1wqruLKBvuIsgj/wB2N6ORzOpqdTdkQ+IqNySptfkdyd8XfIMncqoABQodhJkgzbnywr4ohOaZhcClQsLndjMdN74ZJWmmISsr69nK0n2DG37RfvxrU4FWU+wtyBIqJz2HtYsIf3eojEVdUYpMGH1b81UkfOMc/wCix/krsoTf+Hcx/wBs+5gfocR/qWuhvRqX6KT9Bix1KqzNsaU6yszx9cU+hh7B7SK3W4a49qlU8/2be7cYgGX0zIItzBHxxbVfQ7OWaGVREm2nUZHrq+WIqnHDyZ/icA+gXsF4kVN6qA9fiPrjMXahxEke0T78Zhf0H/oHtfkLessSdIi/M4VtxouG0HUBE92Bq2GwYbec4R5vi9TXMkLHsyB922Fmfzi1DYFYnb0M7csdlRN+llno5uqywxeSRvAsRcFdj/fAPanPd1ksxDBG0VFRQ06pGnblvvis/rd6a6AAyyLm5HzPywFxrONXoOoBJiwAO45XGC0splKrZjUIKwTtB/GMWjsrV1UdBIEM8AAa5mmRYkMFtuLT1JxVMzlqlIBqtJlBMAsBvEx8AcaDjJAgM0epwLSYmiy9ps2pqhX06iCFgRB7xSVggN1EfDEHCENMlaisjK4DBgVYb7gweY+Pni18A+0jKU8siUcsEzOlRUfQsFgpZ3uZI8DNy5C2E/a3iVXMVKT0u6tTAdgNKltTGQkyPCV3J+WAi9qY2q4ACCw1hWYL/ChgebQIFuuIq9elpOt1U6SQpYapi1gZ3g+eB1yNc02Q1iFaZUQAbRe032wlzfCjSgt1tth21C25DSlxYrsAbEX2+H3YVtRUmT8rD4CwxGtTzx6amKbsELoV9A0qbQRe++/vxGlHeSfdgR6uJcrXGoSTpO8YCvRTJGrxsfdA6b3GJ8rUn97ltafiMa/oiTqk6eUQSeW3L87YJ4fVppqlbkQNSyQIjlsfTElH2Xexj3t18zgDMZQA2tg/X0O+wjfpbGV8lUNythb39MJgmnuCm7BeAiK6+jf7TjovdX5R0xzzg4isv+b/AGNjo4bn88VlZ0ulrS7Dcrk1Cl6jKT+6BoYx6EYGABa0Ac/CoJ9SN8Q94Oo+ONpxz+w229TC+mviRBVysMVtonaflb93yw67J5sU6lRSGMxsJJ9cKmt+P5GGnZmsiPVdjyUKP4iATFtuV8b8PKReeKWOi7UKiCkHkqVFPfqAoM+++BFz85h3SHASmkkWtcR8cU7iHEXeAX0iZ0jyIPiPuwZw3Pzqk/wgaTGwjYfXGqeyOfGNlxXiR3NJCPIkffgfIcbL0wzUIJkxrYEXMC46YSdwxM99VAj2ZAF/8szv8sF0GgRrYmN5Hn5fmB1wkasbY4GbptvSafVSPmMeqlC80yOp0p92FCVCDOpj5GPuUH8+eJjnPM3/AD0/PvxLC7MgzJ/o9WkrgEBxqEqdjcTDdIxjcKy5G8f6x85wupVdACrZQIAAWwGwECw2xJ+kmDcx7vPy9MQB4pBP6jpcq7D/ADn71xmIP0o/xH4D8MZgaQHakU9swTbn7z9MB1FM2En+WAfmMNKlEHcT67fDHqUosB7hjUmbqAqOVcc49YJ+gxM1I82+X4RguMaSMVZKK92v4YGyNV/+21LmJ8ThAR13OKB+hJGx+Jxeu31QiggFtVQA+5WP1GKSr4CMab/JkyqpBvZbsi2ezApUaiU2ALlqhMBVI1EaQSWvtab3GLdX7D6SQuYDAfvBGHrKE6h8yOYxRKOedGlHdGgjUjFTB3EqQYjF0+zzPyKlEnY94vW9mj3wf82MnW6o49cXwc7q7jj1R8GtTshUQSxLL/FT8Q+BxUu1eWFN0AYsNJN1KxeOuOwrbynmOfqNjig/aA85umsA6svWXbmVcr8wMc/o+onPJT9MwdJnnLJT/JQqZJ9PljeI548oqWEyfuxvEcvfc/U47h2SNjiTJR3tO0jUsjrLAEW6jEZE4lylq1P+un/uGKfAL4L1m+BZYHxUqi22FUj33U4RZnhlGTpNYXt41Px8GGeYBZiSx8RJJJvE4AZZa3uxyoZJ+ZM5MMk/Mme5XLooiC3QtBP0wQUQCQsHy/4xlGnGGFOhrBMQFBPw/E/fgnmkvJofUzj5FyICwgReJPIGx+ROLilMAoJkNc3235R6YrmWyvgDRJMmOUDmcNXoTg45HLxZu6Wc89+aC+JqqsoUQuk2A3M2JxvlQ7AQ0EfuFJDANcE7iw+Y98GSREBlSTFr29TODMvm1RSQSGg2ixJETODblOTpUjfFSjewuOVdqmgWJ84/PM+7DziNenQXulQ6wAdRPMbt/Nt88JKNnk7AT6/DA2crMW1Gw5eV7D15xhfSp91XZkerzZtnasg9W3PrhrkMkr0qpAOpCjAjc6fEV/zAEe/Ff7ySPLB2R4toDFQSdS30MRz6CMdiUVQCmovctyZBTs3K23rvE8x7jjz9XwImob76rn8/X1wk4ZnTAUqIURc7hbcxzHXywdRqCWexLQJmxjr1MQbcxi1ibqgu6qsPq0NJHii0XNj0mef55HET6iB4tIItIZSD0nYc7H7xgd8zMGJJ5CxH3+YjCL9ZtqIplCJggeogxJ/J92BnBIuM2y1U6dr1ZMC4O/nb7sY9TTdnjrJt9Pu9+Ak4hYwrKFN7Ex1kbAfTHlTiPdAtTaT6gRbYFRq+I/HBOCSK1NkwzryfGBc7zMctkPLzxmEdXtIiMVNAAjfWrz7piR5x13xmEB7+xwca68bmPXGjNizpJHig4a8FpUBLZgMb2Cm3v588VTOcbakxBoFhyYT+Bx7wTtZ31VKJTTOskz/LYfLFqNick1VBv2vnLPlKRy6FWWquowQCpR1676iMcnepbHUu22XDZKrudOlv9LA/THKa52xGqMbNEN8POyOf7nN0mJgMdDej2H/u0n3YRDEoO/LzwucVKLi/IuUdSafk6/xbiopoxW7beXSTjm3EuIa85SdxqAi3USbfPDXifHO+VIsukEj+aLz6GcJnpKXVmnwnkfOccjpcPau+dzk9Pi7V3zuC5ng/dOULbaeV5Kg6TeJuPXAFdQLScPMzmVrZiozaU1hQuqSLCIYD4+/C/i+RVNrkRJBYjfbxE47eOLeNSZ0IS2Vi9aU4OXKHVSgWHin/ADSJ+GNwiogsJPM8vn88OkphEFvEQIHTCeofbS/IOTJpIne1zJOPaGJ8nkSwZzsMGcL4fNQB/WMcqU0kzmzko2DKpJAjflhoM33aMtpaxjkOgxHxTMJTYinci0+eFShm8+uAS1q3wUlrW/AXmeKEiFsII+X4YeK2KwKcMQeh+mGIIapEgAlbm1ouR57Y1Y0ox2Ot0WRYYyaXobk481Y9Xhq6Q+uEkAS1ydVMHflDMZO1+mGy8L78EouhV9ogX/c8IkTPiJJPliPJRv8A+Qj/ANRRq+OFPH833fdmCZLzBEW0wL/1fLF8PZ2kA+/gYqLmTeBsfIz6Y5h2yqRVCzZQ0f6iD/tX4YZgyqUti/qY5otJAz8bJOlVYMSANuZ64L4lx56WYGhFA8AZisxME+Qm5kzOK9kqumoDuAZj0xLnuIs2tmuzEGfTlEREQI8sb3Jsy0joWf7XZapWY0atMqKan2GUagSrADSNRgqZFiFJ5Y0y3aihEd9TAPIsJHuMYoPCHNIGoraTsDpB6X3BI3tGNs/xapUI7wUngkK2mGFxexty3GGwztKi5YlpUkdIqVg1MR5kFSDby6eXpit5JgKpEQJudVzzg9Mb5DiY7imCGkIqyOoFjgamVZjqDeoHxFzE74k5uVBRglwXKhpSWNUrMwAQT5W+7Eec1OJpMtS0GZUjpBF56H44XZChS6VHPmyi3UScMGNRB+zTSNtwZ/0fXCnJjlFUKmpVz7QrEi0/8jGYNZ8wdk+LN95x5iAaUOt8aleeJ4H5n6Y8Yj+04FM6VAdWYMCTyEwPjyxU8t2hqHNUyxCrrjSIi8jfc74sfHqNR6JWnuSLAi45ifhinZ3gdWmup1gbbg7+mDg0Zc9+C49o8zOVrf8Apt9McorG+GrK0RreOmto+ExiLhfCDWqhCwQcyY2mIE7kkwB+EYJ/e6RjlsrYuXBOQyneMV7ylTgFtVVwi25AndjNlFzfpiwZjM06OrLPRVglg4ENMeFja7QbnrOPMv2ZD0GVKTvV0yXCmAwGqFmJH7vhnEjjbv8AAM2o1T5FuXoqogVkbfZhzM9cENlJ5/C/34rr5bEXcEbW9LYU4wfKFvEmPxk/EdLEsI1DyOxj1B2x7xGhCdeZ918a8CJiZOqCJkzvME88edoqjDuwh31zsZ9nr78bNKWHYXX3URtwsso0nUDcGNh9Iw5pZRjBKm9h+OM4LU/ZgCwMW5DFepcdZGIampgkWJXYx54T1WGM1HegNHctWXHiWYKU0RRHOPz54VUsy9zJk88D5PtQjEBhVWbCCGEdNwfliwcI4jk6mpatZKTC6mooWfI6l+mOeuiSVKS/iK+kpbC3h3D2rOFvfc4bcbWlQQUkMv8AvH8cNOJZZ8gFJ/R2FVZVkZg0HYwWiPSRhD+r++eTOpzvM7+7C30OaUr8CX02Ry34I+E8PNZyR0O/OBiOg2uoNcwImPoPPDnIcHZNaDWGB2ZYEDfxavuxz+rxutRqOikeF3HiE/vHbnthnYmoU9tzVjhLS0/Z0rL5b9JdaYBVByMHSPl4ji5UcktNIRdIUECJH0J3xxvhP2mV6Iju6bDnuCfWSZw8o/bDq9vKxH8LD8Fxln0+RqkinikdCzThVvU1AwNzPlv+RjlHaTItVd6uumqq7JckE+ItIEcgQCfhh+32r0nRkagwVp9Z/dNp9mBHv6nFQzuWatUcpB3beDBJMX33wzpsLxSt+jR0uJptPyLKuXi0g2mevpgYUWNoJw4oLEKYuIMiYwyy/CYTWviYbAXnyN7Y3Wa3BXsV1qbgXQiPI4iTxOs2uo+f9zjoWX4KzIGSsJ3KmTHUENO0Y1q8B1mWp0ieqqoPy0n54pSQbxSqgTKUSFVSdIAA9k3jYz1wyyuQpvYkqf6VNxzvfE+W4caY/Z1GS3suNSe6dsD5xKhMulNwN+7Og+t+fpgrsNRpbjmhlG06RVQxsCBb+2J1p1huEePKPn/bFSpcSUT+1enf94T8x+GChxdwPDW1x0+s2xWllqaHtTiLAwaMe/8AtjMIaXaWuBGpT6rf6YzF0wNZdnyp5HEJoHmPz6f84OJH5/P44xmgYBNnRaXgWlgOk+f5jA2ayy1EZXEhrHf5Ybd2TyEfzQB8/wAMDtRk7C3w9xn8+eJYNWct4tk2oVChNtweo5HFl+z7sumc1gQrLOpzGoHcCmGU8oJ9Z6YtOY4VTdgzKrFdpAMeh5e6ME8PZqFU1FVG1LpKsJUxcGJBES228mZtDY5tJiydLqToqXHuwB/SahauCDBBCgz4QCxMxuDb/kuuHaqOgCo8rCljAIWR7Phud/aJOD+JcTqV2BqBdQEDQpW09CzH3/ADAZF+f1+H44U8sre46HTw0q1uLO03ZfKNRqdytR8w7h0ZgKaoCQXU6WIaRMahYkXGOb16RQlWUhhuDY46y5k/2FvxOK72u4IKih1VmdbNoA1abk6gdyCbDzwKm/IvJgSVoq3DnhRHnjbO01d6SsCSZVYMXOmPiYxHkHsR06i4v9ca8WUMJUzpsVIIMEC9x5bb46E5RWKrObGMtd0TZOoVXQTDAe8Eb4jzfC5HeBAysd/M3Kx+dxgCgGMMpkjpvhzkeJAJ4qjiN1Xcn1OAzTTgvYzBD79+BV+rCrBgAI9282gnEHEcsxIOxjmD9cN83nU1QFMKOZ39Y5nAT5s1LC3SPn+Zxk53NDUaoDy2fzKLCVKgUWADSB6Am3PYYjpZytJYVKgM3IqFTPxmcHzAldxYG/zk4iyuVEy8sPI8z1+Z+GC1OhfbVmjcYzhP/wCzWYxzqubdLnAdTK1XYkq7MbkxJ9cPKeVPfWQ38WkrNhygxI2wyzyVWptU8Kip4NIADQpPKLXnngHNjo4IvllHKx1xuhxa04Szqzhgy0wASVO8SQL8hpueuIE4KtTSsorXJ5AQPvJ2xetAPp34FvDqCtIN2IhbwJ6nDupTWmZYSYNtx5XGGXBeBdygdqI1gt42tAMgGPT64mzHZmoamqQ03FoX4TOK1KxscUlEVfoKaR7QYjfcfK+PMtkHNQRPWTI99xfDShwaoHAqLYbQfD8cWrLU9IFthzvy674tyoJY7EGTpCSx19AyxHzG04KqlgB4z1AMg/gfcRh6zCx0qeRn4/fhXxKiEHhIW8wdumxtgbG6QEZsRNSkY5kAj43+/A2Y6rJHKRf6X+OIKvFGDHXDCORP44jTMU2EaSJ6MfpthiQiUvAXQziXD0QOpUR8jbA1TKUXMq5HlpAP1jHtHJEozRYbS1vw+eF2szEAYJL0U37CnyDKY7xffE/XHuNMlwyo1NWUKQwDcufqMZiWxVr0dOL/AJ/NvriJ7mefl+fwxuo1fd+T+GMXeB9J+X44znatLkjYNMlp8m/EbfPG61h+fr1xsR5/j7zy92MFIDl+fIbn34jYNIwv5fhjRmMx+fh+ON2bpf6/gMQgRJ29Nv7n0wDDvY20zudvzvjx6IPK+PO+J5enL4DGCrfz/O5xdi3G+SM5XnMH4x6YQcR4VUJsCZuSAI+AuTizKw/iBP5MYxhiXQGmygUeFq7XeKp3ldOkczcXP52wDmsjlgCVdjuApN6jdfJfPaxxe66sxbZgOURHlJxWuLcPY3RRTYWATmOe0dMEpbipYmkVIDQTLKGPkCR6HA715I0m3IHn5nDHNcCdSQQZF2m/02wEmTYyYtsPL3YMyzv0Q5mNhE7k/djfK5XUPPkDhjTC/wCG0hFkzpAJO4kwbTeJ6Y1yeQ1tpBu1goNxzvI6CcDJ0SEN7YPl6GomPABuJ392CUyJ1BARO5m2Jan7Fu6L2F4/C1+uAKuaIOsCC3W/ob+WB+5hvTHkYLSQFubTAMn0sNt+eJsiyLWVncABTGoTHKOm2FdHM7AAep+A2wdRqhQdQBYyPKPIEYtJhKSvYbLmTo1F6ZV2DMpmQpImYt7MCIxpV4oP0hXCQumAY3km4+WEIQkwATyAAxYMjwyuqiUB2K6rkc7dN8FSXJNUpcDfhmc78MajCP3VkdRuMHjPKrKpYD3xzxW62aIs0DrA589sFZfh/eKNweU3BucDQ1N1X64HR4lSGsd4p8vf543y/EUZlAYTte3liunhlXxfslJUc46i45YIo8PrsATpX0E7Ry5b4ukVqkOMxmgFsJ9+35thLVzxBOpgARsGDeWx9MHU+DICVOok/wAxjrt7sGJlKYSNIseg5/8AHzxNkXTkVpapYWQEA3kQR74xrm21c1BFxy+BGN+J1WWpcgCdlMYEzOYUlWUk9bCcMQiSGHDcyO6KsASTJGoTfn54WPm9BI0gr53I9DiVqJc+AX8hHu3xugBBWqrSNiG29xE4JAu+BeufqLIRoEzGPMe1ssZtcdZGMwVoVpZ05jCr5i+DmHh96/fj3GYznVNE9uOWNKh8M+YxmMwIRqeWB6p8beUx8cZjMCwlwe1zb3jGn7o/PPGYzASGx4/iZmEB1AgGFO/piDhrnvaiyYEQOQseWMxmCiZsnyJgP2jf1fhgWmJrGeQtjzGYpcsY/ihLxg6U8Phu21uXliqP7OMxmHQMeXkddnBNN5vbn6YMylFSxlQYLxYWsNseYzFT5Kh8Rfml8NQ89QHyOK/xgeOOUnGYzEgKycM34It553+mGPGBcYzGYNCl8QvssoNQ22B+mLk2/uH+3GYzCcnJuwfH+YFmaQNJpAN15eTYzhXsJ+f3jjMZi3wGuf16DqiiXt1/3Y2o+wPU/QYzGYkuCYvkT5If/k0/8h/23x5nGJeoSZOo7/1YzGYt8IH9t/ryU/tGZj1P1wmA+uPMZh6+Jkn8w6kxBF8PTd1nmonzxmMwD5Gr4lV4n/it6nHmMxmGGVn/2Q=="/>
          <p:cNvSpPr>
            <a:spLocks noChangeAspect="1" noChangeArrowheads="1"/>
          </p:cNvSpPr>
          <p:nvPr/>
        </p:nvSpPr>
        <p:spPr bwMode="auto">
          <a:xfrm>
            <a:off x="155575" y="-1804988"/>
            <a:ext cx="50577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THANK YOU FOR YOUR TIME</a:t>
            </a:r>
            <a:endParaRPr lang="en-US" sz="4800" b="1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478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002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b="1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433" y="1966913"/>
            <a:ext cx="811953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dirty="0" smtClean="0"/>
              <a:t>Gwendy Brown</a:t>
            </a:r>
          </a:p>
          <a:p>
            <a:pPr algn="ctr"/>
            <a:r>
              <a:rPr lang="en-US" sz="2000" dirty="0" smtClean="0"/>
              <a:t>Opportunity Fund</a:t>
            </a:r>
            <a:br>
              <a:rPr lang="en-US" sz="2000" dirty="0" smtClean="0"/>
            </a:br>
            <a:r>
              <a:rPr lang="en-US" sz="2000" dirty="0" smtClean="0"/>
              <a:t>(408) 516-5688</a:t>
            </a:r>
            <a:br>
              <a:rPr lang="en-US" sz="2000" dirty="0" smtClean="0"/>
            </a:br>
            <a:r>
              <a:rPr lang="en-US" sz="2000" dirty="0" smtClean="0"/>
              <a:t>gwendy@opportunityfund.org</a:t>
            </a:r>
            <a:endParaRPr lang="en-US" sz="2000" dirty="0"/>
          </a:p>
          <a:p>
            <a:pPr algn="ctr"/>
            <a:endParaRPr lang="en-US" sz="2200" dirty="0">
              <a:solidFill>
                <a:prstClr val="black"/>
              </a:solidFill>
            </a:endParaRPr>
          </a:p>
          <a:p>
            <a:endParaRPr lang="en-US" b="1" dirty="0" smtClean="0">
              <a:solidFill>
                <a:prstClr val="black"/>
              </a:solidFill>
            </a:endParaRPr>
          </a:p>
          <a:p>
            <a:endParaRPr lang="en-US" sz="1600" b="1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AutoShape 4" descr="data:image/jpeg;base64,/9j/4AAQSkZJRgABAQAAAQABAAD/2wCEAAkGBhQSERUUExMWFRUVGRgYGBgYGBwbGhwhHBoaGBcYGhsZHCYfGhwjGhgYIC8gJCcpLC0sGB4xNTAqNScrLSkBCQoKDgwOGg8PGiwkHyUpLCwsKSwsKSwsLCwsLCwpLCksLCksLCwsLCksLCwsKSksLCwsLCwsLCwpLCwsLCksLP/AABEIAMIBBAMBIgACEQEDEQH/xAAcAAACAgMBAQAAAAAAAAAAAAAEBQMGAAIHAQj/xABFEAACAQIEAwUFBAgFAgYDAAABAhEDIQAEEjEFQVEGEyJhcTKBkaGxB8HR8BQVI0JSYnLhM4KSsvFDUxZjc6LC0iQ0RP/EABoBAAIDAQEAAAAAAAAAAAAAAAIDAAEEBQb/xAAvEQACAgEDBAEDAQgDAAAAAAAAAQIRAxIhMQQTQVEyFCJh8EJxgZGhscHhFVJi/9oADAMBAAIRAxEAPwDrObLU1LKpqbeARPQkYplfj70K4kGnrJZqbCBHKNRjUQT7JgwdjINs4pk6pTVRqHWslQSAp8jA2xz/ALT9qKlRe6q01mxIFyI/fUi6+t7EyMaLpGSEb8Fn4rAD16NRgx0jSTIB1CDAMxMLH3brOPcJGZpJWQhnanJUKpk+FtPh5zcWOxB3xSRxSqukEtCyackTMrEXmfZMTa0YM/XTtSVR4QXmNm2KkiY98baR5YBZR3a8oQ8Qqd28gkgM3hNtNgChAO89L2xY+L8UpV8si1KGg6WC1bnSDYQ1yJI2uDAkYF7TZXLN3dYFrhO9QWmwuCTM2J36RhXkKvekaWIABpIpOqVEkWjcmTv/AHW8ijdDNGqmTDij1QRUQuVTShjxApBSZNh5i4k789F7tVLklWAQMkCZJIY9AtrTzHTEOed6FUFKhmTKFSrIOhHNWUiGFo6Y04gxeodJgOiFog3Mg++AZ9fPC3J+Q0vRKOJllKL7JN0YARMbMTqNoPqPTC18/NiJ69bC1/mcS5nNFyTG27eX4W5/jiLTKgrAAPMifTffASk5chqNcBz8QVlUkKSREgwOgkTy/PkOKoBkLI2Pl5k8jv8ADAvenZbBRNonrf78EUczMaeY8Q5XjboefvOF1RdBFSp4RACmwiN+RJnfewx7mVqU4aJm9zf1mfI8zzxCCNUhog269J+I/wCcZVq6jALGCD1iCLdOvxxRTXoLVOTMOpJ6wWjfqbjDD9c6DLGBHtLIkDcAxPQeK5nChMxeXBUmVHUE2AItbb/jG1DIVFILoNIAi3tSAd15S+8323xTXsEOyPEMzVmmrpTpqFdkVBsdyZBtG0RcemKrl5q1SVnQ0xJMRO5jeBP5jDk13SpUCRoqIUJ1aSsaT8AbAfhgSi4pq4UnUoU/O8W6nBp7EpMWU17vMC+zap52uOt8HZ9lGY0vB1QfZ5n3fmcaZqulMBtAbWJDSORgx57YKrZlGZQ0Q6qdcQb2AB+nuwTd7lUSHIU9JAksSFIDEQREWvI3v5HGU6tNgdMBYMQWG/Vrne/TGtWtSFVlZirFhM7AEAjy+6IwOKXct4gQJmYkbwYjbla++A3ZRcuFdqJCZauxBZSqVHGoTeFaoDeRcEgxN9yMUY59qatTUx42aesgCL8tz78PeCVwajBxqK6SqaZ1kkaCnQkHbrgEU+9zRpQgAb2UgcwIGqLkkAje+Dc5NLUtiQgk9glOMtSRMtSUKrL4iPbdmIlmO62GnyUnriHiVPuspVUOHQ1UVGiFLKpWoU5wNXPeCeeIuPcJakq1AF0P4UK84uQw3B9cbcTzFOrUy+XU6KNDwlwJmYL1I3N59cLT100G1ptCXP5RqdCizf8AVNRh6KVT66sWPO8OfI8PTXZ84A7AifAJCpJ9mQUBF7SLYaZHsPVqVKYGivRQVHGnYq1XTMDa5LxJscPftJ4U+d4h+j0xpFDJhhHJqjlACPIAR6nGyCoQ3ZynK5OoxASxJa/TShcyeVgfjjWomlaZ6gtPvA+WnHRftO4JSyj5ehSle8OYrVSJMDSirPOPB8jjnVNGcosEk6UAHmQI6TfAySsZFjjtRkShSpsgWmqgmCZQMYnmJvGFumQm5LTE+W5nnv0542zNCq1UUmOp6YWmBuJaD4ZgSSR0mMWLtxwIZfNJRpyWp0kkcydLO+1wInfocLUftJe4kSq4/wANWZeomJi4sDtjMWbsDlxUy7yB4arLv/Kh+pOMxlezqg6Omdj+1uujTSr/AIrMyhQZNo3JgWJI9xwX2k4Pl6itUnQ5gGoAY5gEmIiYlh9JxyfJ50vpBu4UMDMHp7zMGec46Pm+0bpl+8Rg3g7tqZJBUkDTFpkXF99W9hjdDLatmd46exRa/AYqE1KlIVQD4QwhgDsGDQDpvpK/C8KKrOpmCDIvuJjYG17xeDc9Dhjxky2oRPi1FV0oZM7ktqPK5G+wwsOvpOocvFfkTf777YTOVu4mqK2Is6wanfUSOQANvK/LT5/XGUqGmnKSVBmYsCJJ2BEAg/TA/dCm0qCQPa2k89hseex2wZVzKHT7YRgEZZNhq1Tv/NJN99r4WWF8T4kagDsxYgBb76Rcg22kkyOVthgU5tCfYhgFkAwOcW5fica8JzZDMuxt87bDyO5xGKK0qo1HVrAmSbX8SCb2PORv5YjV8lqvAXnsiSJSNJEwDOwuDFhEH64T6IJAuBMj3WI9MHV8s+6AsR4bC9rEEC/I32F9ue78PqugARzMH2b8zsbRfn1PngoJlWKqWmwAJLDqD+bdcEwALQdryAJ5SOY/sN8TUOymZZp7kqLyWKk+Z3A+Eeow3y/ZKuHLRTVeQLyR748zhrg34KsroqwSCCYtHO1onr+emMytchoAvtHTytufL5Ytx7GhlIeogYxDItxBF7bm2+Nst2JpICO+czckKJJ6yRv5jE7Un4Bsq4AbwSATN7wD7hNjvbBtLKOqsGhwIjxGIs4sfcb9QTiyUey+Wpjaod7lyN99jjzMPlqYCinTjqzAx7ziPBL2QoPG6neVCAQNIuo5H+/XzwZxQU6xplDpijTUzuzAKCYEyLE9b+WLlw16FZomnpaQWQgwQOZHnFvPFP7RZPVWLAaQWM398gW/iO3UXxJ49NFHub4WBw2mTBdKlRZUggg1Ej5P8vLCbMOG7uDGlAvoVJ/tBxYM2dKhWHg1C/neIDGDz5bX5YG4XwhTmAhTWWcKo1RM6dPpOrraDhcdlbKbB+N5ZmqmpuJpIxH86yp6CbjDbhdGrUapkqi+MDUqsII0oNaDzK7dYHTFk7J9mqdTMVcvU1hK9I0SIgq1Igo4P7rKUIBnkemGHabsqy1qWfnRUeoO9vMsoVQB0lEdfeMMpaNwL3EX2c8KLZ5A1nopUVx0Kk92Yg7EH4YotI1FzKhFfvA+mCIcuTDgyBpYtIvEeWO+0ezgTjYzKLppvlDqtA161AY/zad/THJO27heOZhhcCtTb1/Z0jvg4qlRL3s6F234AtTK0q5TxEKrANYl1IR+khyvuJxSeIdlYydLNrOl7MByIJDr5GQ0crRjuL5KnWy6oQHptosZghWBHnsuFvHOFpT4bXRgCP2zAC13dmQDpBYDEkk9yRtclC+yXP1KGZGXf2MxT7ynz31EHyM03UjqPSelZfgKjOVswwB71KSDrCEtEf1QcacL7M0aZy9SmNIpJUCLA/6pViSYm3iH+czgitlX/TEqAHR3ZVjIgGZFpmbnli1tsCym/at2HbMqczSlqiJpKfyjUZHMtJFscS4XTPf0gDc1qQBnn3ige6Tj60x8u0smRxCrAtTzVYz/AEViY9dvjiLcNHXeAfZnRpcRr1GXWiLTNPUxJV2kvveQACDNg5GBuL5davEM9Uek7DuXy6sqawCtDWWMSRd2WQN1jF1HH6Id1RXZzqPhpnxlCtNgrGASpZRvHwOKwvaNKVGrqpu9V/0t2VTTDQarLoAVyWYaQsi1rsJxdFHz7w/P1KaAI5UG5g84An5Y8xDl6fhHoMZgdKCLpkqaAMxRVUVBEgs+tmsDHhVZNo5HFlyWbJqAGoZKAMWHhEMSpnnp5SZGrocV01awqgU1Xu7iEIDBTMa7EAwDfp8t0oQArnTB1f4hBW50yTZgbddsYXb8lpg3H+KIhKiVpm2q825HqLeeCkoa+71oFb2STsRYCRIIYCDa3rhVxDO06tQMh0K0hliVI6lesDyM484dRprVoorApUqUy5qNtpYAkQJB0kwTHW+GxWyL1b2WQdkVJ8VUwNgFuOonpg5eCUVmSYME3AFvKYxb+PcEyNEs1Wk7M48ANSroHI+ANpAG885xFwvgeQFBsw+Vy7wQtPXTVr9fECf+Dg+/jTqvFi3mV0VGqMjSOp3pgmRL1bn+Lnff54no8QyzAd2iuBtopu/wgHoMdP4GtIOaRpUkqLBAVFWxAPIeYw4q7hVgWm4nYiLev0w6GWMlaRcZpq0cjXN1CYp5TMt/TlmA9zOAPnjEynEmqKUyOYVR/E9JOsz4/ux1NuIsA0jZTH9QBkH3gx6emJEzOokEnwybbnxEDa+wHxxfd9E1Wc5qdm+JuxK5WggO3eZi49yIec4lTsJxJomtlKfUKlSp8yU+mOgUs4C4vY7f6Qwt8cavmP2bMLlC5jrpJke8fdiu4yamU6n9meYYftOIkf8ApUEX3eMvgDi3Y2hlY7/N5ytqjwioiADmxKIsD59MdErVhTpyzQFGpj6XPxxy79e/pGad6m0NFvCgiBPIQsiep88LyZGqS5YMm9kjXjfYjK1aC1cqKj+KGNWrUaQBDeEtA0ne3U7DCXheUylKrfLUnUQNXdqSDMahIJP9sNOD598s5V9fdtIggg3kB4PlM+R9MRdquCGi5NIfsmJhp5gS9/4b29cZ5Tk6nF8cr/ImTfyT45Cc1RpNVpLTCd3qMaAVAMLGoMApaeY/vil8XyxNYjVAFRV5fwoR8/r64tHD85+wUQJp1ZM+YUj3GI92Ik7F1s0TVQIKbNq1O4USoCgCx2hrnrbGuNzgmzTF3G2LO3ApqKLUlinXp0qscvYKkA9RY264WcMBTXUZvFSqUlWZAsBJnqAVMdcdN4x2CqZrJ5WijUlOXC6m1swPgVTpinb2RF8Lcz9mNdlrpIPfsGB06gI0Ru63BSffi3CwU6Q27O8TTPZzKOUirl6dQlhEMKg8TW5EhDMblvfeOI8Hp1qRpMIUnVbkZ1TfnJOKr2V7EVcosirDaQkhFEKLhQpLADVJ354evw5ol85VHvpr/tQfXB6b5YN0G8R4rRy6A16iIpsNR38o54+f+1tSg/Fqj0GU0W7sggW8NNQRf+jHVuMdn+H1mV8xWeqUkKWctExIEWAsPhhBn81wXLEP+iJVqA+EQGaRtM2A9cHo22Ipbj6p9r2THsLVfpCYWcS+1enVplBk6jBreKB6G4xz3M9oFq1ixoU0SDppIzIJtGpxdjvew2sMZ+l9Mrlx/W9Rj12LC3n/AHxb7cVcgbkXar9sVePBlkUD+Nx9zYDH2qZx9d6CaVLDSdWxA6HrioHitYHw0sstv3KIPnu0/kYc9mO0NZKjd4q1FKtA7tVC6QXaAoFyFgXtM4coJq0gHJ+WHcO+03OCprqF6qiNKJTgEyJ1GNokWG5GKhw7N95nKz7CrUqPG8a2DH64IzWczFRnivW0ktC6/wB0kwDBva2BuGZVkzVRXJLK0EzMyqsL87EYXmjSsZjduizVOI51ixGWADBo1VSANZDsyBnGkllVp8uWFucTMG7/AKIpAN3dC17tJkliTe8ycKeJ8OVHdnIALNufM40ThaMhcMumN98OUNhbe4u4Pl1anJnfmfIYzBHBqQNIHqT+GMxzmzWFtxZjAlIk6gASqhiACrByzMTvBjrtiXM5+nVTuHbxRvpNzuJtFweR5+mEuVyNV1hSiqWkAtBMA2G5sJsbY3P6QWhkMgg6mXxATEBuQ6ieewnCljvgAIyHDDmAyKh1QSqDSseNUGokSfE6rePaHpgdcmwNSiwZa6SCQ20AGGg6TYnYyPPFy7FcRFBGqVtLhqiPCqsjuanesAWINyiHp4R64J7R5HKZvN5qojd3rWlUptEDWUJbUCRMsB13Jvh/bdEOgcdziZjKZWqIPeIG/wBSiR8fpgTjfZwhctlqZj955NgWO/u8eKzwXtQaNOjSdFqigTDaioczK2VWgDeJPS2G2c7dvWIJoUpFh/isfSwWcY+xOTk3tf8Ab/Yrszdy9k/EEqq7VlrK1SgQIsNQHPzNyCBPMT1s+U4yatKnVU6WNogncwQRzEjeRtijVO1zfwZcetMn/dVGJ/8Ax1XACgUxawWmo+A7zD8eOUW26GwxST3ouSZwEFdNRtQCnwkXliWm0GWmRtaMTUK4Y+zUVpNyACLAHyIOkWg392Odt2uzLCBVe1vCE5dSATOBa/Gq5uz1LdXP3JhulD+2vJ1CplV2KPAiGDxsDF9QP7xGI0qiW00yLX1VLG0EkEkbc8ckqdoZ9pyfVnP/AMcaN2ngH9o3mJqf/YYlIvtr2dR7TZR6mVdQwDFZgGRAI8IPnincOy1ejl6lIZfxPJZiQY5C3IjrPI4rDdqQbd4SPPVHzqYhfjyHcg+oH3scBOCk7sGWJPey2VctmqtMBkQFPCrF1UqDGsxMDkLdPLBRy6nLDLVK1MQoE61gRcQSdxb4eeKDU4/SGwHuVP8A648HaQcgfiB9ExIwSbfJUcUU+R1WyJo1ApZXBIJKMCpE+R88Wh+L1cnRC0SmnW4JKhiDyHls1sc5qdpypHhMgz7bf/EiMZ/4oPdgBWmSZLkjcxZw20m838sXjcYbFPGorSi51+2+bP8A1iv9IAwv4r2wzYFs1UHhkw3W8WG8YqFbtRVIUQigGZCjU0bgkzb0AxC/aRmNi0mOf1xq1xYrQ0e1+0ubqGTmMwZ6VHt/pPzxBUzGZfdsy4P8TVW+pODalPMjeuQfJm+4Y8/V9Y//AND/ABc8/M4Q+pxLyVTFh4TUbeg5bqUP3jBmUybhQNBGj2rbEsd+mF+ceojMhqMSCbyb/PFi7G8IOZnfWWCiHKXMAXHnO/XDdae6LSBHoEb2kYmpZg6Qo5STe/lHMi/LFyrdjs7QICPWvFiadRT5dT78IuJKyEpXpUg4PtLS7phBG8GD0vO+F5GnEiW4K1YOuk+zEEg6T1Jm0b+7HnZ5nDMs/wDTq8//ACX2n0wNl6tMjTqEgmJHXffyvgzgmappUdajGO7qEQP/AC2kX28EkecDyxnxt3ptltCHg+WdaywZJBm9jbnE4ecGoRXqkkFv0ionh8QlVpyPO5+WEFLiJEsBBYAEfAfdi4fZvTFR2Ygf49Rr3uUokm/Pz9cPy5ajwFixtyFHafJFjqN1U1CSAYAkRqMHrE2wHwul+wqkNYHaJ/h58se9oePu1evTCwi1KyQrGGAcgaosfZEYAyfE3CtTCgK5lrEn3fAY0rJH+glwYfwsA0Kews23PxtczN4ty2FsZgPLZ9kpooE2PzZjjMZKG2MVIVqSgaXDOsjqGMf7hfyx5kKlTVWpM7adDtG/iUAze/X4Ysn/AIAruadSoe6CMxUJSNRj49RBhljeBM22GGFLsGWrmoXrFXlWX9HYEKwhirAm8bAjDoTiiSKnwenSqFwP+7NxyZTAva5U288FrTC1wmpIdAVvYkMYAjyJHuwx4V2FelmKuunUNMEd2yo2olSYOkwNrm59nbBOe4CqszUlrrW0MoYgKgLMSgqDxMAXa0cwLRglkVJErc94OgNZVClldagBBkksriAIuBtI54aDsjmKJWvSpirqDa6TFbDUjJpVmILABtt9W2NKORp5GmKrCozEhS5UeED9oboSFU1CbwJhQfZu/wCC9rEr1WpqHJQBmYrYzuFFixHmBvz5qnKK3HYXJSTUbrw+Dj3a3g4yr0VVXUVaS1IdmLBtnQztHh3E3ODDmIRKjlr+0AxkTInf0jDv7W6wqdzUakyHvNId4BKFXmFUkkSoMm9oxrRfLrRRKqTTanTcrrYk6lBaGF1vpMDpGFuSatBcSZVc/WdHVJmCdi0tquJvvBG2Dn4YxTWyhBa5aWM9RM/LEXEHSrnQKKsUbRpBXU4gQQvWNMyfunBnEuDViDooZpyYJmkwEAc7GTtHlhqSFyafArr5mnJH7oghgsTa9jHPA9fNUWm5A5W8vI8/vwy4ZwYAt+k0Mwqx4dNK8zedYECMTZrI5YCadGuY/jQAf+0e/FOirEeXZbyDsYiN7RzED44IpOCwGm+IqQmwUmQIhTvz26/diellJj9nULeSkj6YBsKzWvmwuoGmCIve/utgXOZ5TpKJTA52Or33j3xi38P7FAjVVkE/ugiR6mL/AJ3xJnOyCqhKBi3VjsOZtv8AhJ5YUs0G9KBtWUWpWi53P53x6tdYEsBG/wAfr54E4hWlvQYhA+OD0hOW4xq5kObRYMOuy2PvjAtI+IdZF/eMZw9fH0BVxP8AlM/UfHElOmJBPsyIPXb8+WGeBb3OjBEAJYODqEAEAH7/APjDNaNEaQyksfExkQvODB3tt54SVswWdjMSbeIj0i8AWGI85xLSohkViSCzMzADfaRJJjp9x8+8UpvSuRZUO0ZnNVotLE7bCBb89cXL7KqeomOTq3wuefTFL4k2uozkABjLAGbwNrD3eWLf9mb6SSOTx/qUj/nHfxqoJfgNI7FxOi7VVYGylGA5cy3z+gxzr7YMm+sd2pdmfkpMAlzJgdRF/LHQRmyN7SAo9I8P1Pxwp7UNqeoTIGik0Df2qg/HElOotvwVZxj9TVTRD9yxfbTsbzcgkbHAlPP90wDKgcSGloKmTaBJOOol18/i31LYjXTexPv/ABxgfX4/EWL1+ynZHhFauS2Xod4DpICX0gi7WE78hOCeygqU9VmBNetPhI2WiOfKQRsOe0YtIReanad8YwEbN8fujC310PTGd9UkUrP5HMFmK048VQRpn946GmI2+uGPA+zff1GXMVDQTQpDd0WJaYYAWtznzxYgqjefdOPGVbGWgevP1wMetit2mMn1SapIGH2e5GFH6wq+EQP2McyfvxmJ9IPP5nGYP6+Ppmfuo6FWzWpSpiDyn5Y0y9bQukRA29OQ92CF9PgAOv4Y2NQDdiP834Y6ZrQK9Yki3Pp5H8cLq3Bl7x6jawajIzDUQpKRptH8onrh1VzSopYmwudz9MatWpuhbdVBMjlaTN8UQ579o3FilBlpVFBaVqLJ1MAt1UabyYE9Dvip8BqVKOXGdRg6rrWqhMFYIJNz4pAB8p88AcV4+1eoarfvGQv8IOw+ET78FcO4Qa6yWAQxqWTLASWERFgv738SxOKyQWnkLFlcJXQ+7YrTrZBMytdapFWnZWlUDtEQbixBNuvrgKjwwmjljqUisi0RB/gimD6kc8JeNZPuKBpBjpqLTMEAAlKg23kAH4g9MEdm65NNEJHgLRMzcbCPQ/HEpRWxSbnK2WngvYc0c3Trawxp6pVTe6OnP+rFozNFgDCGbH6Drigrn0hNLkO5WYMEACxPmZn54lzfazura6n8t3CkA2BO1+fuwTVlLYOqdulWq1EmoGDFfD1FuvXEOc7WZkyFgqQebHe28/dil59m1PXG5JY84nczgrJdpkgA2IF+hwnIpLg0YlB/Ie9keMfoWtWMiKK3I/idS3i3IA288Xo8YVva7s35qh+oxyDN5k1mUqAdIIJPMTO/u+uEhyAPJfgMHCOuNsz5WoyaR3apnBJ8NOLRCp09N7nCPiSrnFrKtenQbLujsCQpKD/GqzMxTDcrTvuI5F+rxMQPhghcltJ+WLSjBin9wPm6JBJixv8A84iVsM80g0sRz8vPCkb4vkJ8h/DV1HzBPzAn/aMMlyRidJ5eDmB/F6efPC7gSzV09ZPwH98XE8IJ5+PnUjcdInpaemBlKhuPHqRCvZhLjU/Pxc/PZcYvZqmYvUH3+vh/tg85IXA1xP8A3HHpywZk+DIzBXdl8++cADry1Hyxyp5pr9p/yEtMqGe4VDsE1HTYJFyLeIRuJ57yIw97FVSjFGEFnBuDaAPhiPP8LHfvoswbwVZYiItq5FokdPfizdksgK4qq1mUSrKIvpABAPKQN/wx1MU7S/cNcKjqDMxxLM1wqruLKBvuIsgj/wB2N6ORzOpqdTdkQ+IqNySptfkdyd8XfIMncqoABQodhJkgzbnywr4ohOaZhcClQsLndjMdN74ZJWmmISsr69nK0n2DG37RfvxrU4FWU+wtyBIqJz2HtYsIf3eojEVdUYpMGH1b81UkfOMc/wCix/krsoTf+Hcx/wBs+5gfocR/qWuhvRqX6KT9Bix1KqzNsaU6yszx9cU+hh7B7SK3W4a49qlU8/2be7cYgGX0zIItzBHxxbVfQ7OWaGVREm2nUZHrq+WIqnHDyZ/icA+gXsF4kVN6qA9fiPrjMXahxEke0T78Zhf0H/oHtfkLessSdIi/M4VtxouG0HUBE92Bq2GwYbec4R5vi9TXMkLHsyB922Fmfzi1DYFYnb0M7csdlRN+llno5uqywxeSRvAsRcFdj/fAPanPd1ksxDBG0VFRQ06pGnblvvis/rd6a6AAyyLm5HzPywFxrONXoOoBJiwAO45XGC0splKrZjUIKwTtB/GMWjsrV1UdBIEM8AAa5mmRYkMFtuLT1JxVMzlqlIBqtJlBMAsBvEx8AcaDjJAgM0epwLSYmiy9ps2pqhX06iCFgRB7xSVggN1EfDEHCENMlaisjK4DBgVYb7gweY+Pni18A+0jKU8siUcsEzOlRUfQsFgpZ3uZI8DNy5C2E/a3iVXMVKT0u6tTAdgNKltTGQkyPCV3J+WAi9qY2q4ACCw1hWYL/ChgebQIFuuIq9elpOt1U6SQpYapi1gZ3g+eB1yNc02Q1iFaZUQAbRe032wlzfCjSgt1tth21C25DSlxYrsAbEX2+H3YVtRUmT8rD4CwxGtTzx6amKbsELoV9A0qbQRe++/vxGlHeSfdgR6uJcrXGoSTpO8YCvRTJGrxsfdA6b3GJ8rUn97ltafiMa/oiTqk6eUQSeW3L87YJ4fVppqlbkQNSyQIjlsfTElH2Xexj3t18zgDMZQA2tg/X0O+wjfpbGV8lUNythb39MJgmnuCm7BeAiK6+jf7TjovdX5R0xzzg4isv+b/AGNjo4bn88VlZ0ulrS7Dcrk1Cl6jKT+6BoYx6EYGABa0Ac/CoJ9SN8Q94Oo+ONpxz+w229TC+mviRBVysMVtonaflb93yw67J5sU6lRSGMxsJJ9cKmt+P5GGnZmsiPVdjyUKP4iATFtuV8b8PKReeKWOi7UKiCkHkqVFPfqAoM+++BFz85h3SHASmkkWtcR8cU7iHEXeAX0iZ0jyIPiPuwZw3Pzqk/wgaTGwjYfXGqeyOfGNlxXiR3NJCPIkffgfIcbL0wzUIJkxrYEXMC46YSdwxM99VAj2ZAF/8szv8sF0GgRrYmN5Hn5fmB1wkasbY4GbptvSafVSPmMeqlC80yOp0p92FCVCDOpj5GPuUH8+eJjnPM3/AD0/PvxLC7MgzJ/o9WkrgEBxqEqdjcTDdIxjcKy5G8f6x85wupVdACrZQIAAWwGwECw2xJ+kmDcx7vPy9MQB4pBP6jpcq7D/ADn71xmIP0o/xH4D8MZgaQHakU9swTbn7z9MB1FM2En+WAfmMNKlEHcT67fDHqUosB7hjUmbqAqOVcc49YJ+gxM1I82+X4RguMaSMVZKK92v4YGyNV/+21LmJ8ThAR13OKB+hJGx+Jxeu31QiggFtVQA+5WP1GKSr4CMab/JkyqpBvZbsi2ezApUaiU2ALlqhMBVI1EaQSWvtab3GLdX7D6SQuYDAfvBGHrKE6h8yOYxRKOedGlHdGgjUjFTB3EqQYjF0+zzPyKlEnY94vW9mj3wf82MnW6o49cXwc7q7jj1R8GtTshUQSxLL/FT8Q+BxUu1eWFN0AYsNJN1KxeOuOwrbynmOfqNjig/aA85umsA6svWXbmVcr8wMc/o+onPJT9MwdJnnLJT/JQqZJ9PljeI548oqWEyfuxvEcvfc/U47h2SNjiTJR3tO0jUsjrLAEW6jEZE4lylq1P+un/uGKfAL4L1m+BZYHxUqi22FUj33U4RZnhlGTpNYXt41Px8GGeYBZiSx8RJJJvE4AZZa3uxyoZJ+ZM5MMk/Mme5XLooiC3QtBP0wQUQCQsHy/4xlGnGGFOhrBMQFBPw/E/fgnmkvJofUzj5FyICwgReJPIGx+ROLilMAoJkNc3235R6YrmWyvgDRJMmOUDmcNXoTg45HLxZu6Wc89+aC+JqqsoUQuk2A3M2JxvlQ7AQ0EfuFJDANcE7iw+Y98GSREBlSTFr29TODMvm1RSQSGg2ixJETODblOTpUjfFSjewuOVdqmgWJ84/PM+7DziNenQXulQ6wAdRPMbt/Nt88JKNnk7AT6/DA2crMW1Gw5eV7D15xhfSp91XZkerzZtnasg9W3PrhrkMkr0qpAOpCjAjc6fEV/zAEe/Ff7ySPLB2R4toDFQSdS30MRz6CMdiUVQCmovctyZBTs3K23rvE8x7jjz9XwImob76rn8/X1wk4ZnTAUqIURc7hbcxzHXywdRqCWexLQJmxjr1MQbcxi1ibqgu6qsPq0NJHii0XNj0mef55HET6iB4tIItIZSD0nYc7H7xgd8zMGJJ5CxH3+YjCL9ZtqIplCJggeogxJ/J92BnBIuM2y1U6dr1ZMC4O/nb7sY9TTdnjrJt9Pu9+Ak4hYwrKFN7Ex1kbAfTHlTiPdAtTaT6gRbYFRq+I/HBOCSK1NkwzryfGBc7zMctkPLzxmEdXtIiMVNAAjfWrz7piR5x13xmEB7+xwca68bmPXGjNizpJHig4a8FpUBLZgMb2Cm3v588VTOcbakxBoFhyYT+Bx7wTtZ31VKJTTOskz/LYfLFqNick1VBv2vnLPlKRy6FWWquowQCpR1676iMcnepbHUu22XDZKrudOlv9LA/THKa52xGqMbNEN8POyOf7nN0mJgMdDej2H/u0n3YRDEoO/LzwucVKLi/IuUdSafk6/xbiopoxW7beXSTjm3EuIa85SdxqAi3USbfPDXifHO+VIsukEj+aLz6GcJnpKXVmnwnkfOccjpcPau+dzk9Pi7V3zuC5ng/dOULbaeV5Kg6TeJuPXAFdQLScPMzmVrZiozaU1hQuqSLCIYD4+/C/i+RVNrkRJBYjfbxE47eOLeNSZ0IS2Vi9aU4OXKHVSgWHin/ADSJ+GNwiogsJPM8vn88OkphEFvEQIHTCeofbS/IOTJpIne1zJOPaGJ8nkSwZzsMGcL4fNQB/WMcqU0kzmzko2DKpJAjflhoM33aMtpaxjkOgxHxTMJTYinci0+eFShm8+uAS1q3wUlrW/AXmeKEiFsII+X4YeK2KwKcMQeh+mGIIapEgAlbm1ouR57Y1Y0ox2Ot0WRYYyaXobk481Y9Xhq6Q+uEkAS1ydVMHflDMZO1+mGy8L78EouhV9ogX/c8IkTPiJJPliPJRv8A+Qj/ANRRq+OFPH833fdmCZLzBEW0wL/1fLF8PZ2kA+/gYqLmTeBsfIz6Y5h2yqRVCzZQ0f6iD/tX4YZgyqUti/qY5otJAz8bJOlVYMSANuZ64L4lx56WYGhFA8AZisxME+Qm5kzOK9kqumoDuAZj0xLnuIs2tmuzEGfTlEREQI8sb3Jsy0joWf7XZapWY0atMqKan2GUagSrADSNRgqZFiFJ5Y0y3aihEd9TAPIsJHuMYoPCHNIGoraTsDpB6X3BI3tGNs/xapUI7wUngkK2mGFxexty3GGwztKi5YlpUkdIqVg1MR5kFSDby6eXpit5JgKpEQJudVzzg9Mb5DiY7imCGkIqyOoFjgamVZjqDeoHxFzE74k5uVBRglwXKhpSWNUrMwAQT5W+7Eec1OJpMtS0GZUjpBF56H44XZChS6VHPmyi3UScMGNRB+zTSNtwZ/0fXCnJjlFUKmpVz7QrEi0/8jGYNZ8wdk+LN95x5iAaUOt8aleeJ4H5n6Y8Yj+04FM6VAdWYMCTyEwPjyxU8t2hqHNUyxCrrjSIi8jfc74sfHqNR6JWnuSLAi45ifhinZ3gdWmup1gbbg7+mDg0Zc9+C49o8zOVrf8Apt9McorG+GrK0RreOmto+ExiLhfCDWqhCwQcyY2mIE7kkwB+EYJ/e6RjlsrYuXBOQyneMV7ylTgFtVVwi25AndjNlFzfpiwZjM06OrLPRVglg4ENMeFja7QbnrOPMv2ZD0GVKTvV0yXCmAwGqFmJH7vhnEjjbv8AAM2o1T5FuXoqogVkbfZhzM9cENlJ5/C/34rr5bEXcEbW9LYU4wfKFvEmPxk/EdLEsI1DyOxj1B2x7xGhCdeZ918a8CJiZOqCJkzvME88edoqjDuwh31zsZ9nr78bNKWHYXX3URtwsso0nUDcGNh9Iw5pZRjBKm9h+OM4LU/ZgCwMW5DFepcdZGIampgkWJXYx54T1WGM1HegNHctWXHiWYKU0RRHOPz54VUsy9zJk88D5PtQjEBhVWbCCGEdNwfliwcI4jk6mpatZKTC6mooWfI6l+mOeuiSVKS/iK+kpbC3h3D2rOFvfc4bcbWlQQUkMv8AvH8cNOJZZ8gFJ/R2FVZVkZg0HYwWiPSRhD+r++eTOpzvM7+7C30OaUr8CX02Ry34I+E8PNZyR0O/OBiOg2uoNcwImPoPPDnIcHZNaDWGB2ZYEDfxavuxz+rxutRqOikeF3HiE/vHbnthnYmoU9tzVjhLS0/Z0rL5b9JdaYBVByMHSPl4ji5UcktNIRdIUECJH0J3xxvhP2mV6Iju6bDnuCfWSZw8o/bDq9vKxH8LD8Fxln0+RqkinikdCzThVvU1AwNzPlv+RjlHaTItVd6uumqq7JckE+ItIEcgQCfhh+32r0nRkagwVp9Z/dNp9mBHv6nFQzuWatUcpB3beDBJMX33wzpsLxSt+jR0uJptPyLKuXi0g2mevpgYUWNoJw4oLEKYuIMiYwyy/CYTWviYbAXnyN7Y3Wa3BXsV1qbgXQiPI4iTxOs2uo+f9zjoWX4KzIGSsJ3KmTHUENO0Y1q8B1mWp0ieqqoPy0n54pSQbxSqgTKUSFVSdIAA9k3jYz1wyyuQpvYkqf6VNxzvfE+W4caY/Z1GS3suNSe6dsD5xKhMulNwN+7Og+t+fpgrsNRpbjmhlG06RVQxsCBb+2J1p1huEePKPn/bFSpcSUT+1enf94T8x+GChxdwPDW1x0+s2xWllqaHtTiLAwaMe/8AtjMIaXaWuBGpT6rf6YzF0wNZdnyp5HEJoHmPz6f84OJH5/P44xmgYBNnRaXgWlgOk+f5jA2ayy1EZXEhrHf5Ybd2TyEfzQB8/wAMDtRk7C3w9xn8+eJYNWct4tk2oVChNtweo5HFl+z7sumc1gQrLOpzGoHcCmGU8oJ9Z6YtOY4VTdgzKrFdpAMeh5e6ME8PZqFU1FVG1LpKsJUxcGJBES228mZtDY5tJiydLqToqXHuwB/SahauCDBBCgz4QCxMxuDb/kuuHaqOgCo8rCljAIWR7Phud/aJOD+JcTqV2BqBdQEDQpW09CzH3/ADAZF+f1+H44U8sre46HTw0q1uLO03ZfKNRqdytR8w7h0ZgKaoCQXU6WIaRMahYkXGOb16RQlWUhhuDY46y5k/2FvxOK72u4IKih1VmdbNoA1abk6gdyCbDzwKm/IvJgSVoq3DnhRHnjbO01d6SsCSZVYMXOmPiYxHkHsR06i4v9ca8WUMJUzpsVIIMEC9x5bb46E5RWKrObGMtd0TZOoVXQTDAe8Eb4jzfC5HeBAysd/M3Kx+dxgCgGMMpkjpvhzkeJAJ4qjiN1Xcn1OAzTTgvYzBD79+BV+rCrBgAI9282gnEHEcsxIOxjmD9cN83nU1QFMKOZ39Y5nAT5s1LC3SPn+Zxk53NDUaoDy2fzKLCVKgUWADSB6Am3PYYjpZytJYVKgM3IqFTPxmcHzAldxYG/zk4iyuVEy8sPI8z1+Z+GC1OhfbVmjcYzhP/wCzWYxzqubdLnAdTK1XYkq7MbkxJ9cPKeVPfWQ38WkrNhygxI2wyzyVWptU8Kip4NIADQpPKLXnngHNjo4IvllHKx1xuhxa04Szqzhgy0wASVO8SQL8hpueuIE4KtTSsorXJ5AQPvJ2xetAPp34FvDqCtIN2IhbwJ6nDupTWmZYSYNtx5XGGXBeBdygdqI1gt42tAMgGPT64mzHZmoamqQ03FoX4TOK1KxscUlEVfoKaR7QYjfcfK+PMtkHNQRPWTI99xfDShwaoHAqLYbQfD8cWrLU9IFthzvy674tyoJY7EGTpCSx19AyxHzG04KqlgB4z1AMg/gfcRh6zCx0qeRn4/fhXxKiEHhIW8wdumxtgbG6QEZsRNSkY5kAj43+/A2Y6rJHKRf6X+OIKvFGDHXDCORP44jTMU2EaSJ6MfpthiQiUvAXQziXD0QOpUR8jbA1TKUXMq5HlpAP1jHtHJEozRYbS1vw+eF2szEAYJL0U37CnyDKY7xffE/XHuNMlwyo1NWUKQwDcufqMZiWxVr0dOL/AJ/NvriJ7mefl+fwxuo1fd+T+GMXeB9J+X44znatLkjYNMlp8m/EbfPG61h+fr1xsR5/j7zy92MFIDl+fIbn34jYNIwv5fhjRmMx+fh+ON2bpf6/gMQgRJ29Nv7n0wDDvY20zudvzvjx6IPK+PO+J5enL4DGCrfz/O5xdi3G+SM5XnMH4x6YQcR4VUJsCZuSAI+AuTizKw/iBP5MYxhiXQGmygUeFq7XeKp3ldOkczcXP52wDmsjlgCVdjuApN6jdfJfPaxxe66sxbZgOURHlJxWuLcPY3RRTYWATmOe0dMEpbipYmkVIDQTLKGPkCR6HA715I0m3IHn5nDHNcCdSQQZF2m/02wEmTYyYtsPL3YMyzv0Q5mNhE7k/djfK5XUPPkDhjTC/wCG0hFkzpAJO4kwbTeJ6Y1yeQ1tpBu1goNxzvI6CcDJ0SEN7YPl6GomPABuJ392CUyJ1BARO5m2Jan7Fu6L2F4/C1+uAKuaIOsCC3W/ob+WB+5hvTHkYLSQFubTAMn0sNt+eJsiyLWVncABTGoTHKOm2FdHM7AAep+A2wdRqhQdQBYyPKPIEYtJhKSvYbLmTo1F6ZV2DMpmQpImYt7MCIxpV4oP0hXCQumAY3km4+WEIQkwATyAAxYMjwyuqiUB2K6rkc7dN8FSXJNUpcDfhmc78MajCP3VkdRuMHjPKrKpYD3xzxW62aIs0DrA589sFZfh/eKNweU3BucDQ1N1X64HR4lSGsd4p8vf543y/EUZlAYTte3liunhlXxfslJUc46i45YIo8PrsATpX0E7Ry5b4ukVqkOMxmgFsJ9+35thLVzxBOpgARsGDeWx9MHU+DICVOok/wAxjrt7sGJlKYSNIseg5/8AHzxNkXTkVpapYWQEA3kQR74xrm21c1BFxy+BGN+J1WWpcgCdlMYEzOYUlWUk9bCcMQiSGHDcyO6KsASTJGoTfn54WPm9BI0gr53I9DiVqJc+AX8hHu3xugBBWqrSNiG29xE4JAu+BeufqLIRoEzGPMe1ssZtcdZGMwVoVpZ05jCr5i+DmHh96/fj3GYznVNE9uOWNKh8M+YxmMwIRqeWB6p8beUx8cZjMCwlwe1zb3jGn7o/PPGYzASGx4/iZmEB1AgGFO/piDhrnvaiyYEQOQseWMxmCiZsnyJgP2jf1fhgWmJrGeQtjzGYpcsY/ihLxg6U8Phu21uXliqP7OMxmHQMeXkddnBNN5vbn6YMylFSxlQYLxYWsNseYzFT5Kh8Rfml8NQ89QHyOK/xgeOOUnGYzEgKycM34It553+mGPGBcYzGYNCl8QvssoNQ22B+mLk2/uH+3GYzCcnJuwfH+YFmaQNJpAN15eTYzhXsJ+f3jjMZi3wGuf16DqiiXt1/3Y2o+wPU/QYzGYkuCYvkT5If/k0/8h/23x5nGJeoSZOo7/1YzGYt8IH9t/ryU/tGZj1P1wmA+uPMZh6+Jkn8w6kxBF8PTd1nmonzxmMwD5Gr4lV4n/it6nHmMxmGGVn/2Q=="/>
          <p:cNvSpPr>
            <a:spLocks noChangeAspect="1" noChangeArrowheads="1"/>
          </p:cNvSpPr>
          <p:nvPr/>
        </p:nvSpPr>
        <p:spPr bwMode="auto">
          <a:xfrm>
            <a:off x="155575" y="-1804988"/>
            <a:ext cx="50577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AGENDA</a:t>
            </a:r>
            <a:endParaRPr lang="en-US" b="1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478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/>
          </a:p>
          <a:p>
            <a:pPr marL="0" indent="0">
              <a:buFont typeface="Arial" pitchFamily="34" charset="0"/>
              <a:buNone/>
            </a:pPr>
            <a:endParaRPr lang="en-US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002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/>
          </a:p>
          <a:p>
            <a:pPr marL="0" indent="0">
              <a:buFont typeface="Arial" pitchFamily="34" charset="0"/>
              <a:buNone/>
            </a:pPr>
            <a:endParaRPr lang="en-US" sz="4800" b="1" dirty="0"/>
          </a:p>
          <a:p>
            <a:pPr marL="0" indent="0">
              <a:buFont typeface="Arial" pitchFamily="34" charset="0"/>
              <a:buNone/>
            </a:pPr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05000"/>
            <a:ext cx="8229600" cy="2819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Trends in the Micro &amp; Small Business Lending Landscape</a:t>
            </a:r>
            <a:br>
              <a:rPr lang="en-US" sz="1800" b="1" dirty="0" smtClean="0"/>
            </a:br>
            <a:endParaRPr lang="en-US" sz="1800" b="1" dirty="0" smtClean="0"/>
          </a:p>
          <a:p>
            <a:r>
              <a:rPr lang="en-US" sz="1800" b="1" dirty="0" smtClean="0"/>
              <a:t>Referral Fees to Boost Access to Affordable Capital</a:t>
            </a:r>
            <a:br>
              <a:rPr lang="en-US" sz="1800" b="1" dirty="0" smtClean="0"/>
            </a:br>
            <a:endParaRPr lang="en-US" sz="1800" b="1" dirty="0" smtClean="0"/>
          </a:p>
          <a:p>
            <a:r>
              <a:rPr lang="en-US" sz="1800" b="1" dirty="0" smtClean="0"/>
              <a:t>How You Can Get Involved</a:t>
            </a:r>
          </a:p>
        </p:txBody>
      </p:sp>
    </p:spTree>
    <p:extLst>
      <p:ext uri="{BB962C8B-B14F-4D97-AF65-F5344CB8AC3E}">
        <p14:creationId xmlns:p14="http://schemas.microsoft.com/office/powerpoint/2010/main" val="18476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9" y="2133600"/>
            <a:ext cx="8686800" cy="99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46" y="3476073"/>
            <a:ext cx="1829641" cy="118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430732"/>
            <a:ext cx="1828801" cy="13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:\Misc_Docs\Company_photos\IDA\Karla Reyes\karl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19531" b="10319"/>
          <a:stretch/>
        </p:blipFill>
        <p:spPr bwMode="auto">
          <a:xfrm>
            <a:off x="4597400" y="3439199"/>
            <a:ext cx="1813133" cy="12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42" y="3405055"/>
            <a:ext cx="1685658" cy="13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b="1" cap="all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PRODUCTS To ADVANCE ECONOMIC WELL-BEING</a:t>
            </a:r>
            <a:endParaRPr lang="en-US" sz="3200" b="1" cap="all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28" y="4836066"/>
            <a:ext cx="198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Start2Save</a:t>
            </a:r>
          </a:p>
          <a:p>
            <a:pPr algn="ctr"/>
            <a:r>
              <a:rPr lang="en-US" sz="1600" dirty="0" smtClean="0"/>
              <a:t>$1k savings incentive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836065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Microloans</a:t>
            </a:r>
          </a:p>
          <a:p>
            <a:r>
              <a:rPr lang="en-US" sz="1600" dirty="0" smtClean="0"/>
              <a:t>$2,500-$20k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97400" y="4779050"/>
            <a:ext cx="193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College Savers</a:t>
            </a:r>
          </a:p>
          <a:p>
            <a:pPr algn="ctr"/>
            <a:r>
              <a:rPr lang="en-US" sz="1600" dirty="0" smtClean="0"/>
              <a:t>$4k savings incentive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6409" y="4779050"/>
            <a:ext cx="222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EasyPay</a:t>
            </a:r>
            <a:r>
              <a:rPr lang="en-US" sz="1600" dirty="0" smtClean="0"/>
              <a:t> &amp; Growth Loans</a:t>
            </a:r>
          </a:p>
          <a:p>
            <a:pPr algn="ctr"/>
            <a:r>
              <a:rPr lang="en-US" sz="1600" dirty="0" smtClean="0"/>
              <a:t>$20k-$100k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40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42298"/>
              </p:ext>
            </p:extLst>
          </p:nvPr>
        </p:nvGraphicFramePr>
        <p:xfrm>
          <a:off x="381000" y="1600201"/>
          <a:ext cx="8229600" cy="3927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2293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Dora (A)</a:t>
                      </a:r>
                      <a:endParaRPr lang="en-US" sz="1600" baseline="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/>
                        <a:t>No or limited access to capital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Tina (B)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/>
                        <a:t>Need for </a:t>
                      </a:r>
                      <a:r>
                        <a:rPr lang="en-US" sz="1400" u="none" dirty="0" smtClean="0"/>
                        <a:t>affordable</a:t>
                      </a:r>
                      <a:r>
                        <a:rPr lang="en-US" sz="1400" dirty="0" smtClean="0"/>
                        <a:t> financing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Santos (C)</a:t>
                      </a:r>
                    </a:p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r>
                        <a:rPr lang="en-US" sz="1400" dirty="0" smtClean="0"/>
                        <a:t>Looking for best alternative financing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Warren (D)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/>
                        <a:t>Bank loan or other low</a:t>
                      </a:r>
                      <a:r>
                        <a:rPr lang="en-US" sz="1400" baseline="0" dirty="0" smtClean="0"/>
                        <a:t> cost capital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42828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Cash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-based microbusinesses or start-up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Option: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Family or personal loan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Retail or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restaurant business</a:t>
                      </a:r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Option: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Merchant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Cash Advance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&gt;80% APR, &gt;20% split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Trucking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or </a:t>
                      </a:r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Mobile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food trucks</a:t>
                      </a:r>
                    </a:p>
                    <a:p>
                      <a:endParaRPr lang="en-US" sz="14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Option: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Dealer financing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&gt;18% rate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All other businesses</a:t>
                      </a:r>
                    </a:p>
                    <a:p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en-US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Option: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Chase Bank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33322" y="457200"/>
            <a:ext cx="4471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Who do we lend to?</a:t>
            </a:r>
            <a:endParaRPr lang="en-US" sz="4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42223"/>
            <a:ext cx="1140654" cy="143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04" y="1968014"/>
            <a:ext cx="1353210" cy="135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32203"/>
            <a:ext cx="1497821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26356"/>
            <a:ext cx="1804745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&quot;No&quot; Symbol 7"/>
          <p:cNvSpPr/>
          <p:nvPr/>
        </p:nvSpPr>
        <p:spPr>
          <a:xfrm>
            <a:off x="7162800" y="4419600"/>
            <a:ext cx="609600" cy="556944"/>
          </a:xfrm>
          <a:prstGeom prst="noSmoking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744843"/>
              </p:ext>
            </p:extLst>
          </p:nvPr>
        </p:nvGraphicFramePr>
        <p:xfrm>
          <a:off x="1143000" y="1600200"/>
          <a:ext cx="7543800" cy="241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10523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Dora (A)</a:t>
                      </a:r>
                      <a:endParaRPr lang="en-US" sz="1600" baseline="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/>
                        <a:t>No or limited access to capital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Tina (B)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/>
                        <a:t>Need for </a:t>
                      </a:r>
                      <a:r>
                        <a:rPr lang="en-US" sz="1400" u="sng" dirty="0" smtClean="0"/>
                        <a:t>affordable</a:t>
                      </a:r>
                      <a:r>
                        <a:rPr lang="en-US" sz="1400" dirty="0" smtClean="0"/>
                        <a:t> financing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Santos (C)</a:t>
                      </a:r>
                    </a:p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r>
                        <a:rPr lang="en-US" sz="1400" dirty="0" smtClean="0"/>
                        <a:t>Looking for best alternative financing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Warren (D)</a:t>
                      </a:r>
                    </a:p>
                    <a:p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/>
                        <a:t>Able to access bank or other low</a:t>
                      </a:r>
                      <a:r>
                        <a:rPr lang="en-US" sz="1400" baseline="0" dirty="0" smtClean="0"/>
                        <a:t> cost capital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3582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First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“real” loan</a:t>
                      </a:r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One-on-one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lending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Increase in HH income</a:t>
                      </a:r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Rescue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businesses already w/ MCA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Alternative to MCA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Lower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cost of capital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Retain $ in the pocket 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All other businesses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Up Arrow 3"/>
          <p:cNvSpPr/>
          <p:nvPr/>
        </p:nvSpPr>
        <p:spPr>
          <a:xfrm>
            <a:off x="1853325" y="4010797"/>
            <a:ext cx="457200" cy="508548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733800" y="3982994"/>
            <a:ext cx="457200" cy="512806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5638800" y="3982994"/>
            <a:ext cx="457200" cy="512806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599803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“But for” microlenders, few options for building business and credit exist.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803" y="4519345"/>
            <a:ext cx="145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High-cost alternatives can lead to business failure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0803" y="4511806"/>
            <a:ext cx="145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Subsidize financing to segments A and B.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8100" y="1951725"/>
            <a:ext cx="1028699" cy="381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prstClr val="white"/>
                </a:solidFill>
              </a:rPr>
              <a:t>Segment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8099" y="3124200"/>
            <a:ext cx="1066799" cy="5334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prstClr val="white"/>
                </a:solidFill>
              </a:rPr>
              <a:t>How does OF help?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8100" y="4780006"/>
            <a:ext cx="946278" cy="477794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prstClr val="white"/>
                </a:solidFill>
              </a:rPr>
              <a:t>Why we target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3322" y="457200"/>
            <a:ext cx="4471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Who do we lend to?</a:t>
            </a:r>
            <a:endParaRPr lang="en-US" sz="4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7162800" y="4062145"/>
            <a:ext cx="914400" cy="914400"/>
          </a:xfrm>
          <a:prstGeom prst="noSmoking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40177"/>
              </p:ext>
            </p:extLst>
          </p:nvPr>
        </p:nvGraphicFramePr>
        <p:xfrm>
          <a:off x="1371600" y="1524000"/>
          <a:ext cx="7239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752600"/>
                <a:gridCol w="1676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MCA (Merchant Cash Advance)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Daily ACH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Short-term installment</a:t>
                      </a:r>
                      <a:r>
                        <a:rPr lang="en-US" sz="1400" baseline="0" dirty="0" smtClean="0"/>
                        <a:t> loan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Peer to Peer / Crowd</a:t>
                      </a:r>
                      <a:r>
                        <a:rPr lang="en-US" sz="1400" baseline="0" dirty="0" smtClean="0"/>
                        <a:t> Funding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1582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Split of future credit/debit card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Fixed % split but payment tied to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Fixed repayment amount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Not a loan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Fixed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daily ACH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Fixed repayment amount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Not tied to sales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May or may not be a loan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Gradual/step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down installments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Fixed monthly payment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Fixed total repayment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Loan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Fixed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monthly payment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Simple interest loan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Advance Me/CAN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Rapid</a:t>
                      </a:r>
                    </a:p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On Deck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New Logic/CAN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Kabbage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Lending Club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Dealstruck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Cash flow (based on credit card sales data)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Higher risk borrower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Cash flow (based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on bank deposits data)</a:t>
                      </a:r>
                      <a:endParaRPr lang="en-US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Medium risk borrower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Cash flow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(based on </a:t>
                      </a: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shipping data)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Medium risk borrower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Mix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traditional and cash flow based UW</a:t>
                      </a:r>
                      <a:endParaRPr lang="en-US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Lower risk borrower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70%+ APR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~ 6 months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 out-out-pocket cash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40-70% APR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12-18 months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Medium out-of-pocket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cash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40-70% APR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Up to 6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months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 out-of-pocket cash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&lt;20% APR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&gt;18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months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Low out-of-pocket cash</a:t>
                      </a:r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71586" y="457200"/>
            <a:ext cx="4795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Segment B Landscape</a:t>
            </a:r>
            <a:endParaRPr lang="en-US" sz="4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52400" y="2286000"/>
            <a:ext cx="1143000" cy="5334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Details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52400" y="3200400"/>
            <a:ext cx="1143000" cy="5334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Main Players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41717" y="3877733"/>
            <a:ext cx="1229883" cy="5334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Underwriting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52400" y="4648200"/>
            <a:ext cx="1143000" cy="5334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Pricing Term</a:t>
            </a:r>
            <a:endParaRPr lang="en-US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683893" y="4380377"/>
            <a:ext cx="3489052" cy="572623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flipV="1">
            <a:off x="1211851" y="1685358"/>
            <a:ext cx="0" cy="328600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1211851" y="4953000"/>
            <a:ext cx="731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172945" y="4960765"/>
            <a:ext cx="65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Term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85358"/>
            <a:ext cx="156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% APR</a:t>
            </a:r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71566"/>
              </p:ext>
            </p:extLst>
          </p:nvPr>
        </p:nvGraphicFramePr>
        <p:xfrm>
          <a:off x="1216793" y="2099021"/>
          <a:ext cx="6934200" cy="2828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/>
                <a:gridCol w="1733550"/>
                <a:gridCol w="1733550"/>
                <a:gridCol w="1733550"/>
              </a:tblGrid>
              <a:tr h="542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4382" y="450247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10-25%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64312" y="2826394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55-70%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7758" y="342900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40-55%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498" y="227808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&gt;70%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7757" y="3980118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25-40%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06584" y="4984268"/>
            <a:ext cx="1316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 to 6 months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5451" y="4972410"/>
            <a:ext cx="1109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6-12 months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4966864"/>
            <a:ext cx="1200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12-18 months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4995211"/>
            <a:ext cx="1053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&gt;18 months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845602" y="152400"/>
            <a:ext cx="7714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ALTERNATIVE LENDING LANDSCAPE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72532" y="994784"/>
            <a:ext cx="457200" cy="43288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08303" y="1066800"/>
            <a:ext cx="15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of lending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249905" y="1981200"/>
            <a:ext cx="945746" cy="8333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MCA</a:t>
            </a:r>
          </a:p>
        </p:txBody>
      </p:sp>
      <p:sp>
        <p:nvSpPr>
          <p:cNvPr id="29" name="Oval 28"/>
          <p:cNvSpPr/>
          <p:nvPr/>
        </p:nvSpPr>
        <p:spPr>
          <a:xfrm>
            <a:off x="2511918" y="3429000"/>
            <a:ext cx="530719" cy="52421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99036" y="3949199"/>
            <a:ext cx="128117" cy="14499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05751" y="4287895"/>
            <a:ext cx="197278" cy="2484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24853" y="4163937"/>
            <a:ext cx="457200" cy="43288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38480" y="3080544"/>
            <a:ext cx="457200" cy="43288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45451" y="2393644"/>
            <a:ext cx="707172" cy="6869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104154" y="2312350"/>
            <a:ext cx="803194" cy="76819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94323" y="2814585"/>
            <a:ext cx="848809" cy="90673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15667" y="4287895"/>
            <a:ext cx="651933" cy="5915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418364" y="3575443"/>
            <a:ext cx="717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Kabbage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63804" y="3949199"/>
            <a:ext cx="617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Square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75072" y="4241877"/>
            <a:ext cx="587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PayPal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07941" y="4241877"/>
            <a:ext cx="691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Amazon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58777" y="3189860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IOU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08982" y="4348582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Lending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Club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324" y="3097528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Deck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62458" y="2460094"/>
            <a:ext cx="825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Logic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45451" y="2598003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AMI/CAN</a:t>
            </a:r>
          </a:p>
        </p:txBody>
      </p:sp>
      <p:sp>
        <p:nvSpPr>
          <p:cNvPr id="50" name="Oval 49"/>
          <p:cNvSpPr/>
          <p:nvPr/>
        </p:nvSpPr>
        <p:spPr>
          <a:xfrm>
            <a:off x="6338146" y="4492553"/>
            <a:ext cx="434386" cy="3852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455967" y="4536334"/>
            <a:ext cx="844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Dealstruck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191109" y="4674833"/>
            <a:ext cx="14703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85654" y="1574182"/>
            <a:ext cx="492848" cy="2958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308515" y="1497265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Opportunity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Client’s Landscape</a:t>
            </a:r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833920"/>
            <a:ext cx="5172075" cy="271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11" idx="1"/>
          </p:cNvCxnSpPr>
          <p:nvPr/>
        </p:nvCxnSpPr>
        <p:spPr>
          <a:xfrm flipH="1">
            <a:off x="5648325" y="2161698"/>
            <a:ext cx="1285875" cy="7694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1"/>
          </p:cNvCxnSpPr>
          <p:nvPr/>
        </p:nvCxnSpPr>
        <p:spPr>
          <a:xfrm flipH="1">
            <a:off x="5648325" y="2451675"/>
            <a:ext cx="1245785" cy="7694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48325" y="2747008"/>
            <a:ext cx="1223420" cy="6777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34200" y="2007809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Alt Lender # 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94110" y="2297786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Alt Lender # 2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2610683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Alt Lender # 3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" y="4625310"/>
            <a:ext cx="852487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4</a:t>
            </a:r>
            <a:r>
              <a:rPr lang="en-US" sz="1400" dirty="0" smtClean="0"/>
              <a:t> Alt Lenders taking out $620 daily from a business with ~ $2,400 average daily sales – not sustainable.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None of </a:t>
            </a:r>
            <a:r>
              <a:rPr lang="en-US" sz="1400" smtClean="0"/>
              <a:t>the 4 </a:t>
            </a:r>
            <a:r>
              <a:rPr lang="en-US" sz="1400" dirty="0" smtClean="0"/>
              <a:t>“advances”/loans are reported to the credit bureaus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03149" y="1447800"/>
            <a:ext cx="70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Bakery in Southern California, 5 years in in business, immigrant owners.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2918460"/>
            <a:ext cx="19695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Alt Lender #4</a:t>
            </a:r>
            <a:r>
              <a:rPr lang="en-US" sz="1400" dirty="0" smtClean="0"/>
              <a:t>: </a:t>
            </a:r>
          </a:p>
          <a:p>
            <a:r>
              <a:rPr lang="en-US" sz="1400" dirty="0" smtClean="0"/>
              <a:t>Merchant Cash Advance taking 20% of credit card sales – not shown on bank statement.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37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5" y="838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QUESTIONS FOR AUDIENCE</a:t>
            </a:r>
            <a:endParaRPr lang="en-US" sz="4000" b="1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478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002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b="1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067" y="2362200"/>
            <a:ext cx="8119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Have you seen businesses you serve taking on these types of high-cost financing?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Have you seen the businesses you serve being marketed to by these types of companies?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8" name="AutoShape 4" descr="data:image/jpeg;base64,/9j/4AAQSkZJRgABAQAAAQABAAD/2wCEAAkGBhQSERUUExMWFRUVGRgYGBgYGBwbGhwhHBoaGBcYGhsZHCYfGhwjGhgYIC8gJCcpLC0sGB4xNTAqNScrLSkBCQoKDgwOGg8PGiwkHyUpLCwsKSwsKSwsLCwsLCwpLCksLCksLCwsLCksLCwsKSksLCwsLCwsLCwpLCwsLCksLP/AABEIAMIBBAMBIgACEQEDEQH/xAAcAAACAgMBAQAAAAAAAAAAAAAEBQMGAAIHAQj/xABFEAACAQIEAwUFBAgFAgYDAAABAhEDIQAEEjEFQVEGEyJhcTKBkaGxB8HR8BQVI0JSYnLhM4KSsvFDUxZjc6LC0iQ0RP/EABoBAAIDAQEAAAAAAAAAAAAAAAIDAAEEBQb/xAAvEQACAgEDBAEDAQgDAAAAAAAAAQIRAxIhMQQTQVEyFCJh8EJxgZGhscHhFVJi/9oADAMBAAIRAxEAPwDrObLU1LKpqbeARPQkYplfj70K4kGnrJZqbCBHKNRjUQT7JgwdjINs4pk6pTVRqHWslQSAp8jA2xz/ALT9qKlRe6q01mxIFyI/fUi6+t7EyMaLpGSEb8Fn4rAD16NRgx0jSTIB1CDAMxMLH3brOPcJGZpJWQhnanJUKpk+FtPh5zcWOxB3xSRxSqukEtCyackTMrEXmfZMTa0YM/XTtSVR4QXmNm2KkiY98baR5YBZR3a8oQ8Qqd28gkgM3hNtNgChAO89L2xY+L8UpV8si1KGg6WC1bnSDYQ1yJI2uDAkYF7TZXLN3dYFrhO9QWmwuCTM2J36RhXkKvekaWIABpIpOqVEkWjcmTv/AHW8ijdDNGqmTDij1QRUQuVTShjxApBSZNh5i4k789F7tVLklWAQMkCZJIY9AtrTzHTEOed6FUFKhmTKFSrIOhHNWUiGFo6Y04gxeodJgOiFog3Mg++AZ9fPC3J+Q0vRKOJllKL7JN0YARMbMTqNoPqPTC18/NiJ69bC1/mcS5nNFyTG27eX4W5/jiLTKgrAAPMifTffASk5chqNcBz8QVlUkKSREgwOgkTy/PkOKoBkLI2Pl5k8jv8ADAvenZbBRNonrf78EUczMaeY8Q5XjboefvOF1RdBFSp4RACmwiN+RJnfewx7mVqU4aJm9zf1mfI8zzxCCNUhog269J+I/wCcZVq6jALGCD1iCLdOvxxRTXoLVOTMOpJ6wWjfqbjDD9c6DLGBHtLIkDcAxPQeK5nChMxeXBUmVHUE2AItbb/jG1DIVFILoNIAi3tSAd15S+8323xTXsEOyPEMzVmmrpTpqFdkVBsdyZBtG0RcemKrl5q1SVnQ0xJMRO5jeBP5jDk13SpUCRoqIUJ1aSsaT8AbAfhgSi4pq4UnUoU/O8W6nBp7EpMWU17vMC+zap52uOt8HZ9lGY0vB1QfZ5n3fmcaZqulMBtAbWJDSORgx57YKrZlGZQ0Q6qdcQb2AB+nuwTd7lUSHIU9JAksSFIDEQREWvI3v5HGU6tNgdMBYMQWG/Vrne/TGtWtSFVlZirFhM7AEAjy+6IwOKXct4gQJmYkbwYjbla++A3ZRcuFdqJCZauxBZSqVHGoTeFaoDeRcEgxN9yMUY59qatTUx42aesgCL8tz78PeCVwajBxqK6SqaZ1kkaCnQkHbrgEU+9zRpQgAb2UgcwIGqLkkAje+Dc5NLUtiQgk9glOMtSRMtSUKrL4iPbdmIlmO62GnyUnriHiVPuspVUOHQ1UVGiFLKpWoU5wNXPeCeeIuPcJakq1AF0P4UK84uQw3B9cbcTzFOrUy+XU6KNDwlwJmYL1I3N59cLT100G1ptCXP5RqdCizf8AVNRh6KVT66sWPO8OfI8PTXZ84A7AifAJCpJ9mQUBF7SLYaZHsPVqVKYGivRQVHGnYq1XTMDa5LxJscPftJ4U+d4h+j0xpFDJhhHJqjlACPIAR6nGyCoQ3ZynK5OoxASxJa/TShcyeVgfjjWomlaZ6gtPvA+WnHRftO4JSyj5ehSle8OYrVSJMDSirPOPB8jjnVNGcosEk6UAHmQI6TfAySsZFjjtRkShSpsgWmqgmCZQMYnmJvGFumQm5LTE+W5nnv0542zNCq1UUmOp6YWmBuJaD4ZgSSR0mMWLtxwIZfNJRpyWp0kkcydLO+1wInfocLUftJe4kSq4/wANWZeomJi4sDtjMWbsDlxUy7yB4arLv/Kh+pOMxlezqg6Omdj+1uujTSr/AIrMyhQZNo3JgWJI9xwX2k4Pl6itUnQ5gGoAY5gEmIiYlh9JxyfJ50vpBu4UMDMHp7zMGec46Pm+0bpl+8Rg3g7tqZJBUkDTFpkXF99W9hjdDLatmd46exRa/AYqE1KlIVQD4QwhgDsGDQDpvpK/C8KKrOpmCDIvuJjYG17xeDc9Dhjxky2oRPi1FV0oZM7ktqPK5G+wwsOvpOocvFfkTf777YTOVu4mqK2Is6wanfUSOQANvK/LT5/XGUqGmnKSVBmYsCJJ2BEAg/TA/dCm0qCQPa2k89hseex2wZVzKHT7YRgEZZNhq1Tv/NJN99r4WWF8T4kagDsxYgBb76Rcg22kkyOVthgU5tCfYhgFkAwOcW5fica8JzZDMuxt87bDyO5xGKK0qo1HVrAmSbX8SCb2PORv5YjV8lqvAXnsiSJSNJEwDOwuDFhEH64T6IJAuBMj3WI9MHV8s+6AsR4bC9rEEC/I32F9ue78PqugARzMH2b8zsbRfn1PngoJlWKqWmwAJLDqD+bdcEwALQdryAJ5SOY/sN8TUOymZZp7kqLyWKk+Z3A+Eeow3y/ZKuHLRTVeQLyR748zhrg34KsroqwSCCYtHO1onr+emMytchoAvtHTytufL5Ytx7GhlIeogYxDItxBF7bm2+Nst2JpICO+czckKJJ6yRv5jE7Un4Bsq4AbwSATN7wD7hNjvbBtLKOqsGhwIjxGIs4sfcb9QTiyUey+Wpjaod7lyN99jjzMPlqYCinTjqzAx7ziPBL2QoPG6neVCAQNIuo5H+/XzwZxQU6xplDpijTUzuzAKCYEyLE9b+WLlw16FZomnpaQWQgwQOZHnFvPFP7RZPVWLAaQWM398gW/iO3UXxJ49NFHub4WBw2mTBdKlRZUggg1Ej5P8vLCbMOG7uDGlAvoVJ/tBxYM2dKhWHg1C/neIDGDz5bX5YG4XwhTmAhTWWcKo1RM6dPpOrraDhcdlbKbB+N5ZmqmpuJpIxH86yp6CbjDbhdGrUapkqi+MDUqsII0oNaDzK7dYHTFk7J9mqdTMVcvU1hK9I0SIgq1Igo4P7rKUIBnkemGHabsqy1qWfnRUeoO9vMsoVQB0lEdfeMMpaNwL3EX2c8KLZ5A1nopUVx0Kk92Yg7EH4YotI1FzKhFfvA+mCIcuTDgyBpYtIvEeWO+0ezgTjYzKLppvlDqtA161AY/zad/THJO27heOZhhcCtTb1/Z0jvg4qlRL3s6F234AtTK0q5TxEKrANYl1IR+khyvuJxSeIdlYydLNrOl7MByIJDr5GQ0crRjuL5KnWy6oQHptosZghWBHnsuFvHOFpT4bXRgCP2zAC13dmQDpBYDEkk9yRtclC+yXP1KGZGXf2MxT7ynz31EHyM03UjqPSelZfgKjOVswwB71KSDrCEtEf1QcacL7M0aZy9SmNIpJUCLA/6pViSYm3iH+czgitlX/TEqAHR3ZVjIgGZFpmbnli1tsCym/at2HbMqczSlqiJpKfyjUZHMtJFscS4XTPf0gDc1qQBnn3ige6Tj60x8u0smRxCrAtTzVYz/AEViY9dvjiLcNHXeAfZnRpcRr1GXWiLTNPUxJV2kvveQACDNg5GBuL5davEM9Uek7DuXy6sqawCtDWWMSRd2WQN1jF1HH6Id1RXZzqPhpnxlCtNgrGASpZRvHwOKwvaNKVGrqpu9V/0t2VTTDQarLoAVyWYaQsi1rsJxdFHz7w/P1KaAI5UG5g84An5Y8xDl6fhHoMZgdKCLpkqaAMxRVUVBEgs+tmsDHhVZNo5HFlyWbJqAGoZKAMWHhEMSpnnp5SZGrocV01awqgU1Xu7iEIDBTMa7EAwDfp8t0oQArnTB1f4hBW50yTZgbddsYXb8lpg3H+KIhKiVpm2q825HqLeeCkoa+71oFb2STsRYCRIIYCDa3rhVxDO06tQMh0K0hliVI6lesDyM484dRprVoorApUqUy5qNtpYAkQJB0kwTHW+GxWyL1b2WQdkVJ8VUwNgFuOonpg5eCUVmSYME3AFvKYxb+PcEyNEs1Wk7M48ANSroHI+ANpAG885xFwvgeQFBsw+Vy7wQtPXTVr9fECf+Dg+/jTqvFi3mV0VGqMjSOp3pgmRL1bn+Lnff54no8QyzAd2iuBtopu/wgHoMdP4GtIOaRpUkqLBAVFWxAPIeYw4q7hVgWm4nYiLev0w6GWMlaRcZpq0cjXN1CYp5TMt/TlmA9zOAPnjEynEmqKUyOYVR/E9JOsz4/ux1NuIsA0jZTH9QBkH3gx6emJEzOokEnwybbnxEDa+wHxxfd9E1Wc5qdm+JuxK5WggO3eZi49yIec4lTsJxJomtlKfUKlSp8yU+mOgUs4C4vY7f6Qwt8cavmP2bMLlC5jrpJke8fdiu4yamU6n9meYYftOIkf8ApUEX3eMvgDi3Y2hlY7/N5ytqjwioiADmxKIsD59MdErVhTpyzQFGpj6XPxxy79e/pGad6m0NFvCgiBPIQsiep88LyZGqS5YMm9kjXjfYjK1aC1cqKj+KGNWrUaQBDeEtA0ne3U7DCXheUylKrfLUnUQNXdqSDMahIJP9sNOD598s5V9fdtIggg3kB4PlM+R9MRdquCGi5NIfsmJhp5gS9/4b29cZ5Tk6nF8cr/ImTfyT45Cc1RpNVpLTCd3qMaAVAMLGoMApaeY/vil8XyxNYjVAFRV5fwoR8/r64tHD85+wUQJp1ZM+YUj3GI92Ik7F1s0TVQIKbNq1O4USoCgCx2hrnrbGuNzgmzTF3G2LO3ApqKLUlinXp0qscvYKkA9RY264WcMBTXUZvFSqUlWZAsBJnqAVMdcdN4x2CqZrJ5WijUlOXC6m1swPgVTpinb2RF8Lcz9mNdlrpIPfsGB06gI0Ru63BSffi3CwU6Q27O8TTPZzKOUirl6dQlhEMKg8TW5EhDMblvfeOI8Hp1qRpMIUnVbkZ1TfnJOKr2V7EVcosirDaQkhFEKLhQpLADVJ354evw5ol85VHvpr/tQfXB6b5YN0G8R4rRy6A16iIpsNR38o54+f+1tSg/Fqj0GU0W7sggW8NNQRf+jHVuMdn+H1mV8xWeqUkKWctExIEWAsPhhBn81wXLEP+iJVqA+EQGaRtM2A9cHo22Ipbj6p9r2THsLVfpCYWcS+1enVplBk6jBreKB6G4xz3M9oFq1ixoU0SDppIzIJtGpxdjvew2sMZ+l9Mrlx/W9Rj12LC3n/AHxb7cVcgbkXar9sVePBlkUD+Nx9zYDH2qZx9d6CaVLDSdWxA6HrioHitYHw0sstv3KIPnu0/kYc9mO0NZKjd4q1FKtA7tVC6QXaAoFyFgXtM4coJq0gHJ+WHcO+03OCprqF6qiNKJTgEyJ1GNokWG5GKhw7N95nKz7CrUqPG8a2DH64IzWczFRnivW0ktC6/wB0kwDBva2BuGZVkzVRXJLK0EzMyqsL87EYXmjSsZjduizVOI51ixGWADBo1VSANZDsyBnGkllVp8uWFucTMG7/AKIpAN3dC17tJkliTe8ycKeJ8OVHdnIALNufM40ThaMhcMumN98OUNhbe4u4Pl1anJnfmfIYzBHBqQNIHqT+GMxzmzWFtxZjAlIk6gASqhiACrByzMTvBjrtiXM5+nVTuHbxRvpNzuJtFweR5+mEuVyNV1hSiqWkAtBMA2G5sJsbY3P6QWhkMgg6mXxATEBuQ6ieewnCljvgAIyHDDmAyKh1QSqDSseNUGokSfE6rePaHpgdcmwNSiwZa6SCQ20AGGg6TYnYyPPFy7FcRFBGqVtLhqiPCqsjuanesAWINyiHp4R64J7R5HKZvN5qojd3rWlUptEDWUJbUCRMsB13Jvh/bdEOgcdziZjKZWqIPeIG/wBSiR8fpgTjfZwhctlqZj955NgWO/u8eKzwXtQaNOjSdFqigTDaioczK2VWgDeJPS2G2c7dvWIJoUpFh/isfSwWcY+xOTk3tf8Ab/Yrszdy9k/EEqq7VlrK1SgQIsNQHPzNyCBPMT1s+U4yatKnVU6WNogncwQRzEjeRtijVO1zfwZcetMn/dVGJ/8Ax1XACgUxawWmo+A7zD8eOUW26GwxST3ouSZwEFdNRtQCnwkXliWm0GWmRtaMTUK4Y+zUVpNyACLAHyIOkWg392Odt2uzLCBVe1vCE5dSATOBa/Gq5uz1LdXP3JhulD+2vJ1CplV2KPAiGDxsDF9QP7xGI0qiW00yLX1VLG0EkEkbc8ckqdoZ9pyfVnP/AMcaN2ngH9o3mJqf/YYlIvtr2dR7TZR6mVdQwDFZgGRAI8IPnincOy1ejl6lIZfxPJZiQY5C3IjrPI4rDdqQbd4SPPVHzqYhfjyHcg+oH3scBOCk7sGWJPey2VctmqtMBkQFPCrF1UqDGsxMDkLdPLBRy6nLDLVK1MQoE61gRcQSdxb4eeKDU4/SGwHuVP8A648HaQcgfiB9ExIwSbfJUcUU+R1WyJo1ApZXBIJKMCpE+R88Wh+L1cnRC0SmnW4JKhiDyHls1sc5qdpypHhMgz7bf/EiMZ/4oPdgBWmSZLkjcxZw20m838sXjcYbFPGorSi51+2+bP8A1iv9IAwv4r2wzYFs1UHhkw3W8WG8YqFbtRVIUQigGZCjU0bgkzb0AxC/aRmNi0mOf1xq1xYrQ0e1+0ubqGTmMwZ6VHt/pPzxBUzGZfdsy4P8TVW+pODalPMjeuQfJm+4Y8/V9Y//AND/ABc8/M4Q+pxLyVTFh4TUbeg5bqUP3jBmUybhQNBGj2rbEsd+mF+ceojMhqMSCbyb/PFi7G8IOZnfWWCiHKXMAXHnO/XDdae6LSBHoEb2kYmpZg6Qo5STe/lHMi/LFyrdjs7QICPWvFiadRT5dT78IuJKyEpXpUg4PtLS7phBG8GD0vO+F5GnEiW4K1YOuk+zEEg6T1Jm0b+7HnZ5nDMs/wDTq8//ACX2n0wNl6tMjTqEgmJHXffyvgzgmappUdajGO7qEQP/AC2kX28EkecDyxnxt3ptltCHg+WdaywZJBm9jbnE4ecGoRXqkkFv0ionh8QlVpyPO5+WEFLiJEsBBYAEfAfdi4fZvTFR2Ygf49Rr3uUokm/Pz9cPy5ajwFixtyFHafJFjqN1U1CSAYAkRqMHrE2wHwul+wqkNYHaJ/h58se9oePu1evTCwi1KyQrGGAcgaosfZEYAyfE3CtTCgK5lrEn3fAY0rJH+glwYfwsA0Kews23PxtczN4ty2FsZgPLZ9kpooE2PzZjjMZKG2MVIVqSgaXDOsjqGMf7hfyx5kKlTVWpM7adDtG/iUAze/X4Ysn/AIAruadSoe6CMxUJSNRj49RBhljeBM22GGFLsGWrmoXrFXlWX9HYEKwhirAm8bAjDoTiiSKnwenSqFwP+7NxyZTAva5U288FrTC1wmpIdAVvYkMYAjyJHuwx4V2FelmKuunUNMEd2yo2olSYOkwNrm59nbBOe4CqszUlrrW0MoYgKgLMSgqDxMAXa0cwLRglkVJErc94OgNZVClldagBBkksriAIuBtI54aDsjmKJWvSpirqDa6TFbDUjJpVmILABtt9W2NKORp5GmKrCozEhS5UeED9oboSFU1CbwJhQfZu/wCC9rEr1WpqHJQBmYrYzuFFixHmBvz5qnKK3HYXJSTUbrw+Dj3a3g4yr0VVXUVaS1IdmLBtnQztHh3E3ODDmIRKjlr+0AxkTInf0jDv7W6wqdzUakyHvNId4BKFXmFUkkSoMm9oxrRfLrRRKqTTanTcrrYk6lBaGF1vpMDpGFuSatBcSZVc/WdHVJmCdi0tquJvvBG2Dn4YxTWyhBa5aWM9RM/LEXEHSrnQKKsUbRpBXU4gQQvWNMyfunBnEuDViDooZpyYJmkwEAc7GTtHlhqSFyafArr5mnJH7oghgsTa9jHPA9fNUWm5A5W8vI8/vwy4ZwYAt+k0Mwqx4dNK8zedYECMTZrI5YCadGuY/jQAf+0e/FOirEeXZbyDsYiN7RzED44IpOCwGm+IqQmwUmQIhTvz26/diellJj9nULeSkj6YBsKzWvmwuoGmCIve/utgXOZ5TpKJTA52Or33j3xi38P7FAjVVkE/ugiR6mL/AJ3xJnOyCqhKBi3VjsOZtv8AhJ5YUs0G9KBtWUWpWi53P53x6tdYEsBG/wAfr54E4hWlvQYhA+OD0hOW4xq5kObRYMOuy2PvjAtI+IdZF/eMZw9fH0BVxP8AlM/UfHElOmJBPsyIPXb8+WGeBb3OjBEAJYODqEAEAH7/APjDNaNEaQyksfExkQvODB3tt54SVswWdjMSbeIj0i8AWGI85xLSohkViSCzMzADfaRJJjp9x8+8UpvSuRZUO0ZnNVotLE7bCBb89cXL7KqeomOTq3wuefTFL4k2uozkABjLAGbwNrD3eWLf9mb6SSOTx/qUj/nHfxqoJfgNI7FxOi7VVYGylGA5cy3z+gxzr7YMm+sd2pdmfkpMAlzJgdRF/LHQRmyN7SAo9I8P1Pxwp7UNqeoTIGik0Df2qg/HElOotvwVZxj9TVTRD9yxfbTsbzcgkbHAlPP90wDKgcSGloKmTaBJOOol18/i31LYjXTexPv/ABxgfX4/EWL1+ynZHhFauS2Xod4DpICX0gi7WE78hOCeygqU9VmBNetPhI2WiOfKQRsOe0YtIReanad8YwEbN8fujC310PTGd9UkUrP5HMFmK048VQRpn946GmI2+uGPA+zff1GXMVDQTQpDd0WJaYYAWtznzxYgqjefdOPGVbGWgevP1wMetit2mMn1SapIGH2e5GFH6wq+EQP2McyfvxmJ9IPP5nGYP6+Ppmfuo6FWzWpSpiDyn5Y0y9bQukRA29OQ92CF9PgAOv4Y2NQDdiP834Y6ZrQK9Yki3Pp5H8cLq3Bl7x6jawajIzDUQpKRptH8onrh1VzSopYmwudz9MatWpuhbdVBMjlaTN8UQ579o3FilBlpVFBaVqLJ1MAt1UabyYE9Dvip8BqVKOXGdRg6rrWqhMFYIJNz4pAB8p88AcV4+1eoarfvGQv8IOw+ET78FcO4Qa6yWAQxqWTLASWERFgv738SxOKyQWnkLFlcJXQ+7YrTrZBMytdapFWnZWlUDtEQbixBNuvrgKjwwmjljqUisi0RB/gimD6kc8JeNZPuKBpBjpqLTMEAAlKg23kAH4g9MEdm65NNEJHgLRMzcbCPQ/HEpRWxSbnK2WngvYc0c3Trawxp6pVTe6OnP+rFozNFgDCGbH6Drigrn0hNLkO5WYMEACxPmZn54lzfazura6n8t3CkA2BO1+fuwTVlLYOqdulWq1EmoGDFfD1FuvXEOc7WZkyFgqQebHe28/dil59m1PXG5JY84nczgrJdpkgA2IF+hwnIpLg0YlB/Ie9keMfoWtWMiKK3I/idS3i3IA288Xo8YVva7s35qh+oxyDN5k1mUqAdIIJPMTO/u+uEhyAPJfgMHCOuNsz5WoyaR3apnBJ8NOLRCp09N7nCPiSrnFrKtenQbLujsCQpKD/GqzMxTDcrTvuI5F+rxMQPhghcltJ+WLSjBin9wPm6JBJixv8A84iVsM80g0sRz8vPCkb4vkJ8h/DV1HzBPzAn/aMMlyRidJ5eDmB/F6efPC7gSzV09ZPwH98XE8IJ5+PnUjcdInpaemBlKhuPHqRCvZhLjU/Pxc/PZcYvZqmYvUH3+vh/tg85IXA1xP8A3HHpywZk+DIzBXdl8++cADry1Hyxyp5pr9p/yEtMqGe4VDsE1HTYJFyLeIRuJ57yIw97FVSjFGEFnBuDaAPhiPP8LHfvoswbwVZYiItq5FokdPfizdksgK4qq1mUSrKIvpABAPKQN/wx1MU7S/cNcKjqDMxxLM1wqruLKBvuIsgj/wB2N6ORzOpqdTdkQ+IqNySptfkdyd8XfIMncqoABQodhJkgzbnywr4ohOaZhcClQsLndjMdN74ZJWmmISsr69nK0n2DG37RfvxrU4FWU+wtyBIqJz2HtYsIf3eojEVdUYpMGH1b81UkfOMc/wCix/krsoTf+Hcx/wBs+5gfocR/qWuhvRqX6KT9Bix1KqzNsaU6yszx9cU+hh7B7SK3W4a49qlU8/2be7cYgGX0zIItzBHxxbVfQ7OWaGVREm2nUZHrq+WIqnHDyZ/icA+gXsF4kVN6qA9fiPrjMXahxEke0T78Zhf0H/oHtfkLessSdIi/M4VtxouG0HUBE92Bq2GwYbec4R5vi9TXMkLHsyB922Fmfzi1DYFYnb0M7csdlRN+llno5uqywxeSRvAsRcFdj/fAPanPd1ksxDBG0VFRQ06pGnblvvis/rd6a6AAyyLm5HzPywFxrONXoOoBJiwAO45XGC0splKrZjUIKwTtB/GMWjsrV1UdBIEM8AAa5mmRYkMFtuLT1JxVMzlqlIBqtJlBMAsBvEx8AcaDjJAgM0epwLSYmiy9ps2pqhX06iCFgRB7xSVggN1EfDEHCENMlaisjK4DBgVYb7gweY+Pni18A+0jKU8siUcsEzOlRUfQsFgpZ3uZI8DNy5C2E/a3iVXMVKT0u6tTAdgNKltTGQkyPCV3J+WAi9qY2q4ACCw1hWYL/ChgebQIFuuIq9elpOt1U6SQpYapi1gZ3g+eB1yNc02Q1iFaZUQAbRe032wlzfCjSgt1tth21C25DSlxYrsAbEX2+H3YVtRUmT8rD4CwxGtTzx6amKbsELoV9A0qbQRe++/vxGlHeSfdgR6uJcrXGoSTpO8YCvRTJGrxsfdA6b3GJ8rUn97ltafiMa/oiTqk6eUQSeW3L87YJ4fVppqlbkQNSyQIjlsfTElH2Xexj3t18zgDMZQA2tg/X0O+wjfpbGV8lUNythb39MJgmnuCm7BeAiK6+jf7TjovdX5R0xzzg4isv+b/AGNjo4bn88VlZ0ulrS7Dcrk1Cl6jKT+6BoYx6EYGABa0Ac/CoJ9SN8Q94Oo+ONpxz+w229TC+mviRBVysMVtonaflb93yw67J5sU6lRSGMxsJJ9cKmt+P5GGnZmsiPVdjyUKP4iATFtuV8b8PKReeKWOi7UKiCkHkqVFPfqAoM+++BFz85h3SHASmkkWtcR8cU7iHEXeAX0iZ0jyIPiPuwZw3Pzqk/wgaTGwjYfXGqeyOfGNlxXiR3NJCPIkffgfIcbL0wzUIJkxrYEXMC46YSdwxM99VAj2ZAF/8szv8sF0GgRrYmN5Hn5fmB1wkasbY4GbptvSafVSPmMeqlC80yOp0p92FCVCDOpj5GPuUH8+eJjnPM3/AD0/PvxLC7MgzJ/o9WkrgEBxqEqdjcTDdIxjcKy5G8f6x85wupVdACrZQIAAWwGwECw2xJ+kmDcx7vPy9MQB4pBP6jpcq7D/ADn71xmIP0o/xH4D8MZgaQHakU9swTbn7z9MB1FM2En+WAfmMNKlEHcT67fDHqUosB7hjUmbqAqOVcc49YJ+gxM1I82+X4RguMaSMVZKK92v4YGyNV/+21LmJ8ThAR13OKB+hJGx+Jxeu31QiggFtVQA+5WP1GKSr4CMab/JkyqpBvZbsi2ezApUaiU2ALlqhMBVI1EaQSWvtab3GLdX7D6SQuYDAfvBGHrKE6h8yOYxRKOedGlHdGgjUjFTB3EqQYjF0+zzPyKlEnY94vW9mj3wf82MnW6o49cXwc7q7jj1R8GtTshUQSxLL/FT8Q+BxUu1eWFN0AYsNJN1KxeOuOwrbynmOfqNjig/aA85umsA6svWXbmVcr8wMc/o+onPJT9MwdJnnLJT/JQqZJ9PljeI548oqWEyfuxvEcvfc/U47h2SNjiTJR3tO0jUsjrLAEW6jEZE4lylq1P+un/uGKfAL4L1m+BZYHxUqi22FUj33U4RZnhlGTpNYXt41Px8GGeYBZiSx8RJJJvE4AZZa3uxyoZJ+ZM5MMk/Mme5XLooiC3QtBP0wQUQCQsHy/4xlGnGGFOhrBMQFBPw/E/fgnmkvJofUzj5FyICwgReJPIGx+ROLilMAoJkNc3235R6YrmWyvgDRJMmOUDmcNXoTg45HLxZu6Wc89+aC+JqqsoUQuk2A3M2JxvlQ7AQ0EfuFJDANcE7iw+Y98GSREBlSTFr29TODMvm1RSQSGg2ixJETODblOTpUjfFSjewuOVdqmgWJ84/PM+7DziNenQXulQ6wAdRPMbt/Nt88JKNnk7AT6/DA2crMW1Gw5eV7D15xhfSp91XZkerzZtnasg9W3PrhrkMkr0qpAOpCjAjc6fEV/zAEe/Ff7ySPLB2R4toDFQSdS30MRz6CMdiUVQCmovctyZBTs3K23rvE8x7jjz9XwImob76rn8/X1wk4ZnTAUqIURc7hbcxzHXywdRqCWexLQJmxjr1MQbcxi1ibqgu6qsPq0NJHii0XNj0mef55HET6iB4tIItIZSD0nYc7H7xgd8zMGJJ5CxH3+YjCL9ZtqIplCJggeogxJ/J92BnBIuM2y1U6dr1ZMC4O/nb7sY9TTdnjrJt9Pu9+Ak4hYwrKFN7Ex1kbAfTHlTiPdAtTaT6gRbYFRq+I/HBOCSK1NkwzryfGBc7zMctkPLzxmEdXtIiMVNAAjfWrz7piR5x13xmEB7+xwca68bmPXGjNizpJHig4a8FpUBLZgMb2Cm3v588VTOcbakxBoFhyYT+Bx7wTtZ31VKJTTOskz/LYfLFqNick1VBv2vnLPlKRy6FWWquowQCpR1676iMcnepbHUu22XDZKrudOlv9LA/THKa52xGqMbNEN8POyOf7nN0mJgMdDej2H/u0n3YRDEoO/LzwucVKLi/IuUdSafk6/xbiopoxW7beXSTjm3EuIa85SdxqAi3USbfPDXifHO+VIsukEj+aLz6GcJnpKXVmnwnkfOccjpcPau+dzk9Pi7V3zuC5ng/dOULbaeV5Kg6TeJuPXAFdQLScPMzmVrZiozaU1hQuqSLCIYD4+/C/i+RVNrkRJBYjfbxE47eOLeNSZ0IS2Vi9aU4OXKHVSgWHin/ADSJ+GNwiogsJPM8vn88OkphEFvEQIHTCeofbS/IOTJpIne1zJOPaGJ8nkSwZzsMGcL4fNQB/WMcqU0kzmzko2DKpJAjflhoM33aMtpaxjkOgxHxTMJTYinci0+eFShm8+uAS1q3wUlrW/AXmeKEiFsII+X4YeK2KwKcMQeh+mGIIapEgAlbm1ouR57Y1Y0ox2Ot0WRYYyaXobk481Y9Xhq6Q+uEkAS1ydVMHflDMZO1+mGy8L78EouhV9ogX/c8IkTPiJJPliPJRv8A+Qj/ANRRq+OFPH833fdmCZLzBEW0wL/1fLF8PZ2kA+/gYqLmTeBsfIz6Y5h2yqRVCzZQ0f6iD/tX4YZgyqUti/qY5otJAz8bJOlVYMSANuZ64L4lx56WYGhFA8AZisxME+Qm5kzOK9kqumoDuAZj0xLnuIs2tmuzEGfTlEREQI8sb3Jsy0joWf7XZapWY0atMqKan2GUagSrADSNRgqZFiFJ5Y0y3aihEd9TAPIsJHuMYoPCHNIGoraTsDpB6X3BI3tGNs/xapUI7wUngkK2mGFxexty3GGwztKi5YlpUkdIqVg1MR5kFSDby6eXpit5JgKpEQJudVzzg9Mb5DiY7imCGkIqyOoFjgamVZjqDeoHxFzE74k5uVBRglwXKhpSWNUrMwAQT5W+7Eec1OJpMtS0GZUjpBF56H44XZChS6VHPmyi3UScMGNRB+zTSNtwZ/0fXCnJjlFUKmpVz7QrEi0/8jGYNZ8wdk+LN95x5iAaUOt8aleeJ4H5n6Y8Yj+04FM6VAdWYMCTyEwPjyxU8t2hqHNUyxCrrjSIi8jfc74sfHqNR6JWnuSLAi45ifhinZ3gdWmup1gbbg7+mDg0Zc9+C49o8zOVrf8Apt9McorG+GrK0RreOmto+ExiLhfCDWqhCwQcyY2mIE7kkwB+EYJ/e6RjlsrYuXBOQyneMV7ylTgFtVVwi25AndjNlFzfpiwZjM06OrLPRVglg4ENMeFja7QbnrOPMv2ZD0GVKTvV0yXCmAwGqFmJH7vhnEjjbv8AAM2o1T5FuXoqogVkbfZhzM9cENlJ5/C/34rr5bEXcEbW9LYU4wfKFvEmPxk/EdLEsI1DyOxj1B2x7xGhCdeZ918a8CJiZOqCJkzvME88edoqjDuwh31zsZ9nr78bNKWHYXX3URtwsso0nUDcGNh9Iw5pZRjBKm9h+OM4LU/ZgCwMW5DFepcdZGIampgkWJXYx54T1WGM1HegNHctWXHiWYKU0RRHOPz54VUsy9zJk88D5PtQjEBhVWbCCGEdNwfliwcI4jk6mpatZKTC6mooWfI6l+mOeuiSVKS/iK+kpbC3h3D2rOFvfc4bcbWlQQUkMv8AvH8cNOJZZ8gFJ/R2FVZVkZg0HYwWiPSRhD+r++eTOpzvM7+7C30OaUr8CX02Ry34I+E8PNZyR0O/OBiOg2uoNcwImPoPPDnIcHZNaDWGB2ZYEDfxavuxz+rxutRqOikeF3HiE/vHbnthnYmoU9tzVjhLS0/Z0rL5b9JdaYBVByMHSPl4ji5UcktNIRdIUECJH0J3xxvhP2mV6Iju6bDnuCfWSZw8o/bDq9vKxH8LD8Fxln0+RqkinikdCzThVvU1AwNzPlv+RjlHaTItVd6uumqq7JckE+ItIEcgQCfhh+32r0nRkagwVp9Z/dNp9mBHv6nFQzuWatUcpB3beDBJMX33wzpsLxSt+jR0uJptPyLKuXi0g2mevpgYUWNoJw4oLEKYuIMiYwyy/CYTWviYbAXnyN7Y3Wa3BXsV1qbgXQiPI4iTxOs2uo+f9zjoWX4KzIGSsJ3KmTHUENO0Y1q8B1mWp0ieqqoPy0n54pSQbxSqgTKUSFVSdIAA9k3jYz1wyyuQpvYkqf6VNxzvfE+W4caY/Z1GS3suNSe6dsD5xKhMulNwN+7Og+t+fpgrsNRpbjmhlG06RVQxsCBb+2J1p1huEePKPn/bFSpcSUT+1enf94T8x+GChxdwPDW1x0+s2xWllqaHtTiLAwaMe/8AtjMIaXaWuBGpT6rf6YzF0wNZdnyp5HEJoHmPz6f84OJH5/P44xmgYBNnRaXgWlgOk+f5jA2ayy1EZXEhrHf5Ybd2TyEfzQB8/wAMDtRk7C3w9xn8+eJYNWct4tk2oVChNtweo5HFl+z7sumc1gQrLOpzGoHcCmGU8oJ9Z6YtOY4VTdgzKrFdpAMeh5e6ME8PZqFU1FVG1LpKsJUxcGJBES228mZtDY5tJiydLqToqXHuwB/SahauCDBBCgz4QCxMxuDb/kuuHaqOgCo8rCljAIWR7Phud/aJOD+JcTqV2BqBdQEDQpW09CzH3/ADAZF+f1+H44U8sre46HTw0q1uLO03ZfKNRqdytR8w7h0ZgKaoCQXU6WIaRMahYkXGOb16RQlWUhhuDY46y5k/2FvxOK72u4IKih1VmdbNoA1abk6gdyCbDzwKm/IvJgSVoq3DnhRHnjbO01d6SsCSZVYMXOmPiYxHkHsR06i4v9ca8WUMJUzpsVIIMEC9x5bb46E5RWKrObGMtd0TZOoVXQTDAe8Eb4jzfC5HeBAysd/M3Kx+dxgCgGMMpkjpvhzkeJAJ4qjiN1Xcn1OAzTTgvYzBD79+BV+rCrBgAI9282gnEHEcsxIOxjmD9cN83nU1QFMKOZ39Y5nAT5s1LC3SPn+Zxk53NDUaoDy2fzKLCVKgUWADSB6Am3PYYjpZytJYVKgM3IqFTPxmcHzAldxYG/zk4iyuVEy8sPI8z1+Z+GC1OhfbVmjcYzhP/wCzWYxzqubdLnAdTK1XYkq7MbkxJ9cPKeVPfWQ38WkrNhygxI2wyzyVWptU8Kip4NIADQpPKLXnngHNjo4IvllHKx1xuhxa04Szqzhgy0wASVO8SQL8hpueuIE4KtTSsorXJ5AQPvJ2xetAPp34FvDqCtIN2IhbwJ6nDupTWmZYSYNtx5XGGXBeBdygdqI1gt42tAMgGPT64mzHZmoamqQ03FoX4TOK1KxscUlEVfoKaR7QYjfcfK+PMtkHNQRPWTI99xfDShwaoHAqLYbQfD8cWrLU9IFthzvy674tyoJY7EGTpCSx19AyxHzG04KqlgB4z1AMg/gfcRh6zCx0qeRn4/fhXxKiEHhIW8wdumxtgbG6QEZsRNSkY5kAj43+/A2Y6rJHKRf6X+OIKvFGDHXDCORP44jTMU2EaSJ6MfpthiQiUvAXQziXD0QOpUR8jbA1TKUXMq5HlpAP1jHtHJEozRYbS1vw+eF2szEAYJL0U37CnyDKY7xffE/XHuNMlwyo1NWUKQwDcufqMZiWxVr0dOL/AJ/NvriJ7mefl+fwxuo1fd+T+GMXeB9J+X44znatLkjYNMlp8m/EbfPG61h+fr1xsR5/j7zy92MFIDl+fIbn34jYNIwv5fhjRmMx+fh+ON2bpf6/gMQgRJ29Nv7n0wDDvY20zudvzvjx6IPK+PO+J5enL4DGCrfz/O5xdi3G+SM5XnMH4x6YQcR4VUJsCZuSAI+AuTizKw/iBP5MYxhiXQGmygUeFq7XeKp3ldOkczcXP52wDmsjlgCVdjuApN6jdfJfPaxxe66sxbZgOURHlJxWuLcPY3RRTYWATmOe0dMEpbipYmkVIDQTLKGPkCR6HA715I0m3IHn5nDHNcCdSQQZF2m/02wEmTYyYtsPL3YMyzv0Q5mNhE7k/djfK5XUPPkDhjTC/wCG0hFkzpAJO4kwbTeJ6Y1yeQ1tpBu1goNxzvI6CcDJ0SEN7YPl6GomPABuJ392CUyJ1BARO5m2Jan7Fu6L2F4/C1+uAKuaIOsCC3W/ob+WB+5hvTHkYLSQFubTAMn0sNt+eJsiyLWVncABTGoTHKOm2FdHM7AAep+A2wdRqhQdQBYyPKPIEYtJhKSvYbLmTo1F6ZV2DMpmQpImYt7MCIxpV4oP0hXCQumAY3km4+WEIQkwATyAAxYMjwyuqiUB2K6rkc7dN8FSXJNUpcDfhmc78MajCP3VkdRuMHjPKrKpYD3xzxW62aIs0DrA589sFZfh/eKNweU3BucDQ1N1X64HR4lSGsd4p8vf543y/EUZlAYTte3liunhlXxfslJUc46i45YIo8PrsATpX0E7Ry5b4ukVqkOMxmgFsJ9+35thLVzxBOpgARsGDeWx9MHU+DICVOok/wAxjrt7sGJlKYSNIseg5/8AHzxNkXTkVpapYWQEA3kQR74xrm21c1BFxy+BGN+J1WWpcgCdlMYEzOYUlWUk9bCcMQiSGHDcyO6KsASTJGoTfn54WPm9BI0gr53I9DiVqJc+AX8hHu3xugBBWqrSNiG29xE4JAu+BeufqLIRoEzGPMe1ssZtcdZGMwVoVpZ05jCr5i+DmHh96/fj3GYznVNE9uOWNKh8M+YxmMwIRqeWB6p8beUx8cZjMCwlwe1zb3jGn7o/PPGYzASGx4/iZmEB1AgGFO/piDhrnvaiyYEQOQseWMxmCiZsnyJgP2jf1fhgWmJrGeQtjzGYpcsY/ihLxg6U8Phu21uXliqP7OMxmHQMeXkddnBNN5vbn6YMylFSxlQYLxYWsNseYzFT5Kh8Rfml8NQ89QHyOK/xgeOOUnGYzEgKycM34It553+mGPGBcYzGYNCl8QvssoNQ22B+mLk2/uH+3GYzCcnJuwfH+YFmaQNJpAN15eTYzhXsJ+f3jjMZi3wGuf16DqiiXt1/3Y2o+wPU/QYzGYkuCYvkT5If/k0/8h/23x5nGJeoSZOo7/1YzGYt8IH9t/ryU/tGZj1P1wmA+uPMZh6+Jkn8w6kxBF8PTd1nmonzxmMwD5Gr4lV4n/it6nHmMxmGGVn/2Q=="/>
          <p:cNvSpPr>
            <a:spLocks noChangeAspect="1" noChangeArrowheads="1"/>
          </p:cNvSpPr>
          <p:nvPr/>
        </p:nvSpPr>
        <p:spPr bwMode="auto">
          <a:xfrm>
            <a:off x="155575" y="-1804988"/>
            <a:ext cx="50577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9109</TotalTime>
  <Words>931</Words>
  <Application>Microsoft Office PowerPoint</Application>
  <PresentationFormat>Custom</PresentationFormat>
  <Paragraphs>244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PowerPoint Presentation</vt:lpstr>
      <vt:lpstr>AGENDA</vt:lpstr>
      <vt:lpstr>PRODUCTS To ADVANCE ECONOMIC WELL-BEING</vt:lpstr>
      <vt:lpstr>PowerPoint Presentation</vt:lpstr>
      <vt:lpstr>PowerPoint Presentation</vt:lpstr>
      <vt:lpstr>PowerPoint Presentation</vt:lpstr>
      <vt:lpstr>PowerPoint Presentation</vt:lpstr>
      <vt:lpstr>One Client’s Landscape</vt:lpstr>
      <vt:lpstr>QUESTIONS FOR AUDIENCE</vt:lpstr>
      <vt:lpstr>ABOUT REFERRAL FEES</vt:lpstr>
      <vt:lpstr>CHALLENGE: UNEVEN PLAYING FIELD</vt:lpstr>
      <vt:lpstr>RECOMMENDATION ON REFERRAL FEES</vt:lpstr>
      <vt:lpstr>QUESTIONS FOR AUDIENCE</vt:lpstr>
      <vt:lpstr>THANK YOU FOR YOUR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sansekerta</dc:creator>
  <cp:lastModifiedBy>Andrew</cp:lastModifiedBy>
  <cp:revision>1013</cp:revision>
  <cp:lastPrinted>2014-02-21T22:46:31Z</cp:lastPrinted>
  <dcterms:created xsi:type="dcterms:W3CDTF">2011-07-28T00:54:29Z</dcterms:created>
  <dcterms:modified xsi:type="dcterms:W3CDTF">2014-05-20T22:15:18Z</dcterms:modified>
</cp:coreProperties>
</file>