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C038ED1-7879-4CF1-AAA7-890E5FC40E8F}">
  <a:tblStyle styleId="{BC038ED1-7879-4CF1-AAA7-890E5FC40E8F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109258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26390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66669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23283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2339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-US"/>
              <a:t>while traditional microlenders are community-focused, online lenders have no problem charging an APR north of 100% . Difficult to measure because of diverse loan products (offer initial fees plus interest, sometimes only a fixed fee, etc.) Our sample of lenders online have issued far more loans in $ terms than the trad members</a:t>
            </a:r>
          </a:p>
        </p:txBody>
      </p:sp>
    </p:spTree>
    <p:extLst>
      <p:ext uri="{BB962C8B-B14F-4D97-AF65-F5344CB8AC3E}">
        <p14:creationId xmlns:p14="http://schemas.microsoft.com/office/powerpoint/2010/main" val="29896258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5727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1512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2079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0126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1184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3706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7127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24287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7272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446533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581191" y="1020430"/>
            <a:ext cx="10993549" cy="14750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accent1"/>
              </a:buClr>
              <a:buFont typeface="Cabin"/>
              <a:buNone/>
              <a:defRPr sz="4800" b="0" i="0" u="none" strike="noStrike" cap="none" baseline="0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indent="0" algn="l" rtl="0">
              <a:defRPr sz="1800" b="0" i="0" u="none" strike="noStrike" cap="none" baseline="0">
                <a:solidFill>
                  <a:schemeClr val="dk2"/>
                </a:solidFill>
              </a:defRPr>
            </a:lvl2pPr>
            <a:lvl3pPr marL="0" marR="0" indent="0" algn="l" rtl="0">
              <a:defRPr sz="1800" b="0" i="0" u="none" strike="noStrike" cap="none" baseline="0">
                <a:solidFill>
                  <a:schemeClr val="dk2"/>
                </a:solidFill>
              </a:defRPr>
            </a:lvl3pPr>
            <a:lvl4pPr marL="0" marR="0" indent="0" algn="l" rtl="0">
              <a:defRPr sz="1800" b="0" i="0" u="none" strike="noStrike" cap="none" baseline="0">
                <a:solidFill>
                  <a:schemeClr val="dk2"/>
                </a:solidFill>
              </a:defRPr>
            </a:lvl4pPr>
            <a:lvl5pPr marL="0" marR="0" indent="0" algn="l" rtl="0">
              <a:defRPr sz="1800" b="0" i="0" u="none" strike="noStrike" cap="none" baseline="0">
                <a:solidFill>
                  <a:schemeClr val="dk2"/>
                </a:solidFill>
              </a:defRPr>
            </a:lvl5pPr>
            <a:lvl6pPr marL="0" marR="0" indent="0" algn="l" rtl="0">
              <a:defRPr sz="1800" b="0" i="0" u="none" strike="noStrike" cap="none" baseline="0">
                <a:solidFill>
                  <a:schemeClr val="dk2"/>
                </a:solidFill>
              </a:defRPr>
            </a:lvl6pPr>
            <a:lvl7pPr marL="0" marR="0" indent="0" algn="l" rtl="0">
              <a:defRPr sz="1800" b="0" i="0" u="none" strike="noStrike" cap="none" baseline="0">
                <a:solidFill>
                  <a:schemeClr val="dk2"/>
                </a:solidFill>
              </a:defRPr>
            </a:lvl7pPr>
            <a:lvl8pPr marL="0" marR="0" indent="0" algn="l" rtl="0">
              <a:defRPr sz="1800" b="0" i="0" u="none" strike="noStrike" cap="none" baseline="0">
                <a:solidFill>
                  <a:schemeClr val="dk2"/>
                </a:solidFill>
              </a:defRPr>
            </a:lvl8pPr>
            <a:lvl9pPr marL="0" marR="0" indent="0" algn="l" rtl="0">
              <a:defRPr sz="1800" b="0" i="0" u="none" strike="noStrike" cap="none" baseline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581193" y="2495444"/>
            <a:ext cx="10993545" cy="5903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400"/>
              </a:spcBef>
              <a:spcAft>
                <a:spcPts val="600"/>
              </a:spcAft>
              <a:buClr>
                <a:schemeClr val="accent2"/>
              </a:buClr>
              <a:buFont typeface="Cabin"/>
              <a:buNone/>
              <a:defRPr sz="2000" b="0" i="0" u="none" strike="noStrike" cap="none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ctr" rtl="0">
              <a:spcBef>
                <a:spcPts val="320"/>
              </a:spcBef>
              <a:spcAft>
                <a:spcPts val="600"/>
              </a:spcAft>
              <a:buClr>
                <a:schemeClr val="accent2"/>
              </a:buClr>
              <a:buFont typeface="Cabin"/>
              <a:buNone/>
              <a:defRPr sz="1600" b="0" i="0" u="none" strike="noStrike" cap="none" baseline="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ctr" rtl="0">
              <a:spcBef>
                <a:spcPts val="280"/>
              </a:spcBef>
              <a:spcAft>
                <a:spcPts val="600"/>
              </a:spcAft>
              <a:buClr>
                <a:schemeClr val="accent2"/>
              </a:buClr>
              <a:buFont typeface="Cabin"/>
              <a:buNone/>
              <a:defRPr sz="1400" b="0" i="0" u="none" strike="noStrike" cap="none" baseline="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ctr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None/>
              <a:defRPr sz="1200" b="0" i="0" u="none" strike="noStrike" cap="none" baseline="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ctr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None/>
              <a:defRPr sz="1200" b="0" i="0" u="none" strike="noStrike" cap="none" baseline="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ctr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None/>
              <a:defRPr sz="1200" b="0" i="0" u="none" strike="noStrike" cap="none" baseline="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ctr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None/>
              <a:defRPr sz="1200" b="0" i="0" u="none" strike="noStrike" cap="none" baseline="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ctr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None/>
              <a:defRPr sz="1200" b="0" i="0" u="none" strike="noStrike" cap="none" baseline="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ctr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None/>
              <a:defRPr sz="1200" b="0" i="0" u="none" strike="noStrike" cap="none" baseline="0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7605950" y="595613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rgbClr val="9F276A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581191" y="3385953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2000" b="0" i="0" u="none" strike="noStrike" cap="none" baseline="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1644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rgbClr val="9F276A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440285" y="614406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581191" y="702156"/>
            <a:ext cx="11029616" cy="101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Cabin"/>
              <a:buNone/>
              <a:defRPr sz="2800" b="0" cap="small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rtl="0">
              <a:defRPr>
                <a:solidFill>
                  <a:schemeClr val="dk2"/>
                </a:solidFill>
              </a:defRPr>
            </a:lvl2pPr>
            <a:lvl3pPr rtl="0">
              <a:defRPr>
                <a:solidFill>
                  <a:schemeClr val="dk2"/>
                </a:solidFill>
              </a:defRPr>
            </a:lvl3pPr>
            <a:lvl4pPr rtl="0">
              <a:defRPr>
                <a:solidFill>
                  <a:schemeClr val="dk2"/>
                </a:solidFill>
              </a:defRPr>
            </a:lvl4pPr>
            <a:lvl5pPr rtl="0">
              <a:defRPr>
                <a:solidFill>
                  <a:schemeClr val="dk2"/>
                </a:solidFill>
              </a:defRPr>
            </a:lvl5pPr>
            <a:lvl6pPr rtl="0">
              <a:defRPr>
                <a:solidFill>
                  <a:schemeClr val="dk2"/>
                </a:solidFill>
              </a:defRPr>
            </a:lvl6pPr>
            <a:lvl7pPr rtl="0">
              <a:defRPr>
                <a:solidFill>
                  <a:schemeClr val="dk2"/>
                </a:solidFill>
              </a:defRPr>
            </a:lvl7pPr>
            <a:lvl8pPr rtl="0">
              <a:defRPr>
                <a:solidFill>
                  <a:schemeClr val="dk2"/>
                </a:solidFill>
              </a:defRPr>
            </a:lvl8pPr>
            <a:lvl9pPr rtl="0"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 rot="5400000">
            <a:off x="4334602" y="-1417408"/>
            <a:ext cx="3522794" cy="110296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  <a:lvl5pPr algn="l"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dt" idx="10"/>
          </p:nvPr>
        </p:nvSpPr>
        <p:spPr>
          <a:xfrm>
            <a:off x="7605950" y="5956137"/>
            <a:ext cx="28447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ftr" idx="11"/>
          </p:nvPr>
        </p:nvSpPr>
        <p:spPr>
          <a:xfrm>
            <a:off x="581191" y="5951810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900" b="0" i="0" u="none" strike="noStrike" cap="small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0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8839200" y="599725"/>
            <a:ext cx="2906817" cy="58169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 rot="5400000">
            <a:off x="7249746" y="2265180"/>
            <a:ext cx="5183073" cy="20041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Cabin"/>
              <a:buNone/>
              <a:defRPr sz="2800" b="0" cap="small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rtl="0">
              <a:defRPr>
                <a:solidFill>
                  <a:schemeClr val="dk2"/>
                </a:solidFill>
              </a:defRPr>
            </a:lvl2pPr>
            <a:lvl3pPr rtl="0">
              <a:defRPr>
                <a:solidFill>
                  <a:schemeClr val="dk2"/>
                </a:solidFill>
              </a:defRPr>
            </a:lvl3pPr>
            <a:lvl4pPr rtl="0">
              <a:defRPr>
                <a:solidFill>
                  <a:schemeClr val="dk2"/>
                </a:solidFill>
              </a:defRPr>
            </a:lvl4pPr>
            <a:lvl5pPr rtl="0">
              <a:defRPr>
                <a:solidFill>
                  <a:schemeClr val="dk2"/>
                </a:solidFill>
              </a:defRPr>
            </a:lvl5pPr>
            <a:lvl6pPr rtl="0">
              <a:defRPr>
                <a:solidFill>
                  <a:schemeClr val="dk2"/>
                </a:solidFill>
              </a:defRPr>
            </a:lvl6pPr>
            <a:lvl7pPr rtl="0">
              <a:defRPr>
                <a:solidFill>
                  <a:schemeClr val="dk2"/>
                </a:solidFill>
              </a:defRPr>
            </a:lvl7pPr>
            <a:lvl8pPr rtl="0">
              <a:defRPr>
                <a:solidFill>
                  <a:schemeClr val="dk2"/>
                </a:solidFill>
              </a:defRPr>
            </a:lvl8pPr>
            <a:lvl9pPr rtl="0"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 rot="5400000">
            <a:off x="2131526" y="-680876"/>
            <a:ext cx="5183073" cy="789627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06000" indent="-200844" algn="l" rtl="0">
              <a:spcBef>
                <a:spcPts val="36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630000" indent="-219028" algn="l" rtl="0">
              <a:spcBef>
                <a:spcPts val="32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6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00000" indent="-195912" algn="l" rtl="0">
              <a:spcBef>
                <a:spcPts val="28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242000" indent="-168596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602000" indent="-172996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899999" indent="-1661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200000" indent="-1613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2500000" indent="-1692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800000" indent="-1644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8993672" y="5956137"/>
            <a:ext cx="132814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rgbClr val="9F276A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774922" y="5951810"/>
            <a:ext cx="789627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900" b="0" i="0" u="none" strike="noStrike" cap="small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10446614" y="5956137"/>
            <a:ext cx="1164195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rgbClr val="9F276A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440285" y="614406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581191" y="702156"/>
            <a:ext cx="11029616" cy="101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 cap="none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581191" y="2180496"/>
            <a:ext cx="11029614" cy="36783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06000" indent="-200844" algn="l" rtl="0">
              <a:spcBef>
                <a:spcPts val="36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630000" indent="-219028" algn="l" rtl="0">
              <a:spcBef>
                <a:spcPts val="32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6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00000" indent="-195912" algn="l" rtl="0">
              <a:spcBef>
                <a:spcPts val="28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242000" indent="-168596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602000" indent="-172996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899999" indent="-1661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200000" indent="-1613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2500000" indent="-1692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800000" indent="-1644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7605950" y="5956137"/>
            <a:ext cx="28447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581191" y="5951810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900" b="0" i="0" u="none" strike="noStrike" cap="small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447816" y="5141973"/>
            <a:ext cx="11290859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581193" y="3043909"/>
            <a:ext cx="11029614" cy="149750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3600" b="0" cap="small">
                <a:solidFill>
                  <a:schemeClr val="accent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581191" y="4541417"/>
            <a:ext cx="11029614" cy="6005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buClr>
                <a:schemeClr val="accent2"/>
              </a:buClr>
              <a:buFont typeface="Cabin"/>
              <a:buNone/>
              <a:defRPr sz="1800" cap="small">
                <a:solidFill>
                  <a:schemeClr val="accent2"/>
                </a:solidFill>
              </a:defRPr>
            </a:lvl1pPr>
            <a:lvl2pPr marL="457200" indent="0" rtl="0">
              <a:buClr>
                <a:srgbClr val="888888"/>
              </a:buClr>
              <a:buFont typeface="Cabin"/>
              <a:buNone/>
              <a:defRPr sz="1800">
                <a:solidFill>
                  <a:srgbClr val="888888"/>
                </a:solidFill>
              </a:defRPr>
            </a:lvl2pPr>
            <a:lvl3pPr marL="914400" indent="0" rtl="0">
              <a:buClr>
                <a:srgbClr val="888888"/>
              </a:buClr>
              <a:buFont typeface="Cabin"/>
              <a:buNone/>
              <a:defRPr sz="1600">
                <a:solidFill>
                  <a:srgbClr val="888888"/>
                </a:solidFill>
              </a:defRPr>
            </a:lvl3pPr>
            <a:lvl4pPr marL="1371600" indent="0" rtl="0">
              <a:buClr>
                <a:srgbClr val="888888"/>
              </a:buClr>
              <a:buFont typeface="Cabin"/>
              <a:buNone/>
              <a:defRPr sz="1400">
                <a:solidFill>
                  <a:srgbClr val="888888"/>
                </a:solidFill>
              </a:defRPr>
            </a:lvl4pPr>
            <a:lvl5pPr marL="1828800" indent="0" rtl="0">
              <a:buClr>
                <a:srgbClr val="888888"/>
              </a:buClr>
              <a:buFont typeface="Cabin"/>
              <a:buNone/>
              <a:defRPr sz="1400">
                <a:solidFill>
                  <a:srgbClr val="888888"/>
                </a:solidFill>
              </a:defRPr>
            </a:lvl5pPr>
            <a:lvl6pPr marL="2286000" indent="0" rtl="0">
              <a:buClr>
                <a:srgbClr val="888888"/>
              </a:buClr>
              <a:buFont typeface="Cabin"/>
              <a:buNone/>
              <a:defRPr sz="1400">
                <a:solidFill>
                  <a:srgbClr val="888888"/>
                </a:solidFill>
              </a:defRPr>
            </a:lvl6pPr>
            <a:lvl7pPr marL="2743200" indent="0" rtl="0">
              <a:buClr>
                <a:srgbClr val="888888"/>
              </a:buClr>
              <a:buFont typeface="Cabin"/>
              <a:buNone/>
              <a:defRPr sz="1400">
                <a:solidFill>
                  <a:srgbClr val="888888"/>
                </a:solidFill>
              </a:defRPr>
            </a:lvl7pPr>
            <a:lvl8pPr marL="3200400" indent="0" rtl="0">
              <a:buClr>
                <a:srgbClr val="888888"/>
              </a:buClr>
              <a:buFont typeface="Cabin"/>
              <a:buNone/>
              <a:defRPr sz="1400">
                <a:solidFill>
                  <a:srgbClr val="888888"/>
                </a:solidFill>
              </a:defRPr>
            </a:lvl8pPr>
            <a:lvl9pPr marL="3657600" indent="0" rtl="0">
              <a:buClr>
                <a:srgbClr val="888888"/>
              </a:buClr>
              <a:buFont typeface="Cabin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7605950" y="5956137"/>
            <a:ext cx="28447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rgbClr val="9F276A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581191" y="5951810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900" b="0" i="0" u="none" strike="noStrike" cap="small" baseline="0">
                <a:solidFill>
                  <a:srgbClr val="9F276A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0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rgbClr val="9F276A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45981" y="606554"/>
            <a:ext cx="11300035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Cabin"/>
              <a:buNone/>
              <a:defRPr sz="2800" b="0" cap="small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rtl="0">
              <a:defRPr>
                <a:solidFill>
                  <a:schemeClr val="dk2"/>
                </a:solidFill>
              </a:defRPr>
            </a:lvl2pPr>
            <a:lvl3pPr rtl="0">
              <a:defRPr>
                <a:solidFill>
                  <a:schemeClr val="dk2"/>
                </a:solidFill>
              </a:defRPr>
            </a:lvl3pPr>
            <a:lvl4pPr rtl="0">
              <a:defRPr>
                <a:solidFill>
                  <a:schemeClr val="dk2"/>
                </a:solidFill>
              </a:defRPr>
            </a:lvl4pPr>
            <a:lvl5pPr rtl="0">
              <a:defRPr>
                <a:solidFill>
                  <a:schemeClr val="dk2"/>
                </a:solidFill>
              </a:defRPr>
            </a:lvl5pPr>
            <a:lvl6pPr rtl="0">
              <a:defRPr>
                <a:solidFill>
                  <a:schemeClr val="dk2"/>
                </a:solidFill>
              </a:defRPr>
            </a:lvl6pPr>
            <a:lvl7pPr rtl="0">
              <a:defRPr>
                <a:solidFill>
                  <a:schemeClr val="dk2"/>
                </a:solidFill>
              </a:defRPr>
            </a:lvl7pPr>
            <a:lvl8pPr rtl="0">
              <a:defRPr>
                <a:solidFill>
                  <a:schemeClr val="dk2"/>
                </a:solidFill>
              </a:defRPr>
            </a:lvl8pPr>
            <a:lvl9pPr rtl="0"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581193" y="2228002"/>
            <a:ext cx="5422389" cy="3633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06000" indent="-200844" algn="l" rtl="0">
              <a:spcBef>
                <a:spcPts val="36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630000" indent="-219028" algn="l" rtl="0">
              <a:spcBef>
                <a:spcPts val="32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6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00000" indent="-195912" algn="l" rtl="0">
              <a:spcBef>
                <a:spcPts val="28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242000" indent="-168596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602000" indent="-172996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899999" indent="-1661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200000" indent="-1613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2500000" indent="-1692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800000" indent="-1644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6188417" y="2228002"/>
            <a:ext cx="5422392" cy="3633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06000" indent="-200844" algn="l" rtl="0">
              <a:spcBef>
                <a:spcPts val="36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630000" indent="-219028" algn="l" rtl="0">
              <a:spcBef>
                <a:spcPts val="32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6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00000" indent="-195912" algn="l" rtl="0">
              <a:spcBef>
                <a:spcPts val="28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242000" indent="-168596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602000" indent="-172996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899999" indent="-1661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200000" indent="-1613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2500000" indent="-1692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800000" indent="-1644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7605950" y="5956137"/>
            <a:ext cx="28447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581191" y="5951810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900" b="0" i="0" u="none" strike="noStrike" cap="small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0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445981" y="606554"/>
            <a:ext cx="11300035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Cabin"/>
              <a:buNone/>
              <a:defRPr sz="2800" b="0" cap="small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rtl="0">
              <a:defRPr>
                <a:solidFill>
                  <a:schemeClr val="dk2"/>
                </a:solidFill>
              </a:defRPr>
            </a:lvl2pPr>
            <a:lvl3pPr rtl="0">
              <a:defRPr>
                <a:solidFill>
                  <a:schemeClr val="dk2"/>
                </a:solidFill>
              </a:defRPr>
            </a:lvl3pPr>
            <a:lvl4pPr rtl="0">
              <a:defRPr>
                <a:solidFill>
                  <a:schemeClr val="dk2"/>
                </a:solidFill>
              </a:defRPr>
            </a:lvl4pPr>
            <a:lvl5pPr rtl="0">
              <a:defRPr>
                <a:solidFill>
                  <a:schemeClr val="dk2"/>
                </a:solidFill>
              </a:defRPr>
            </a:lvl5pPr>
            <a:lvl6pPr rtl="0">
              <a:defRPr>
                <a:solidFill>
                  <a:schemeClr val="dk2"/>
                </a:solidFill>
              </a:defRPr>
            </a:lvl6pPr>
            <a:lvl7pPr rtl="0">
              <a:defRPr>
                <a:solidFill>
                  <a:schemeClr val="dk2"/>
                </a:solidFill>
              </a:defRPr>
            </a:lvl7pPr>
            <a:lvl8pPr rtl="0">
              <a:defRPr>
                <a:solidFill>
                  <a:schemeClr val="dk2"/>
                </a:solidFill>
              </a:defRPr>
            </a:lvl8pPr>
            <a:lvl9pPr rtl="0"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887219" y="2250891"/>
            <a:ext cx="5087075" cy="53600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chemeClr val="accent2"/>
              </a:buClr>
              <a:buFont typeface="Cabin"/>
              <a:buNone/>
              <a:defRPr sz="2200" b="0">
                <a:solidFill>
                  <a:schemeClr val="accent2"/>
                </a:solidFill>
              </a:defRPr>
            </a:lvl1pPr>
            <a:lvl2pPr marL="457200" indent="0" rtl="0">
              <a:buFont typeface="Cabin"/>
              <a:buNone/>
              <a:defRPr sz="2000" b="1"/>
            </a:lvl2pPr>
            <a:lvl3pPr marL="914400" indent="0" rtl="0">
              <a:buFont typeface="Cabin"/>
              <a:buNone/>
              <a:defRPr sz="1800" b="1"/>
            </a:lvl3pPr>
            <a:lvl4pPr marL="1371600" indent="0" rtl="0">
              <a:buFont typeface="Cabin"/>
              <a:buNone/>
              <a:defRPr sz="1600" b="1"/>
            </a:lvl4pPr>
            <a:lvl5pPr marL="1828800" indent="0" rtl="0">
              <a:buFont typeface="Cabin"/>
              <a:buNone/>
              <a:defRPr sz="1600" b="1"/>
            </a:lvl5pPr>
            <a:lvl6pPr marL="2286000" indent="0" rtl="0">
              <a:buFont typeface="Cabin"/>
              <a:buNone/>
              <a:defRPr sz="1600" b="1"/>
            </a:lvl6pPr>
            <a:lvl7pPr marL="2743200" indent="0" rtl="0">
              <a:buFont typeface="Cabin"/>
              <a:buNone/>
              <a:defRPr sz="1600" b="1"/>
            </a:lvl7pPr>
            <a:lvl8pPr marL="3200400" indent="0" rtl="0">
              <a:buFont typeface="Cabin"/>
              <a:buNone/>
              <a:defRPr sz="1600" b="1"/>
            </a:lvl8pPr>
            <a:lvl9pPr marL="3657600" indent="0" rtl="0">
              <a:buFont typeface="Cabin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581193" y="2926051"/>
            <a:ext cx="5393100" cy="29349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06000" indent="-200844" algn="l" rtl="0">
              <a:spcBef>
                <a:spcPts val="36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630000" indent="-219028" algn="l" rtl="0">
              <a:spcBef>
                <a:spcPts val="32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6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00000" indent="-195912" algn="l" rtl="0">
              <a:spcBef>
                <a:spcPts val="28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242000" indent="-168596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602000" indent="-172996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899999" indent="-1661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200000" indent="-1613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2500000" indent="-1692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800000" indent="-1644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6523735" y="2250891"/>
            <a:ext cx="5087072" cy="5533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chemeClr val="accent2"/>
              </a:buClr>
              <a:buFont typeface="Cabin"/>
              <a:buNone/>
              <a:defRPr sz="2200" b="0">
                <a:solidFill>
                  <a:schemeClr val="accent2"/>
                </a:solidFill>
              </a:defRPr>
            </a:lvl1pPr>
            <a:lvl2pPr marL="457200" indent="0" rtl="0">
              <a:buFont typeface="Cabin"/>
              <a:buNone/>
              <a:defRPr sz="2000" b="1"/>
            </a:lvl2pPr>
            <a:lvl3pPr marL="914400" indent="0" rtl="0">
              <a:buFont typeface="Cabin"/>
              <a:buNone/>
              <a:defRPr sz="1800" b="1"/>
            </a:lvl3pPr>
            <a:lvl4pPr marL="1371600" indent="0" rtl="0">
              <a:buFont typeface="Cabin"/>
              <a:buNone/>
              <a:defRPr sz="1600" b="1"/>
            </a:lvl4pPr>
            <a:lvl5pPr marL="1828800" indent="0" rtl="0">
              <a:buFont typeface="Cabin"/>
              <a:buNone/>
              <a:defRPr sz="1600" b="1"/>
            </a:lvl5pPr>
            <a:lvl6pPr marL="2286000" indent="0" rtl="0">
              <a:buFont typeface="Cabin"/>
              <a:buNone/>
              <a:defRPr sz="1600" b="1"/>
            </a:lvl6pPr>
            <a:lvl7pPr marL="2743200" indent="0" rtl="0">
              <a:buFont typeface="Cabin"/>
              <a:buNone/>
              <a:defRPr sz="1600" b="1"/>
            </a:lvl7pPr>
            <a:lvl8pPr marL="3200400" indent="0" rtl="0">
              <a:buFont typeface="Cabin"/>
              <a:buNone/>
              <a:defRPr sz="1600" b="1"/>
            </a:lvl8pPr>
            <a:lvl9pPr marL="3657600" indent="0" rtl="0">
              <a:buFont typeface="Cabin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6217708" y="2926051"/>
            <a:ext cx="5393100" cy="29349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06000" indent="-200844" algn="l" rtl="0">
              <a:spcBef>
                <a:spcPts val="36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630000" indent="-219028" algn="l" rtl="0">
              <a:spcBef>
                <a:spcPts val="32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6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00000" indent="-195912" algn="l" rtl="0">
              <a:spcBef>
                <a:spcPts val="28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242000" indent="-168596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602000" indent="-172996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899999" indent="-1661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200000" indent="-1613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2500000" indent="-1692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800000" indent="-1644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7605950" y="5956137"/>
            <a:ext cx="28447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581191" y="5951810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900" b="0" i="0" u="none" strike="noStrike" cap="small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0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>
            <a:off x="440683" y="606554"/>
            <a:ext cx="11300035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575893" y="729658"/>
            <a:ext cx="11029616" cy="9883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Cabin"/>
              <a:buNone/>
              <a:defRPr sz="2800" b="0" cap="small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rtl="0">
              <a:defRPr>
                <a:solidFill>
                  <a:schemeClr val="dk2"/>
                </a:solidFill>
              </a:defRPr>
            </a:lvl2pPr>
            <a:lvl3pPr rtl="0">
              <a:defRPr>
                <a:solidFill>
                  <a:schemeClr val="dk2"/>
                </a:solidFill>
              </a:defRPr>
            </a:lvl3pPr>
            <a:lvl4pPr rtl="0">
              <a:defRPr>
                <a:solidFill>
                  <a:schemeClr val="dk2"/>
                </a:solidFill>
              </a:defRPr>
            </a:lvl4pPr>
            <a:lvl5pPr rtl="0">
              <a:defRPr>
                <a:solidFill>
                  <a:schemeClr val="dk2"/>
                </a:solidFill>
              </a:defRPr>
            </a:lvl5pPr>
            <a:lvl6pPr rtl="0">
              <a:defRPr>
                <a:solidFill>
                  <a:schemeClr val="dk2"/>
                </a:solidFill>
              </a:defRPr>
            </a:lvl6pPr>
            <a:lvl7pPr rtl="0">
              <a:defRPr>
                <a:solidFill>
                  <a:schemeClr val="dk2"/>
                </a:solidFill>
              </a:defRPr>
            </a:lvl7pPr>
            <a:lvl8pPr rtl="0">
              <a:defRPr>
                <a:solidFill>
                  <a:schemeClr val="dk2"/>
                </a:solidFill>
              </a:defRPr>
            </a:lvl8pPr>
            <a:lvl9pPr rtl="0"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7605950" y="5956137"/>
            <a:ext cx="28447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581191" y="5951810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900" b="0" i="0" u="none" strike="noStrike" cap="small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0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7605950" y="5956137"/>
            <a:ext cx="28447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581191" y="5951810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900" b="0" i="0" u="none" strike="noStrike" cap="small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0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447816" y="5141973"/>
            <a:ext cx="11298199" cy="12747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581191" y="5262296"/>
            <a:ext cx="4909444" cy="689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defRPr sz="2000" b="0">
                <a:solidFill>
                  <a:srgbClr val="9F276A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47816" y="601200"/>
            <a:ext cx="11292840" cy="420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 sz="2000">
                <a:solidFill>
                  <a:schemeClr val="dk2"/>
                </a:solidFill>
              </a:defRPr>
            </a:lvl1pPr>
            <a:lvl2pPr rtl="0">
              <a:defRPr sz="1800">
                <a:solidFill>
                  <a:schemeClr val="dk2"/>
                </a:solidFill>
              </a:defRPr>
            </a:lvl2pPr>
            <a:lvl3pPr rtl="0">
              <a:defRPr sz="1600">
                <a:solidFill>
                  <a:schemeClr val="dk2"/>
                </a:solidFill>
              </a:defRPr>
            </a:lvl3pPr>
            <a:lvl4pPr rtl="0">
              <a:defRPr sz="1400">
                <a:solidFill>
                  <a:schemeClr val="dk2"/>
                </a:solidFill>
              </a:defRPr>
            </a:lvl4pPr>
            <a:lvl5pPr rtl="0">
              <a:defRPr sz="1400">
                <a:solidFill>
                  <a:schemeClr val="dk2"/>
                </a:solidFill>
              </a:defRPr>
            </a:lvl5pPr>
            <a:lvl6pPr rtl="0">
              <a:defRPr sz="1400">
                <a:solidFill>
                  <a:schemeClr val="dk2"/>
                </a:solidFill>
              </a:defRPr>
            </a:lvl6pPr>
            <a:lvl7pPr rtl="0">
              <a:defRPr sz="1400">
                <a:solidFill>
                  <a:schemeClr val="dk2"/>
                </a:solidFill>
              </a:defRPr>
            </a:lvl7pPr>
            <a:lvl8pPr rtl="0">
              <a:defRPr sz="1400">
                <a:solidFill>
                  <a:schemeClr val="dk2"/>
                </a:solidFill>
              </a:defRPr>
            </a:lvl8pPr>
            <a:lvl9pPr rtl="0"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2"/>
          </p:nvPr>
        </p:nvSpPr>
        <p:spPr>
          <a:xfrm>
            <a:off x="5740823" y="5262296"/>
            <a:ext cx="5869986" cy="6895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r" rtl="0">
              <a:buClr>
                <a:schemeClr val="lt1"/>
              </a:buClr>
              <a:buFont typeface="Cabin"/>
              <a:buNone/>
              <a:defRPr sz="1100">
                <a:solidFill>
                  <a:schemeClr val="lt1"/>
                </a:solidFill>
              </a:defRPr>
            </a:lvl1pPr>
            <a:lvl2pPr marL="457200" indent="0" rtl="0">
              <a:buFont typeface="Cabin"/>
              <a:buNone/>
              <a:defRPr sz="1100"/>
            </a:lvl2pPr>
            <a:lvl3pPr marL="914400" indent="0" rtl="0">
              <a:buFont typeface="Cabin"/>
              <a:buNone/>
              <a:defRPr sz="1000"/>
            </a:lvl3pPr>
            <a:lvl4pPr marL="1371600" indent="0" rtl="0">
              <a:buFont typeface="Cabin"/>
              <a:buNone/>
              <a:defRPr sz="900"/>
            </a:lvl4pPr>
            <a:lvl5pPr marL="1828800" indent="0" rtl="0">
              <a:buFont typeface="Cabin"/>
              <a:buNone/>
              <a:defRPr sz="900"/>
            </a:lvl5pPr>
            <a:lvl6pPr marL="2286000" indent="0" rtl="0">
              <a:buFont typeface="Cabin"/>
              <a:buNone/>
              <a:defRPr sz="900"/>
            </a:lvl6pPr>
            <a:lvl7pPr marL="2743200" indent="0" rtl="0">
              <a:buFont typeface="Cabin"/>
              <a:buNone/>
              <a:defRPr sz="900"/>
            </a:lvl7pPr>
            <a:lvl8pPr marL="3200400" indent="0" rtl="0">
              <a:buFont typeface="Cabin"/>
              <a:buNone/>
              <a:defRPr sz="900"/>
            </a:lvl8pPr>
            <a:lvl9pPr marL="3657600" indent="0" rtl="0">
              <a:buFont typeface="Cabin"/>
              <a:buNone/>
              <a:defRPr sz="900"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7605950" y="5956137"/>
            <a:ext cx="28447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rgbClr val="9F276A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581191" y="5951810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900" b="0" i="0" u="none" strike="noStrike" cap="small" baseline="0">
                <a:solidFill>
                  <a:srgbClr val="9F276A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0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rgbClr val="9F276A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581193" y="4693389"/>
            <a:ext cx="11029616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400" b="0">
                <a:solidFill>
                  <a:schemeClr val="accent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pic" idx="2"/>
          </p:nvPr>
        </p:nvSpPr>
        <p:spPr>
          <a:xfrm>
            <a:off x="447816" y="599725"/>
            <a:ext cx="11290858" cy="35572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buClr>
                <a:schemeClr val="accent2"/>
              </a:buClr>
              <a:buFont typeface="Cabin"/>
              <a:buNone/>
              <a:defRPr sz="1600" b="0" i="0" u="none" strike="noStrike" cap="none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buClr>
                <a:schemeClr val="dk1"/>
              </a:buClr>
              <a:buFont typeface="Cabin"/>
              <a:buNone/>
              <a:defRPr sz="16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buClr>
                <a:schemeClr val="dk1"/>
              </a:buClr>
              <a:buFont typeface="Cabin"/>
              <a:buNone/>
              <a:defRPr sz="16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buClr>
                <a:schemeClr val="dk1"/>
              </a:buClr>
              <a:buFont typeface="Cabin"/>
              <a:buNone/>
              <a:defRPr sz="16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buClr>
                <a:schemeClr val="dk1"/>
              </a:buClr>
              <a:buFont typeface="Cabin"/>
              <a:buNone/>
              <a:defRPr sz="16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buClr>
                <a:schemeClr val="dk1"/>
              </a:buClr>
              <a:buFont typeface="Cabin"/>
              <a:buNone/>
              <a:defRPr sz="16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buClr>
                <a:schemeClr val="dk1"/>
              </a:buClr>
              <a:buFont typeface="Cabin"/>
              <a:buNone/>
              <a:defRPr sz="16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buClr>
                <a:schemeClr val="dk1"/>
              </a:buClr>
              <a:buFont typeface="Cabin"/>
              <a:buNone/>
              <a:defRPr sz="16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buClr>
                <a:schemeClr val="dk1"/>
              </a:buClr>
              <a:buFont typeface="Cabin"/>
              <a:buNone/>
              <a:defRPr sz="16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581191" y="5260126"/>
            <a:ext cx="11029616" cy="5986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buFont typeface="Cabin"/>
              <a:buNone/>
              <a:defRPr sz="1200"/>
            </a:lvl1pPr>
            <a:lvl2pPr marL="457200" indent="0" rtl="0">
              <a:buFont typeface="Cabin"/>
              <a:buNone/>
              <a:defRPr sz="1200"/>
            </a:lvl2pPr>
            <a:lvl3pPr marL="914400" indent="0" rtl="0">
              <a:buFont typeface="Cabin"/>
              <a:buNone/>
              <a:defRPr sz="1000"/>
            </a:lvl3pPr>
            <a:lvl4pPr marL="1371600" indent="0" rtl="0">
              <a:buFont typeface="Cabin"/>
              <a:buNone/>
              <a:defRPr sz="900"/>
            </a:lvl4pPr>
            <a:lvl5pPr marL="1828800" indent="0" rtl="0">
              <a:buFont typeface="Cabin"/>
              <a:buNone/>
              <a:defRPr sz="900"/>
            </a:lvl5pPr>
            <a:lvl6pPr marL="2286000" indent="0" rtl="0">
              <a:buFont typeface="Cabin"/>
              <a:buNone/>
              <a:defRPr sz="900"/>
            </a:lvl6pPr>
            <a:lvl7pPr marL="2743200" indent="0" rtl="0">
              <a:buFont typeface="Cabin"/>
              <a:buNone/>
              <a:defRPr sz="900"/>
            </a:lvl7pPr>
            <a:lvl8pPr marL="3200400" indent="0" rtl="0">
              <a:buFont typeface="Cabin"/>
              <a:buNone/>
              <a:defRPr sz="900"/>
            </a:lvl8pPr>
            <a:lvl9pPr marL="3657600" indent="0" rtl="0">
              <a:buFont typeface="Cabin"/>
              <a:buNone/>
              <a:defRPr sz="900"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7605950" y="5956137"/>
            <a:ext cx="28447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581191" y="5951810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900" b="0" i="0" u="none" strike="noStrike" cap="small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0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581191" y="705124"/>
            <a:ext cx="11029616" cy="11895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lt1"/>
              </a:buClr>
              <a:buFont typeface="Cabin"/>
              <a:buNone/>
              <a:defRPr sz="2800" b="0" i="0" u="none" strike="noStrike" cap="small" baseline="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indent="0" algn="l" rtl="0">
              <a:defRPr sz="1800" b="0" i="0" u="none" strike="noStrike" cap="none" baseline="0">
                <a:solidFill>
                  <a:schemeClr val="dk2"/>
                </a:solidFill>
              </a:defRPr>
            </a:lvl2pPr>
            <a:lvl3pPr marL="0" marR="0" indent="0" algn="l" rtl="0">
              <a:defRPr sz="1800" b="0" i="0" u="none" strike="noStrike" cap="none" baseline="0">
                <a:solidFill>
                  <a:schemeClr val="dk2"/>
                </a:solidFill>
              </a:defRPr>
            </a:lvl3pPr>
            <a:lvl4pPr marL="0" marR="0" indent="0" algn="l" rtl="0">
              <a:defRPr sz="1800" b="0" i="0" u="none" strike="noStrike" cap="none" baseline="0">
                <a:solidFill>
                  <a:schemeClr val="dk2"/>
                </a:solidFill>
              </a:defRPr>
            </a:lvl4pPr>
            <a:lvl5pPr marL="0" marR="0" indent="0" algn="l" rtl="0">
              <a:defRPr sz="1800" b="0" i="0" u="none" strike="noStrike" cap="none" baseline="0">
                <a:solidFill>
                  <a:schemeClr val="dk2"/>
                </a:solidFill>
              </a:defRPr>
            </a:lvl5pPr>
            <a:lvl6pPr marL="0" marR="0" indent="0" algn="l" rtl="0">
              <a:defRPr sz="1800" b="0" i="0" u="none" strike="noStrike" cap="none" baseline="0">
                <a:solidFill>
                  <a:schemeClr val="dk2"/>
                </a:solidFill>
              </a:defRPr>
            </a:lvl6pPr>
            <a:lvl7pPr marL="0" marR="0" indent="0" algn="l" rtl="0">
              <a:defRPr sz="1800" b="0" i="0" u="none" strike="noStrike" cap="none" baseline="0">
                <a:solidFill>
                  <a:schemeClr val="dk2"/>
                </a:solidFill>
              </a:defRPr>
            </a:lvl7pPr>
            <a:lvl8pPr marL="0" marR="0" indent="0" algn="l" rtl="0">
              <a:defRPr sz="1800" b="0" i="0" u="none" strike="noStrike" cap="none" baseline="0">
                <a:solidFill>
                  <a:schemeClr val="dk2"/>
                </a:solidFill>
              </a:defRPr>
            </a:lvl8pPr>
            <a:lvl9pPr marL="0" marR="0" indent="0" algn="l" rtl="0">
              <a:defRPr sz="1800" b="0" i="0" u="none" strike="noStrike" cap="none" baseline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581191" y="2336002"/>
            <a:ext cx="11029616" cy="35227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06000" marR="0" indent="-200844" algn="l" rtl="0">
              <a:spcBef>
                <a:spcPts val="36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8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630000" marR="0" indent="-219028" algn="l" rtl="0">
              <a:spcBef>
                <a:spcPts val="32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6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00000" marR="0" indent="-195912" algn="l" rtl="0">
              <a:spcBef>
                <a:spcPts val="28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4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242000" marR="0" indent="-168596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602000" marR="0" indent="-172996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899999" marR="0" indent="-1661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200000" marR="0" indent="-1613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2500000" marR="0" indent="-1692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800000" marR="0" indent="-164495" algn="l" rtl="0">
              <a:spcBef>
                <a:spcPts val="240"/>
              </a:spcBef>
              <a:spcAft>
                <a:spcPts val="600"/>
              </a:spcAft>
              <a:buClr>
                <a:schemeClr val="accent2"/>
              </a:buClr>
              <a:buFont typeface="Cabin"/>
              <a:buChar char="◼"/>
              <a:defRPr sz="12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7605950" y="5956137"/>
            <a:ext cx="28447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581191" y="5951810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900" b="0" i="0" u="none" strike="noStrike" cap="small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0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900" b="0" i="0" u="none" strike="noStrike" cap="none" baseline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4" name="Shape 14"/>
          <p:cNvSpPr/>
          <p:nvPr/>
        </p:nvSpPr>
        <p:spPr>
          <a:xfrm>
            <a:off x="446533" y="457200"/>
            <a:ext cx="3703319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" name="Shape 15"/>
          <p:cNvSpPr/>
          <p:nvPr/>
        </p:nvSpPr>
        <p:spPr>
          <a:xfrm>
            <a:off x="8042146" y="453643"/>
            <a:ext cx="3703319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" name="Shape 16"/>
          <p:cNvSpPr/>
          <p:nvPr/>
        </p:nvSpPr>
        <p:spPr>
          <a:xfrm>
            <a:off x="4241830" y="457200"/>
            <a:ext cx="3703319" cy="914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ctrTitle"/>
          </p:nvPr>
        </p:nvSpPr>
        <p:spPr>
          <a:xfrm>
            <a:off x="581191" y="1020430"/>
            <a:ext cx="10993549" cy="14750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abin"/>
              <a:buNone/>
            </a:pPr>
            <a:r>
              <a:rPr lang="en-US" sz="5400" b="0" i="0" u="none" strike="noStrike" cap="none" baseline="0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rPr>
              <a:t>Big Data </a:t>
            </a:r>
            <a:r>
              <a:rPr lang="en-US" sz="5400" b="0" i="0" u="none" strike="noStrike" cap="none" baseline="0" smtClean="0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rPr>
              <a:t>Meets </a:t>
            </a:r>
            <a:r>
              <a:rPr lang="en-US" sz="5400" b="0" i="0" u="none" strike="noStrike" cap="none" baseline="0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rPr>
              <a:t>Microfinance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subTitle" idx="1"/>
          </p:nvPr>
        </p:nvSpPr>
        <p:spPr>
          <a:xfrm>
            <a:off x="581193" y="2495444"/>
            <a:ext cx="10993545" cy="5903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25000"/>
              <a:buFont typeface="Cabin"/>
              <a:buNone/>
            </a:pPr>
            <a:r>
              <a:rPr lang="en-US" sz="2800" b="0" i="0" u="none" strike="noStrike" cap="none" baseline="0" dirty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rPr>
              <a:t>Online Microlending</a:t>
            </a:r>
            <a:r>
              <a:rPr lang="en-US" sz="2800" b="0" i="0" u="none" strike="noStrike" cap="none" baseline="0" dirty="0" smtClean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rPr>
              <a:t>, </a:t>
            </a:r>
            <a:r>
              <a:rPr lang="en-US" sz="2800" b="0" i="0" u="none" strike="noStrike" cap="none" baseline="0" dirty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rPr>
              <a:t>Machine </a:t>
            </a:r>
            <a:r>
              <a:rPr lang="en-US" sz="2800" b="0" i="0" u="none" strike="noStrike" cap="none" baseline="0" dirty="0" smtClean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rPr>
              <a:t>Learning </a:t>
            </a:r>
            <a:r>
              <a:rPr lang="en-US" sz="2800" b="0" i="0" u="none" strike="noStrike" cap="none" baseline="0" dirty="0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rPr>
              <a:t>and the Changing Market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647866" y="3324225"/>
            <a:ext cx="5591174" cy="8309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0" i="0" u="none" strike="noStrike" cap="none" baseline="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Luis Armona and Julia Reichelstein</a:t>
            </a:r>
          </a:p>
          <a:p>
            <a:pPr marL="0" marR="0" lvl="0" indent="0" algn="l" rtl="0">
              <a:buSzPct val="25000"/>
              <a:buNone/>
            </a:pPr>
            <a:r>
              <a:rPr lang="en-US" sz="2400" b="0" i="0" u="none" strike="noStrike" cap="none" baseline="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Stanford University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500" cy="988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-US"/>
              <a:t>Crowdfunding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581193" y="2228002"/>
            <a:ext cx="5422500" cy="3632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3429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/>
              <a:t>Analogous to sites like Kickstarter, but for lending to small businesses</a:t>
            </a:r>
          </a:p>
          <a:p>
            <a:pPr marL="457200" lvl="0" indent="-3429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/>
              <a:t>Premier example is Kiva Zip</a:t>
            </a:r>
          </a:p>
          <a:p>
            <a:pPr marL="457200" lvl="0" indent="-3429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/>
              <a:t>Extremely lucrative for borrowers: ZERO Percent interest</a:t>
            </a:r>
          </a:p>
          <a:p>
            <a:pPr marL="914400" lvl="1" indent="-330200" rtl="0">
              <a:buClr>
                <a:schemeClr val="accent2"/>
              </a:buClr>
              <a:buSzPct val="88888"/>
              <a:buFont typeface="Cabin"/>
              <a:buChar char="◼"/>
            </a:pPr>
            <a:r>
              <a:rPr lang="en-US"/>
              <a:t>Taps into intangible “feel-good” benefits for lenders</a:t>
            </a:r>
          </a:p>
          <a:p>
            <a:pPr marL="457200" lvl="0" indent="-3429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/>
              <a:t>Requires Trustee, but repayment in USA is only about 85%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idx="2"/>
          </p:nvPr>
        </p:nvSpPr>
        <p:spPr>
          <a:xfrm>
            <a:off x="6188417" y="2228002"/>
            <a:ext cx="5422500" cy="3632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pic>
        <p:nvPicPr>
          <p:cNvPr id="162" name="Shape 16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138487" y="2126774"/>
            <a:ext cx="5522374" cy="4307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581191" y="702156"/>
            <a:ext cx="11029500" cy="1013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-US"/>
              <a:t>Microloan Requirements Data </a:t>
            </a:r>
          </a:p>
          <a:p>
            <a:pPr marL="914400" lvl="0" indent="0">
              <a:buNone/>
            </a:pPr>
            <a:r>
              <a:rPr lang="en-US" sz="2400"/>
              <a:t>information of the top players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1489470" y="2167350"/>
            <a:ext cx="5513400" cy="3678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-US" sz="2400"/>
              <a:t>We took a deeper look into…</a:t>
            </a:r>
          </a:p>
          <a:p>
            <a:pPr marL="914400" lvl="0" indent="-3810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/>
              <a:t>Lendup</a:t>
            </a:r>
          </a:p>
          <a:p>
            <a:pPr marL="914400" lvl="0" indent="-3810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/>
              <a:t>Sunovis</a:t>
            </a:r>
          </a:p>
          <a:p>
            <a:pPr marL="914400" lvl="0" indent="-3810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/>
              <a:t>Kiva Zip</a:t>
            </a:r>
          </a:p>
          <a:p>
            <a:pPr marL="914400" lvl="0" indent="-3810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/>
              <a:t>Biz2credit</a:t>
            </a:r>
          </a:p>
          <a:p>
            <a:pPr marL="914400" lvl="0" indent="-3810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/>
              <a:t>OnDeck</a:t>
            </a:r>
          </a:p>
          <a:p>
            <a:pPr marL="914400" lvl="0" indent="-3810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/>
              <a:t>Kabbage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5607525" y="2672125"/>
            <a:ext cx="5370599" cy="3685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lvl="0" indent="-381000" rtl="0">
              <a:spcBef>
                <a:spcPts val="36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Paypal Working Capital</a:t>
            </a:r>
          </a:p>
          <a:p>
            <a:pPr marL="914400" lvl="0" indent="-381000" rtl="0">
              <a:spcBef>
                <a:spcPts val="36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Mission Asset Fund</a:t>
            </a:r>
          </a:p>
          <a:p>
            <a:pPr marL="914400" lvl="0" indent="-381000" rtl="0">
              <a:spcBef>
                <a:spcPts val="36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Lending Club</a:t>
            </a:r>
          </a:p>
          <a:p>
            <a:pPr marL="914400" lvl="0" indent="-381000" rtl="0">
              <a:spcBef>
                <a:spcPts val="36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Prosper</a:t>
            </a:r>
          </a:p>
          <a:p>
            <a:pPr marL="914400" lvl="0" indent="-381000" rtl="0">
              <a:spcBef>
                <a:spcPts val="36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Smart Biz</a:t>
            </a:r>
          </a:p>
          <a:p>
            <a:pPr marL="914400" lvl="0" indent="-381000" rtl="0">
              <a:spcBef>
                <a:spcPts val="36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Billfloat</a:t>
            </a:r>
          </a:p>
          <a:p>
            <a:pPr marL="914400" lvl="0" indent="-381000" rtl="0">
              <a:spcBef>
                <a:spcPts val="36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Tiny Cat Loans</a:t>
            </a:r>
          </a:p>
        </p:txBody>
      </p:sp>
      <p:cxnSp>
        <p:nvCxnSpPr>
          <p:cNvPr id="170" name="Shape 170"/>
          <p:cNvCxnSpPr/>
          <p:nvPr/>
        </p:nvCxnSpPr>
        <p:spPr>
          <a:xfrm rot="10800000" flipH="1">
            <a:off x="873600" y="1461075"/>
            <a:ext cx="474000" cy="13199"/>
          </a:xfrm>
          <a:prstGeom prst="straightConnector1">
            <a:avLst/>
          </a:prstGeom>
          <a:noFill/>
          <a:ln w="28575" cap="flat">
            <a:solidFill>
              <a:srgbClr val="FFFFFF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581191" y="702156"/>
            <a:ext cx="11029500" cy="1013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-US"/>
              <a:t>Lending Requirements</a:t>
            </a:r>
          </a:p>
        </p:txBody>
      </p:sp>
      <p:graphicFrame>
        <p:nvGraphicFramePr>
          <p:cNvPr id="176" name="Shape 176"/>
          <p:cNvGraphicFramePr/>
          <p:nvPr/>
        </p:nvGraphicFramePr>
        <p:xfrm>
          <a:off x="748425" y="2472775"/>
          <a:ext cx="10491025" cy="3524550"/>
        </p:xfrm>
        <a:graphic>
          <a:graphicData uri="http://schemas.openxmlformats.org/drawingml/2006/table">
            <a:tbl>
              <a:tblPr>
                <a:noFill/>
                <a:tableStyleId>{BC038ED1-7879-4CF1-AAA7-890E5FC40E8F}</a:tableStyleId>
              </a:tblPr>
              <a:tblGrid>
                <a:gridCol w="7327425"/>
                <a:gridCol w="3163600"/>
              </a:tblGrid>
              <a:tr h="587425">
                <a:tc>
                  <a:txBody>
                    <a:bodyPr/>
                    <a:lstStyle/>
                    <a:p>
                      <a:pPr marL="457200" indent="0">
                        <a:buNone/>
                      </a:pPr>
                      <a:r>
                        <a:rPr lang="en-US" sz="1800" b="1"/>
                        <a:t>Credit Score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/>
                        <a:t>67%</a:t>
                      </a:r>
                    </a:p>
                  </a:txBody>
                  <a:tcPr marL="91425" marR="91425" marT="91425" marB="91425"/>
                </a:tc>
              </a:tr>
              <a:tr h="587425">
                <a:tc>
                  <a:txBody>
                    <a:bodyPr/>
                    <a:lstStyle/>
                    <a:p>
                      <a:pPr marL="457200" indent="0">
                        <a:buNone/>
                      </a:pPr>
                      <a:r>
                        <a:rPr lang="en-US" sz="1800" b="1"/>
                        <a:t>Social Security Number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/>
                        <a:t>67%</a:t>
                      </a:r>
                    </a:p>
                  </a:txBody>
                  <a:tcPr marL="91425" marR="91425" marT="91425" marB="91425"/>
                </a:tc>
              </a:tr>
              <a:tr h="587425">
                <a:tc>
                  <a:txBody>
                    <a:bodyPr/>
                    <a:lstStyle/>
                    <a:p>
                      <a:pPr marL="457200" indent="0">
                        <a:buNone/>
                      </a:pPr>
                      <a:r>
                        <a:rPr lang="en-US" sz="1800" b="1"/>
                        <a:t>Business Identification (e.g. address or tax forms)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/>
                        <a:t>58%</a:t>
                      </a:r>
                    </a:p>
                  </a:txBody>
                  <a:tcPr marL="91425" marR="91425" marT="91425" marB="91425"/>
                </a:tc>
              </a:tr>
              <a:tr h="587425">
                <a:tc>
                  <a:txBody>
                    <a:bodyPr/>
                    <a:lstStyle/>
                    <a:p>
                      <a:pPr marL="457200" indent="0">
                        <a:buNone/>
                      </a:pPr>
                      <a:r>
                        <a:rPr lang="en-US" sz="1800" b="1"/>
                        <a:t>Proof of income or business revenue (e.g. bank statements)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/>
                        <a:t>83%</a:t>
                      </a:r>
                    </a:p>
                  </a:txBody>
                  <a:tcPr marL="91425" marR="91425" marT="91425" marB="91425"/>
                </a:tc>
              </a:tr>
              <a:tr h="587425">
                <a:tc>
                  <a:txBody>
                    <a:bodyPr/>
                    <a:lstStyle/>
                    <a:p>
                      <a:pPr marL="457200" indent="0">
                        <a:buNone/>
                      </a:pPr>
                      <a:r>
                        <a:rPr lang="en-US" sz="1800" b="1"/>
                        <a:t>Reference (at least one)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/>
                        <a:t>17%</a:t>
                      </a:r>
                    </a:p>
                  </a:txBody>
                  <a:tcPr marL="91425" marR="91425" marT="91425" marB="91425"/>
                </a:tc>
              </a:tr>
              <a:tr h="587425">
                <a:tc>
                  <a:txBody>
                    <a:bodyPr/>
                    <a:lstStyle/>
                    <a:p>
                      <a:pPr marL="457200" indent="0">
                        <a:buNone/>
                      </a:pPr>
                      <a:r>
                        <a:rPr lang="en-US" sz="1800" b="1"/>
                        <a:t>Collateral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/>
                        <a:t>0%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581191" y="702156"/>
            <a:ext cx="11029500" cy="1013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-US"/>
              <a:t>Comparing Online Lenders to Traditional Lenders- By the Numbers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581191" y="2180496"/>
            <a:ext cx="11029500" cy="3678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3429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/>
              <a:t>Online lenders are much younger than traditional lenders- average of 5 years old (compared mean for traditional lenders of 17)</a:t>
            </a:r>
          </a:p>
          <a:p>
            <a:pPr marL="457200" lvl="0" indent="-3429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/>
              <a:t>APR:  Difficult to measure, but usually much higher</a:t>
            </a:r>
          </a:p>
          <a:p>
            <a:pPr marL="914400" lvl="1" indent="-3429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1800"/>
              <a:t>Traditional lender mean: 8% APR; Lendup has APR near 400% for first-time users, despite socially responsible profile</a:t>
            </a:r>
          </a:p>
          <a:p>
            <a:pPr marL="457200" lvl="0" indent="-3429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/>
              <a:t>Scale is also massive compared to traditional lenders: Online lenders averaged close to 1 billion $ of loans, compared to 1.2 million $ for traditional lenders</a:t>
            </a:r>
          </a:p>
          <a:p>
            <a:pPr marL="457200" lvl="0" indent="-317500">
              <a:buClr>
                <a:schemeClr val="accent2"/>
              </a:buClr>
              <a:buSzPct val="77777"/>
              <a:buFont typeface="Cabin"/>
              <a:buChar char="◼"/>
            </a:pPr>
            <a:r>
              <a:rPr lang="en-US"/>
              <a:t>Traditional lenders give out loans typically from $1000 to $50,000, while these online lenders have a much wider range of loans (sometimes as high as $250k)</a:t>
            </a:r>
          </a:p>
        </p:txBody>
      </p:sp>
      <p:sp>
        <p:nvSpPr>
          <p:cNvPr id="183" name="Shape 183"/>
          <p:cNvSpPr txBox="1"/>
          <p:nvPr/>
        </p:nvSpPr>
        <p:spPr>
          <a:xfrm>
            <a:off x="584925" y="6251375"/>
            <a:ext cx="11029500" cy="38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-US"/>
              <a:t>*Traditional Microfinance lender data based on Microtracker.org California 2012 data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581191" y="702156"/>
            <a:ext cx="11029500" cy="1013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-US"/>
              <a:t>Conclusion</a:t>
            </a:r>
          </a:p>
        </p:txBody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581191" y="2180496"/>
            <a:ext cx="11029500" cy="3678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3810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/>
              <a:t>Big Data makes lending decisions a simple but potentially flawed routine</a:t>
            </a:r>
          </a:p>
          <a:p>
            <a:pPr marL="914400" lvl="1" indent="-3556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000"/>
              <a:t>Allows for massive economies of scale</a:t>
            </a:r>
          </a:p>
          <a:p>
            <a:pPr marL="914400" lvl="1" indent="-3556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000"/>
              <a:t>Customer faces simple and user-friendly interface</a:t>
            </a:r>
          </a:p>
          <a:p>
            <a:pPr marL="914400" lvl="1" indent="-3556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000"/>
              <a:t>Online lenders focus on easily quantifiable data with valuable information (i.e. credit scores)</a:t>
            </a:r>
          </a:p>
          <a:p>
            <a:pPr marL="457200" lvl="0" indent="-3810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/>
              <a:t>Offerings and form of loan product differ from firm to firm</a:t>
            </a:r>
          </a:p>
          <a:p>
            <a:pPr marL="914400" lvl="1" indent="-3556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000"/>
              <a:t>P2P vs Fixed Fee vs Other formulas</a:t>
            </a:r>
          </a:p>
          <a:p>
            <a:pPr marL="457200" lvl="0" indent="-3810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/>
              <a:t>Traditional microlenders are more limited in their consumer base, but usually offer much friendlier APR due to community-oriented approach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581191" y="702156"/>
            <a:ext cx="11029616" cy="1013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0" i="0" u="none" strike="noStrike" cap="none" baseline="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A Brief Intro to Machine Learning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581191" y="2180496"/>
            <a:ext cx="11029614" cy="367830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306000" marR="0" lvl="0" indent="-3060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1999"/>
              <a:buFont typeface="Cabin"/>
              <a:buChar char="◼"/>
            </a:pPr>
            <a:r>
              <a:rPr lang="en-US" sz="20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Supervised machine learning</a:t>
            </a:r>
          </a:p>
          <a:p>
            <a:pPr marL="306000" marR="0" lvl="0" indent="-30600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91999"/>
              <a:buFont typeface="Cabin"/>
              <a:buChar char="◼"/>
            </a:pPr>
            <a:r>
              <a:rPr lang="en-US" sz="20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Algorithms learn from training examples to discover a relationship between input and output variables</a:t>
            </a:r>
          </a:p>
          <a:p>
            <a:pPr marL="306000" marR="0" lvl="0" indent="-30600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91999"/>
              <a:buFont typeface="Cabin"/>
              <a:buChar char="◼"/>
            </a:pPr>
            <a:r>
              <a:rPr lang="en-US" sz="20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Learning is done purely by trial-and-error</a:t>
            </a:r>
          </a:p>
          <a:p>
            <a:pPr marL="306000" marR="0" lvl="0" indent="-30600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91999"/>
              <a:buFont typeface="Cabin"/>
              <a:buChar char="◼"/>
            </a:pPr>
            <a:r>
              <a:rPr lang="en-US" sz="20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No prior knowledge of data required – these algorithms can be used in any field</a:t>
            </a:r>
          </a:p>
          <a:p>
            <a:pPr marL="306000" marR="0" lvl="0" indent="-30600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91999"/>
              <a:buFont typeface="Cabin"/>
              <a:buChar char="◼"/>
            </a:pPr>
            <a:r>
              <a:rPr lang="en-US" sz="20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See Andrew Ng’s CS 229 Stanford course website for an in-depth treatment of machine learning</a:t>
            </a:r>
          </a:p>
          <a:p>
            <a:endParaRPr lang="en-US" sz="2000" b="0" i="0" u="none" strike="noStrike" cap="none" baseline="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endParaRPr lang="en-US" sz="2000" b="0" i="0" u="none" strike="noStrike" cap="none" baseline="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endParaRPr lang="en-US" sz="2000" b="0" i="0" u="none" strike="noStrike" cap="none" baseline="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endParaRPr lang="en-US" sz="2000" b="0" i="0" u="none" strike="noStrike" cap="none" baseline="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581191" y="702156"/>
            <a:ext cx="11029616" cy="1013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0" i="0" u="none" strike="noStrike" cap="none" baseline="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Framing the Problem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581191" y="2180496"/>
            <a:ext cx="11029614" cy="367830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306000" marR="0" lvl="0" indent="-3060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1999"/>
              <a:buFont typeface="Cabin"/>
              <a:buChar char="◼"/>
            </a:pPr>
            <a:r>
              <a:rPr lang="en-US" sz="20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Consider a new MFI with data on 30 previous clients:</a:t>
            </a:r>
          </a:p>
          <a:p>
            <a:pPr marL="630000" marR="0" lvl="1" indent="-312500" algn="l" rtl="0">
              <a:spcBef>
                <a:spcPts val="920"/>
              </a:spcBef>
              <a:spcAft>
                <a:spcPts val="0"/>
              </a:spcAft>
              <a:buClr>
                <a:schemeClr val="accent2"/>
              </a:buClr>
              <a:buSzPct val="92000"/>
              <a:buFont typeface="Cabin"/>
              <a:buChar char="◼"/>
            </a:pPr>
            <a:r>
              <a:rPr lang="en-US" sz="16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X1 :  Annual income</a:t>
            </a:r>
          </a:p>
          <a:p>
            <a:pPr marL="630000" marR="0" lvl="1" indent="-312500" algn="l" rtl="0">
              <a:spcBef>
                <a:spcPts val="920"/>
              </a:spcBef>
              <a:spcAft>
                <a:spcPts val="0"/>
              </a:spcAft>
              <a:buClr>
                <a:schemeClr val="accent2"/>
              </a:buClr>
              <a:buSzPct val="92000"/>
              <a:buFont typeface="Cabin"/>
              <a:buChar char="◼"/>
            </a:pPr>
            <a:r>
              <a:rPr lang="en-US" sz="16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X2 :  Size of requested loan</a:t>
            </a:r>
          </a:p>
          <a:p>
            <a:pPr marL="306000" marR="0" lvl="0" indent="-30600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91999"/>
              <a:buFont typeface="Cabin"/>
              <a:buChar char="◼"/>
            </a:pPr>
            <a:r>
              <a:rPr lang="en-US" sz="20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The MFI also has data on whether each client paid back the loan or defaulted</a:t>
            </a:r>
          </a:p>
          <a:p>
            <a:pPr marL="630000" marR="0" lvl="1" indent="-312500" algn="l" rtl="0">
              <a:spcBef>
                <a:spcPts val="920"/>
              </a:spcBef>
              <a:spcAft>
                <a:spcPts val="0"/>
              </a:spcAft>
              <a:buClr>
                <a:schemeClr val="accent2"/>
              </a:buClr>
              <a:buSzPct val="92000"/>
              <a:buFont typeface="Cabin"/>
              <a:buChar char="◼"/>
            </a:pPr>
            <a:r>
              <a:rPr lang="en-US" sz="16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Call this output variable Y</a:t>
            </a:r>
          </a:p>
          <a:p>
            <a:pPr marL="630000" marR="0" lvl="1" indent="-312500" algn="l" rtl="0">
              <a:spcBef>
                <a:spcPts val="920"/>
              </a:spcBef>
              <a:spcAft>
                <a:spcPts val="0"/>
              </a:spcAft>
              <a:buClr>
                <a:schemeClr val="accent2"/>
              </a:buClr>
              <a:buSzPct val="92000"/>
              <a:buFont typeface="Cabin"/>
              <a:buChar char="◼"/>
            </a:pPr>
            <a:r>
              <a:rPr lang="en-US" sz="16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Y = 0 if the client paid back the loan (the client was a safe investment choice)</a:t>
            </a:r>
          </a:p>
          <a:p>
            <a:pPr marL="630000" marR="0" lvl="1" indent="-312500" algn="l" rtl="0">
              <a:spcBef>
                <a:spcPts val="920"/>
              </a:spcBef>
              <a:spcAft>
                <a:spcPts val="0"/>
              </a:spcAft>
              <a:buClr>
                <a:schemeClr val="accent2"/>
              </a:buClr>
              <a:buSzPct val="92000"/>
              <a:buFont typeface="Cabin"/>
              <a:buChar char="◼"/>
            </a:pPr>
            <a:r>
              <a:rPr lang="en-US" sz="16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Y = 1 if the client defaulted (the client was too risky)</a:t>
            </a:r>
          </a:p>
          <a:p>
            <a:pPr marL="306000" marR="0" lvl="0" indent="-30600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91999"/>
              <a:buFont typeface="Cabin"/>
              <a:buChar char="◼"/>
            </a:pPr>
            <a:r>
              <a:rPr lang="en-US" sz="20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We will build an algorithm that will take X1 and X2 and calculate a prediction, G</a:t>
            </a:r>
          </a:p>
          <a:p>
            <a:endParaRPr lang="en-US" sz="2000" b="0" i="0" u="none" strike="noStrike" cap="none" baseline="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endParaRPr lang="en-US" sz="2000" b="0" i="0" u="none" strike="noStrike" cap="none" baseline="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581191" y="702156"/>
            <a:ext cx="11029500" cy="1013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bin"/>
              <a:buNone/>
            </a:pPr>
            <a:r>
              <a:rPr lang="en-US"/>
              <a:t>Building the Algorithm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581191" y="2180496"/>
            <a:ext cx="11029500" cy="3678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306000" lvl="0" indent="-306000" rtl="0">
              <a:lnSpc>
                <a:spcPct val="115000"/>
              </a:lnSpc>
              <a:spcBef>
                <a:spcPts val="400"/>
              </a:spcBef>
              <a:buClr>
                <a:schemeClr val="accent2"/>
              </a:buClr>
              <a:buSzPct val="102222"/>
              <a:buFont typeface="Cabin"/>
              <a:buChar char="◼"/>
            </a:pPr>
            <a:r>
              <a:rPr lang="en-US">
                <a:solidFill>
                  <a:srgbClr val="3D3D3D"/>
                </a:solidFill>
                <a:latin typeface="Arial"/>
                <a:ea typeface="Arial"/>
                <a:cs typeface="Arial"/>
                <a:sym typeface="Arial"/>
              </a:rPr>
              <a:t>Simplest example – Linear regression:  G = a + b*X1 + c*X2</a:t>
            </a:r>
          </a:p>
          <a:p>
            <a:pPr marL="306000" lvl="0" indent="-306000" rtl="0">
              <a:lnSpc>
                <a:spcPct val="115000"/>
              </a:lnSpc>
              <a:spcBef>
                <a:spcPts val="400"/>
              </a:spcBef>
              <a:buClr>
                <a:schemeClr val="accent2"/>
              </a:buClr>
              <a:buSzPct val="102222"/>
              <a:buFont typeface="Cabin"/>
              <a:buChar char="◼"/>
            </a:pPr>
            <a:r>
              <a:rPr lang="en-US">
                <a:solidFill>
                  <a:srgbClr val="3D3D3D"/>
                </a:solidFill>
                <a:latin typeface="Arial"/>
                <a:ea typeface="Arial"/>
                <a:cs typeface="Arial"/>
                <a:sym typeface="Arial"/>
              </a:rPr>
              <a:t>We start with random guesses for the parameters 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a, b, and c</a:t>
            </a:r>
          </a:p>
          <a:p>
            <a:pPr marL="306000" lvl="0" indent="-306000" rtl="0">
              <a:lnSpc>
                <a:spcPct val="115000"/>
              </a:lnSpc>
              <a:spcBef>
                <a:spcPts val="400"/>
              </a:spcBef>
              <a:buClr>
                <a:schemeClr val="accent2"/>
              </a:buClr>
              <a:buSzPct val="102222"/>
              <a:buFont typeface="Cabin"/>
              <a:buChar char="◼"/>
            </a:pPr>
            <a:r>
              <a:rPr lang="en-US">
                <a:solidFill>
                  <a:srgbClr val="3D3D3D"/>
                </a:solidFill>
                <a:latin typeface="Arial"/>
                <a:ea typeface="Arial"/>
                <a:cs typeface="Arial"/>
                <a:sym typeface="Arial"/>
              </a:rPr>
              <a:t>We make a prediction with these random parameters, then compare the results with the Y values</a:t>
            </a:r>
          </a:p>
          <a:p>
            <a:pPr marL="306000" lvl="0" indent="-306000" rtl="0">
              <a:lnSpc>
                <a:spcPct val="115000"/>
              </a:lnSpc>
              <a:spcBef>
                <a:spcPts val="400"/>
              </a:spcBef>
              <a:buClr>
                <a:schemeClr val="accent2"/>
              </a:buClr>
              <a:buSzPct val="102222"/>
              <a:buFont typeface="Cabin"/>
              <a:buChar char="◼"/>
            </a:pPr>
            <a:r>
              <a:rPr lang="en-US">
                <a:solidFill>
                  <a:srgbClr val="3D3D3D"/>
                </a:solidFill>
                <a:latin typeface="Arial"/>
                <a:ea typeface="Arial"/>
                <a:cs typeface="Arial"/>
                <a:sym typeface="Arial"/>
              </a:rPr>
              <a:t>Our algorithm adjusts the parameters little by little until our predictions, G, match the Y values</a:t>
            </a:r>
          </a:p>
          <a:p>
            <a:pPr marL="306000" lvl="0" indent="-306000" rtl="0">
              <a:lnSpc>
                <a:spcPct val="115000"/>
              </a:lnSpc>
              <a:spcBef>
                <a:spcPts val="400"/>
              </a:spcBef>
              <a:buClr>
                <a:schemeClr val="accent2"/>
              </a:buClr>
              <a:buSzPct val="102222"/>
              <a:buFont typeface="Cabin"/>
              <a:buChar char="◼"/>
            </a:pPr>
            <a:r>
              <a:rPr lang="en-US">
                <a:solidFill>
                  <a:srgbClr val="3D3D3D"/>
                </a:solidFill>
                <a:latin typeface="Arial"/>
                <a:ea typeface="Arial"/>
                <a:cs typeface="Arial"/>
                <a:sym typeface="Arial"/>
              </a:rPr>
              <a:t>We are finding the curve that splits the clients between safe and risky</a:t>
            </a:r>
          </a:p>
          <a:p>
            <a:pPr marL="306000" lvl="0" indent="-306000" rtl="0">
              <a:lnSpc>
                <a:spcPct val="115000"/>
              </a:lnSpc>
              <a:spcBef>
                <a:spcPts val="400"/>
              </a:spcBef>
              <a:buClr>
                <a:schemeClr val="accent2"/>
              </a:buClr>
              <a:buSzPct val="102222"/>
              <a:buFont typeface="Cabin"/>
              <a:buChar char="◼"/>
            </a:pPr>
            <a:r>
              <a:rPr lang="en-US">
                <a:solidFill>
                  <a:srgbClr val="3D3D3D"/>
                </a:solidFill>
                <a:latin typeface="Arial"/>
                <a:ea typeface="Arial"/>
                <a:cs typeface="Arial"/>
                <a:sym typeface="Arial"/>
              </a:rPr>
              <a:t>We can use other equations besides linear – e.g., quadratic, logistic, Gaussian</a:t>
            </a:r>
          </a:p>
          <a:p>
            <a:pPr marL="306000" lvl="0" indent="-306000" rtl="0">
              <a:lnSpc>
                <a:spcPct val="115000"/>
              </a:lnSpc>
              <a:spcBef>
                <a:spcPts val="400"/>
              </a:spcBef>
              <a:buClr>
                <a:schemeClr val="accent2"/>
              </a:buClr>
              <a:buSzPct val="102222"/>
              <a:buFont typeface="Cabin"/>
              <a:buChar char="◼"/>
            </a:pPr>
            <a:r>
              <a:rPr lang="en-US">
                <a:solidFill>
                  <a:srgbClr val="3D3D3D"/>
                </a:solidFill>
                <a:latin typeface="Arial"/>
                <a:ea typeface="Arial"/>
                <a:cs typeface="Arial"/>
                <a:sym typeface="Arial"/>
              </a:rPr>
              <a:t>Often, programmers will try several different equations to find the best one</a:t>
            </a:r>
          </a:p>
          <a:p>
            <a:endParaRPr lang="en-US">
              <a:solidFill>
                <a:srgbClr val="3D3D3D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>
              <a:solidFill>
                <a:srgbClr val="3D3D3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581191" y="702156"/>
            <a:ext cx="11029616" cy="1013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0" i="0" u="none" strike="noStrike" cap="none" baseline="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Regression  Plot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581191" y="2180496"/>
            <a:ext cx="11029614" cy="367830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306000" marR="0" lvl="0" indent="-200844" algn="l" rtl="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1999"/>
              <a:buFont typeface="Cabin"/>
              <a:buNone/>
            </a:pPr>
            <a:r>
              <a:rPr lang="en-US"/>
              <a:t> </a:t>
            </a:r>
          </a:p>
        </p:txBody>
      </p:sp>
      <p:pic>
        <p:nvPicPr>
          <p:cNvPr id="124" name="Shape 12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3512580" y="1824610"/>
            <a:ext cx="5166838" cy="459524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581191" y="702156"/>
            <a:ext cx="11029616" cy="1013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0" i="0" u="none" strike="noStrike" cap="none" baseline="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Should We Be Concerned?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581191" y="2180496"/>
            <a:ext cx="11029614" cy="367830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306000" marR="0" lvl="0" indent="-3060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1999"/>
              <a:buFont typeface="Cabin"/>
              <a:buChar char="◼"/>
            </a:pPr>
            <a:r>
              <a:rPr lang="en-US" sz="20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Machine learning is a very powerful tool</a:t>
            </a:r>
          </a:p>
          <a:p>
            <a:pPr marL="306000" marR="0" lvl="0" indent="-30600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91999"/>
              <a:buFont typeface="Cabin"/>
              <a:buChar char="◼"/>
            </a:pPr>
            <a:r>
              <a:rPr lang="en-US" sz="20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However, it cannot replace loan officers – big data algorithms can only complement their work</a:t>
            </a:r>
          </a:p>
          <a:p>
            <a:pPr marL="630000" marR="0" lvl="1" indent="-312500" algn="l" rtl="0">
              <a:spcBef>
                <a:spcPts val="920"/>
              </a:spcBef>
              <a:spcAft>
                <a:spcPts val="0"/>
              </a:spcAft>
              <a:buClr>
                <a:schemeClr val="accent2"/>
              </a:buClr>
              <a:buSzPct val="92000"/>
              <a:buFont typeface="Cabin"/>
              <a:buChar char="◼"/>
            </a:pPr>
            <a:r>
              <a:rPr lang="en-US" sz="16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These algorithms are only as good as their input data</a:t>
            </a:r>
          </a:p>
          <a:p>
            <a:pPr marL="630000" marR="0" lvl="1" indent="-312500" algn="l" rtl="0">
              <a:spcBef>
                <a:spcPts val="920"/>
              </a:spcBef>
              <a:spcAft>
                <a:spcPts val="0"/>
              </a:spcAft>
              <a:buClr>
                <a:schemeClr val="accent2"/>
              </a:buClr>
              <a:buSzPct val="92000"/>
              <a:buFont typeface="Cabin"/>
              <a:buChar char="◼"/>
            </a:pPr>
            <a:r>
              <a:rPr lang="en-US" sz="16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Data collection and processing are key </a:t>
            </a:r>
          </a:p>
          <a:p>
            <a:pPr marL="630000" marR="0" lvl="1" indent="-312500" algn="l" rtl="0">
              <a:spcBef>
                <a:spcPts val="920"/>
              </a:spcBef>
              <a:spcAft>
                <a:spcPts val="0"/>
              </a:spcAft>
              <a:buClr>
                <a:schemeClr val="accent2"/>
              </a:buClr>
              <a:buSzPct val="92000"/>
              <a:buFont typeface="Cabin"/>
              <a:buChar char="◼"/>
            </a:pPr>
            <a:r>
              <a:rPr lang="en-US" sz="16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Algorithms can still be unreliable – loan officers are indispensable for their experience and intuition at these times</a:t>
            </a:r>
          </a:p>
          <a:p>
            <a:pPr marL="306000" marR="0" lvl="0" indent="-30600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91999"/>
              <a:buFont typeface="Cabin"/>
              <a:buChar char="◼"/>
            </a:pPr>
            <a:r>
              <a:rPr lang="en-US" sz="20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Still, machine learning will only get better, and traditional MFIs should take heed</a:t>
            </a:r>
          </a:p>
          <a:p>
            <a:pPr marL="306000" marR="0" lvl="0" indent="-30600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91999"/>
              <a:buFont typeface="Cabin"/>
              <a:buChar char="◼"/>
            </a:pPr>
            <a:r>
              <a:rPr lang="en-US" sz="2000" b="0" i="0" u="none" strike="noStrike" cap="none" baseline="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Big data’s infiltration into the market will be gradual but steady – be prepared!</a:t>
            </a:r>
          </a:p>
          <a:p>
            <a:endParaRPr lang="en-US" sz="2000" b="0" i="0" u="none" strike="noStrike" cap="none" baseline="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endParaRPr lang="en-US" sz="2000" b="0" i="0" u="none" strike="noStrike" cap="none" baseline="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581191" y="702156"/>
            <a:ext cx="11029500" cy="1013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-US"/>
              <a:t>Examples of Automation- Lendup	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581191" y="2180496"/>
            <a:ext cx="11029500" cy="3678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3810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/>
              <a:t>Pegs loan fee based on following formula: Fee = 15% amount  - $0.30*(30 - loan term)</a:t>
            </a:r>
          </a:p>
          <a:p>
            <a:pPr marL="457200" lvl="0" indent="-3810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/>
              <a:t>Uses further client info to determine whether they want to disburse the loan</a:t>
            </a:r>
          </a:p>
          <a:p>
            <a:pPr marL="457200" lvl="0" indent="-3810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/>
              <a:t>Points System: combines education and loan history with Lendup to increase access to more capital, lower interest, etc.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581191" y="702156"/>
            <a:ext cx="11029500" cy="1013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-US"/>
              <a:t>Examples of Automation- Paypal Working Capital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581191" y="2180496"/>
            <a:ext cx="11029500" cy="3678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3810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/>
              <a:t>Uses sales history with paypal to determine terms of loan- NO further information</a:t>
            </a:r>
          </a:p>
          <a:p>
            <a:pPr marL="457200" lvl="0" indent="-3810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/>
              <a:t>Requires participants to already use Paypal to process transactions</a:t>
            </a:r>
          </a:p>
          <a:p>
            <a:pPr marL="457200" lvl="0" indent="-3810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/>
              <a:t>single fixed fee paid off according to monthly sales</a:t>
            </a:r>
          </a:p>
          <a:p>
            <a:pPr marL="457200" lvl="0" indent="-3810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/>
              <a:t>Can take out loan of up to 8% of annual sales revenue.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581191" y="702156"/>
            <a:ext cx="11029500" cy="1013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-US"/>
              <a:t>Examples of Automation- Prosper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581191" y="2180496"/>
            <a:ext cx="11029500" cy="3678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3810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/>
              <a:t>Develops Prosper Rating to determine APR faced by borrower</a:t>
            </a:r>
          </a:p>
          <a:p>
            <a:pPr marL="914400" lvl="1" indent="-3810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/>
              <a:t>based on credit score, and prosper rating (indicator of expected losses based on type of loan)</a:t>
            </a:r>
          </a:p>
          <a:p>
            <a:pPr marL="457200" lvl="0" indent="-381000" rtl="0">
              <a:buClr>
                <a:schemeClr val="accent2"/>
              </a:buClr>
              <a:buSzPct val="100000"/>
              <a:buFont typeface="Cabin"/>
              <a:buChar char="◼"/>
            </a:pPr>
            <a:r>
              <a:rPr lang="en-US" sz="2400"/>
              <a:t>Lists loan request in Peer-to-Peer setting for potential investors displaying terms and relevant info for investor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Dividend">
  <a:themeElements>
    <a:clrScheme name="Dividend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938</Words>
  <Application>Microsoft Office PowerPoint</Application>
  <PresentationFormat>Widescreen</PresentationFormat>
  <Paragraphs>104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Cabin</vt:lpstr>
      <vt:lpstr>Dividend</vt:lpstr>
      <vt:lpstr>Big Data Meets Microfinance</vt:lpstr>
      <vt:lpstr>A Brief Intro to Machine Learning</vt:lpstr>
      <vt:lpstr>Framing the Problem</vt:lpstr>
      <vt:lpstr>Building the Algorithm</vt:lpstr>
      <vt:lpstr>Regression  Plot</vt:lpstr>
      <vt:lpstr>Should We Be Concerned?</vt:lpstr>
      <vt:lpstr>Examples of Automation- Lendup </vt:lpstr>
      <vt:lpstr>Examples of Automation- Paypal Working Capital</vt:lpstr>
      <vt:lpstr>Examples of Automation- Prosper</vt:lpstr>
      <vt:lpstr>Crowdfunding</vt:lpstr>
      <vt:lpstr>Microloan Requirements Data  information of the top players</vt:lpstr>
      <vt:lpstr>Lending Requirements</vt:lpstr>
      <vt:lpstr>Comparing Online Lenders to Traditional Lenders- By the Numbers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Data Meets  Microfinance</dc:title>
  <dc:creator>Owner</dc:creator>
  <cp:lastModifiedBy>Owner</cp:lastModifiedBy>
  <cp:revision>2</cp:revision>
  <dcterms:modified xsi:type="dcterms:W3CDTF">2014-01-08T21:16:00Z</dcterms:modified>
</cp:coreProperties>
</file>