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03" r:id="rId1"/>
  </p:sldMasterIdLst>
  <p:sldIdLst>
    <p:sldId id="262" r:id="rId2"/>
    <p:sldId id="267" r:id="rId3"/>
    <p:sldId id="268" r:id="rId4"/>
    <p:sldId id="261" r:id="rId5"/>
    <p:sldId id="263" r:id="rId6"/>
    <p:sldId id="264" r:id="rId7"/>
    <p:sldId id="265" r:id="rId8"/>
    <p:sldId id="266" r:id="rId9"/>
    <p:sldId id="269" r:id="rId10"/>
    <p:sldId id="271" r:id="rId11"/>
    <p:sldId id="274" r:id="rId12"/>
    <p:sldId id="273" r:id="rId13"/>
    <p:sldId id="275" r:id="rId14"/>
    <p:sldId id="272"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8739" autoAdjust="0"/>
  </p:normalViewPr>
  <p:slideViewPr>
    <p:cSldViewPr snapToGrid="0" snapToObjects="1">
      <p:cViewPr>
        <p:scale>
          <a:sx n="100" d="100"/>
          <a:sy n="100" d="100"/>
        </p:scale>
        <p:origin x="-1176" y="6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35755E64-C51E-A349-B168-09CA39EDA26F}" type="datetimeFigureOut">
              <a:rPr lang="en-US" smtClean="0"/>
              <a:t>9/25/12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55E64-C51E-A349-B168-09CA39EDA26F}" type="datetimeFigureOut">
              <a:rPr lang="en-US" smtClean="0"/>
              <a:t>9/25/12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4257F6-5D26-E54B-A61C-07696648390B}" type="slidenum">
              <a:rPr lang="en-US" smtClean="0"/>
              <a:t>‹#›</a:t>
            </a:fld>
            <a:endParaRPr lang="en-US" dirty="0"/>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755E64-C51E-A349-B168-09CA39EDA26F}" type="datetimeFigureOut">
              <a:rPr lang="en-US" smtClean="0"/>
              <a:t>9/25/12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755E64-C51E-A349-B168-09CA39EDA26F}" type="datetimeFigureOut">
              <a:rPr lang="en-US" smtClean="0"/>
              <a:t>9/25/12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755E64-C51E-A349-B168-09CA39EDA26F}" type="datetimeFigureOut">
              <a:rPr lang="en-US" smtClean="0"/>
              <a:t>9/25/12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35755E64-C51E-A349-B168-09CA39EDA26F}" type="datetimeFigureOut">
              <a:rPr lang="en-US" smtClean="0"/>
              <a:t>9/25/12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257F6-5D26-E54B-A61C-07696648390B}" type="slidenum">
              <a:rPr lang="en-US" smtClean="0"/>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55E64-C51E-A349-B168-09CA39EDA26F}" type="datetimeFigureOut">
              <a:rPr lang="en-US" smtClean="0"/>
              <a:t>9/25/12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35755E64-C51E-A349-B168-09CA39EDA26F}" type="datetimeFigureOut">
              <a:rPr lang="en-US" smtClean="0"/>
              <a:t>9/25/12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35755E64-C51E-A349-B168-09CA39EDA26F}" type="datetimeFigureOut">
              <a:rPr lang="en-US" smtClean="0"/>
              <a:t>9/25/12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35755E64-C51E-A349-B168-09CA39EDA26F}" type="datetimeFigureOut">
              <a:rPr lang="en-US" smtClean="0"/>
              <a:t>9/25/12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55E64-C51E-A349-B168-09CA39EDA26F}" type="datetimeFigureOut">
              <a:rPr lang="en-US" smtClean="0"/>
              <a:t>9/25/12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55E64-C51E-A349-B168-09CA39EDA26F}" type="datetimeFigureOut">
              <a:rPr lang="en-US" smtClean="0"/>
              <a:t>9/25/12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44257F6-5D26-E54B-A61C-07696648390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35755E64-C51E-A349-B168-09CA39EDA26F}" type="datetimeFigureOut">
              <a:rPr lang="en-US" smtClean="0"/>
              <a:t>9/25/12</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E44257F6-5D26-E54B-A61C-07696648390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004"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4.xml.rels><?xml version="1.0" encoding="UTF-8" standalone="yes"?>
<Relationships xmlns="http://schemas.openxmlformats.org/package/2006/relationships"><Relationship Id="rId3" Type="http://schemas.openxmlformats.org/officeDocument/2006/relationships/hyperlink" Target="http://www.usccb.org/about/catholic-campaign-for-human-development/grants/index.cfm" TargetMode="External"/><Relationship Id="rId4" Type="http://schemas.openxmlformats.org/officeDocument/2006/relationships/hyperlink" Target="http://www.usccb.org/about/catholic-campaign-for-human-development/diocesan-coordinators-catholic-campaign-for-human-development.cfm" TargetMode="External"/><Relationship Id="rId5" Type="http://schemas.openxmlformats.org/officeDocument/2006/relationships/hyperlink" Target="http://www.usccb.org/about/catholic-campaign-for-human-development/who-we-are.cfm" TargetMode="External"/><Relationship Id="rId6" Type="http://schemas.openxmlformats.org/officeDocument/2006/relationships/hyperlink" Target="http://www.usccb.org/about/catholic-campaign-for-human-development/grants/economic-development-grants-program/index.cfm" TargetMode="External"/><Relationship Id="rId7" Type="http://schemas.openxmlformats.org/officeDocument/2006/relationships/hyperlink" Target="mailto:beth@ncrlc.com" TargetMode="External"/><Relationship Id="rId8" Type="http://schemas.openxmlformats.org/officeDocument/2006/relationships/image" Target="../media/image2.jpg"/><Relationship Id="rId1" Type="http://schemas.openxmlformats.org/officeDocument/2006/relationships/slideLayout" Target="../slideLayouts/slideLayout2.xml"/><Relationship Id="rId2" Type="http://schemas.openxmlformats.org/officeDocument/2006/relationships/hyperlink" Target="http://www.ncrlc.com/page.aspx?ID=11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ncrlc.com/page.aspx?ID=111" TargetMode="External"/><Relationship Id="rId4" Type="http://schemas.openxmlformats.org/officeDocument/2006/relationships/hyperlink" Target="http://www.usccb.org/about/catholic-campaign-for-human-development/grants/" TargetMode="External"/><Relationship Id="rId5" Type="http://schemas.openxmlformats.org/officeDocument/2006/relationships/hyperlink" Target="http://www.usccb.org/about/catholic-campaign-for-human-development/grants/cchd-grant-process-and-timeline.cfm" TargetMode="External"/><Relationship Id="rId6" Type="http://schemas.openxmlformats.org/officeDocument/2006/relationships/hyperlink" Target="http://www.usccb.org/about/catholic-campaign-for-human-development/grants/cchd-grants-general-information.cfm" TargetMode="External"/><Relationship Id="rId7" Type="http://schemas.openxmlformats.org/officeDocument/2006/relationships/hyperlink" Target="http://www.usccb.org/about/catholic-campaign-for-human-development/grants/economic-development-grants-program/index.cfm" TargetMode="External"/><Relationship Id="rId8" Type="http://schemas.openxmlformats.org/officeDocument/2006/relationships/image" Target="../media/image2.jpg"/><Relationship Id="rId9" Type="http://schemas.openxmlformats.org/officeDocument/2006/relationships/image" Target="../media/image4.png"/><Relationship Id="rId10"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hyperlink" Target="http://www.ncrlc.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 Id="rId3"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crlc.com/" TargetMode="Externa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81090"/>
            <a:ext cx="8042276" cy="2038726"/>
          </a:xfrm>
        </p:spPr>
        <p:txBody>
          <a:bodyPr/>
          <a:lstStyle/>
          <a:p>
            <a:r>
              <a:rPr lang="en-US" sz="2800" dirty="0" smtClean="0"/>
              <a:t>Introduction to the Catholic Campaign for Human Development (CCHD) and </a:t>
            </a:r>
            <a:br>
              <a:rPr lang="en-US" sz="2800" dirty="0" smtClean="0"/>
            </a:br>
            <a:r>
              <a:rPr lang="en-US" sz="2800" dirty="0" smtClean="0"/>
              <a:t>the National Catholic Rural Life Conference (NCRLC)</a:t>
            </a:r>
            <a:endParaRPr lang="en-US" sz="2800" dirty="0"/>
          </a:p>
        </p:txBody>
      </p:sp>
      <p:sp>
        <p:nvSpPr>
          <p:cNvPr id="3" name="Content Placeholder 2"/>
          <p:cNvSpPr>
            <a:spLocks noGrp="1"/>
          </p:cNvSpPr>
          <p:nvPr>
            <p:ph idx="1"/>
          </p:nvPr>
        </p:nvSpPr>
        <p:spPr>
          <a:xfrm>
            <a:off x="549275" y="2507870"/>
            <a:ext cx="8042276" cy="4076701"/>
          </a:xfrm>
        </p:spPr>
        <p:txBody>
          <a:bodyPr>
            <a:normAutofit fontScale="92500" lnSpcReduction="10000"/>
          </a:bodyPr>
          <a:lstStyle/>
          <a:p>
            <a:r>
              <a:rPr lang="en-US" dirty="0" smtClean="0"/>
              <a:t>CCHD provides funding to groups of low income people who are empowered to address the causes of poverty in their communities</a:t>
            </a:r>
          </a:p>
          <a:p>
            <a:r>
              <a:rPr lang="en-US" dirty="0" smtClean="0"/>
              <a:t>More than 8,000 grants have been awarded to rural and urban groups to seek justice and lasting change</a:t>
            </a:r>
          </a:p>
          <a:p>
            <a:r>
              <a:rPr lang="en-US" dirty="0" smtClean="0"/>
              <a:t>Grants are focused in two areas: Community Development and Economic Development</a:t>
            </a:r>
          </a:p>
          <a:p>
            <a:r>
              <a:rPr lang="en-US" dirty="0" smtClean="0"/>
              <a:t>National Catholic Rural Life Conference is partnering with CCHD to expand outreach and consulting services to promote strong applications addressing rural poverty</a:t>
            </a:r>
          </a:p>
          <a:p>
            <a:endParaRPr lang="en-US" dirty="0"/>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7097490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64776"/>
            <a:ext cx="8042276" cy="679824"/>
          </a:xfrm>
        </p:spPr>
        <p:txBody>
          <a:bodyPr/>
          <a:lstStyle/>
          <a:p>
            <a:r>
              <a:rPr lang="en-US" sz="3200" dirty="0"/>
              <a:t>Economic Development Program Areas</a:t>
            </a:r>
          </a:p>
        </p:txBody>
      </p:sp>
      <p:sp>
        <p:nvSpPr>
          <p:cNvPr id="3" name="Content Placeholder 2"/>
          <p:cNvSpPr>
            <a:spLocks noGrp="1"/>
          </p:cNvSpPr>
          <p:nvPr>
            <p:ph idx="1"/>
          </p:nvPr>
        </p:nvSpPr>
        <p:spPr>
          <a:xfrm>
            <a:off x="549275" y="1244600"/>
            <a:ext cx="8042276" cy="5168900"/>
          </a:xfrm>
        </p:spPr>
        <p:txBody>
          <a:bodyPr>
            <a:normAutofit fontScale="92500" lnSpcReduction="10000"/>
          </a:bodyPr>
          <a:lstStyle/>
          <a:p>
            <a:r>
              <a:rPr lang="en-US" b="1" dirty="0" smtClean="0"/>
              <a:t>Real Estate </a:t>
            </a:r>
            <a:r>
              <a:rPr lang="en-US" dirty="0" smtClean="0"/>
              <a:t>- </a:t>
            </a:r>
            <a:r>
              <a:rPr lang="en-US" dirty="0"/>
              <a:t>They may be for housing, business, commercial, or industrial uses. Legal structures, like community land trusts or limited equity cooperatives, are used to balance asset ownership and ongoing decision-</a:t>
            </a:r>
            <a:r>
              <a:rPr lang="en-US" dirty="0" smtClean="0"/>
              <a:t>making.</a:t>
            </a:r>
          </a:p>
          <a:p>
            <a:r>
              <a:rPr lang="en-US" b="1" dirty="0" smtClean="0"/>
              <a:t>Social Purpose Training </a:t>
            </a:r>
            <a:r>
              <a:rPr lang="en-US" dirty="0" smtClean="0"/>
              <a:t>- their </a:t>
            </a:r>
            <a:r>
              <a:rPr lang="en-US" dirty="0"/>
              <a:t>focus is on the development of a business that has an integral, on-the-job training component that may open up the possibility of placement in other mainstream businesses once workers have acquired certain skills. </a:t>
            </a:r>
            <a:endParaRPr lang="en-US" dirty="0" smtClean="0"/>
          </a:p>
          <a:p>
            <a:r>
              <a:rPr lang="en-US" b="1" dirty="0" smtClean="0"/>
              <a:t>Companion Elements </a:t>
            </a:r>
            <a:r>
              <a:rPr lang="en-US" dirty="0" smtClean="0"/>
              <a:t>– CCHD looks for capacity building, leadership development, partnerships, and a fundraising strategy as well a 3 - 5 year strategic plan or business plan to support the project.</a:t>
            </a:r>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59259410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31800"/>
            <a:ext cx="8042276" cy="1012732"/>
          </a:xfrm>
        </p:spPr>
        <p:txBody>
          <a:bodyPr/>
          <a:lstStyle/>
          <a:p>
            <a:r>
              <a:rPr lang="en-US" dirty="0" smtClean="0"/>
              <a:t>Outcomes</a:t>
            </a:r>
            <a:endParaRPr lang="en-US" dirty="0"/>
          </a:p>
        </p:txBody>
      </p:sp>
      <p:sp>
        <p:nvSpPr>
          <p:cNvPr id="3" name="Content Placeholder 2"/>
          <p:cNvSpPr>
            <a:spLocks noGrp="1"/>
          </p:cNvSpPr>
          <p:nvPr>
            <p:ph idx="1"/>
          </p:nvPr>
        </p:nvSpPr>
        <p:spPr/>
        <p:txBody>
          <a:bodyPr/>
          <a:lstStyle/>
          <a:p>
            <a:r>
              <a:rPr lang="en-US" dirty="0" smtClean="0"/>
              <a:t>CCHD is looking for at least 10 living wage jobs or affordable loans targeted at low income people</a:t>
            </a:r>
          </a:p>
          <a:p>
            <a:r>
              <a:rPr lang="en-US" dirty="0" smtClean="0"/>
              <a:t>Individual assets – generate income, loan to start/expand a business or improve a home</a:t>
            </a:r>
          </a:p>
          <a:p>
            <a:r>
              <a:rPr lang="en-US" dirty="0" smtClean="0"/>
              <a:t>Community assets – marketplace to access products, loan pool to improve the community, community business (provides jobs, services)</a:t>
            </a:r>
          </a:p>
          <a:p>
            <a:r>
              <a:rPr lang="en-US" dirty="0" smtClean="0"/>
              <a:t>Involvement of low income people in creating and sustaining economic growth in their communities</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415443316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917015"/>
            <a:ext cx="8042276" cy="895724"/>
          </a:xfrm>
        </p:spPr>
        <p:txBody>
          <a:bodyPr/>
          <a:lstStyle/>
          <a:p>
            <a:r>
              <a:rPr lang="en-US" dirty="0" smtClean="0"/>
              <a:t>Uses of CCHD Funding</a:t>
            </a:r>
            <a:endParaRPr lang="en-US" dirty="0"/>
          </a:p>
        </p:txBody>
      </p:sp>
      <p:sp>
        <p:nvSpPr>
          <p:cNvPr id="3" name="Content Placeholder 2"/>
          <p:cNvSpPr>
            <a:spLocks noGrp="1"/>
          </p:cNvSpPr>
          <p:nvPr>
            <p:ph idx="1"/>
          </p:nvPr>
        </p:nvSpPr>
        <p:spPr>
          <a:xfrm>
            <a:off x="549275" y="2362200"/>
            <a:ext cx="8042276" cy="3949700"/>
          </a:xfrm>
        </p:spPr>
        <p:txBody>
          <a:bodyPr>
            <a:normAutofit fontScale="85000" lnSpcReduction="20000"/>
          </a:bodyPr>
          <a:lstStyle/>
          <a:p>
            <a:r>
              <a:rPr lang="en-US" dirty="0" smtClean="0"/>
              <a:t>Staff – permanent, seasonal, FT/PT</a:t>
            </a:r>
          </a:p>
          <a:p>
            <a:r>
              <a:rPr lang="en-US" dirty="0" smtClean="0"/>
              <a:t>Capacity building – financial systems, board training, leadership development, technical assistance</a:t>
            </a:r>
          </a:p>
          <a:p>
            <a:r>
              <a:rPr lang="en-US" dirty="0"/>
              <a:t>O</a:t>
            </a:r>
            <a:r>
              <a:rPr lang="en-US" dirty="0" smtClean="0"/>
              <a:t>verhead expenses</a:t>
            </a:r>
          </a:p>
          <a:p>
            <a:r>
              <a:rPr lang="en-US" dirty="0" smtClean="0"/>
              <a:t>Technology – computers, website, communications</a:t>
            </a:r>
          </a:p>
          <a:p>
            <a:r>
              <a:rPr lang="en-US" dirty="0"/>
              <a:t>For business development, CCHD funds may be used as part of a financing package for start-up or expansion, including start-up costs or working </a:t>
            </a:r>
            <a:r>
              <a:rPr lang="en-US" dirty="0" smtClean="0"/>
              <a:t>capital</a:t>
            </a:r>
            <a:endParaRPr lang="en-US" dirty="0"/>
          </a:p>
          <a:p>
            <a:r>
              <a:rPr lang="en-US" dirty="0"/>
              <a:t>For real estate development, CCHD funds may be used for pre-development or continuing operating </a:t>
            </a:r>
            <a:r>
              <a:rPr lang="en-US" dirty="0" smtClean="0"/>
              <a:t>expenses</a:t>
            </a:r>
            <a:endParaRPr lang="en-US" dirty="0"/>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249989899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776053"/>
            <a:ext cx="8042276" cy="836847"/>
          </a:xfrm>
        </p:spPr>
        <p:txBody>
          <a:bodyPr/>
          <a:lstStyle/>
          <a:p>
            <a:r>
              <a:rPr lang="en-US" dirty="0" smtClean="0"/>
              <a:t>Timeline/Review Process</a:t>
            </a:r>
            <a:endParaRPr lang="en-US" dirty="0"/>
          </a:p>
        </p:txBody>
      </p:sp>
      <p:sp>
        <p:nvSpPr>
          <p:cNvPr id="3" name="Content Placeholder 2"/>
          <p:cNvSpPr>
            <a:spLocks noGrp="1"/>
          </p:cNvSpPr>
          <p:nvPr>
            <p:ph idx="1"/>
          </p:nvPr>
        </p:nvSpPr>
        <p:spPr>
          <a:xfrm>
            <a:off x="549275" y="1854199"/>
            <a:ext cx="8042276" cy="4699001"/>
          </a:xfrm>
        </p:spPr>
        <p:txBody>
          <a:bodyPr>
            <a:normAutofit lnSpcReduction="10000"/>
          </a:bodyPr>
          <a:lstStyle/>
          <a:p>
            <a:r>
              <a:rPr lang="en-US" dirty="0" smtClean="0"/>
              <a:t>Pre-application – open once per year – Sept. 1 – Nov. 1, 2012</a:t>
            </a:r>
          </a:p>
          <a:p>
            <a:r>
              <a:rPr lang="en-US" dirty="0" smtClean="0"/>
              <a:t>Late Nov. notification of invitation to complete full application</a:t>
            </a:r>
          </a:p>
          <a:p>
            <a:r>
              <a:rPr lang="en-US" dirty="0" smtClean="0"/>
              <a:t>Dec. 15, 2012 – full application due</a:t>
            </a:r>
          </a:p>
          <a:p>
            <a:r>
              <a:rPr lang="en-US" dirty="0" smtClean="0"/>
              <a:t>Dec. – June – review by local CCHD Diocesan Director, National Grants Specialist, Bishop’s Committee</a:t>
            </a:r>
          </a:p>
          <a:p>
            <a:r>
              <a:rPr lang="en-US" dirty="0" smtClean="0"/>
              <a:t>Notification late June/early July – funding to start Aug./Sept. 2013 through July 2014</a:t>
            </a:r>
          </a:p>
          <a:p>
            <a:pPr marL="0" indent="0">
              <a:buNone/>
            </a:pPr>
            <a:endParaRPr lang="en-US" dirty="0" smtClean="0"/>
          </a:p>
          <a:p>
            <a:endParaRPr lang="en-US" dirty="0" smtClean="0"/>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111611522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549275" y="1600200"/>
            <a:ext cx="8042276" cy="4673600"/>
          </a:xfrm>
        </p:spPr>
        <p:txBody>
          <a:bodyPr>
            <a:normAutofit fontScale="92500" lnSpcReduction="20000"/>
          </a:bodyPr>
          <a:lstStyle/>
          <a:p>
            <a:r>
              <a:rPr lang="en-US" dirty="0" smtClean="0"/>
              <a:t>Carefully read the guidelines, criteria, and timelines on the </a:t>
            </a:r>
            <a:r>
              <a:rPr lang="en-US" dirty="0" smtClean="0">
                <a:hlinkClick r:id="rId2"/>
              </a:rPr>
              <a:t>NCRLC - CCHD Overview</a:t>
            </a:r>
            <a:r>
              <a:rPr lang="en-US" dirty="0" smtClean="0"/>
              <a:t> page and </a:t>
            </a:r>
            <a:r>
              <a:rPr lang="en-US" dirty="0" smtClean="0">
                <a:hlinkClick r:id="rId3"/>
              </a:rPr>
              <a:t>CCHD Grant Home Page</a:t>
            </a:r>
            <a:endParaRPr lang="en-US" dirty="0" smtClean="0"/>
          </a:p>
          <a:p>
            <a:r>
              <a:rPr lang="en-US" dirty="0" smtClean="0"/>
              <a:t>Contact your </a:t>
            </a:r>
            <a:r>
              <a:rPr lang="en-US" dirty="0" smtClean="0">
                <a:hlinkClick r:id="rId4"/>
              </a:rPr>
              <a:t>CCHD Diocesan Director</a:t>
            </a:r>
            <a:r>
              <a:rPr lang="en-US" dirty="0" smtClean="0"/>
              <a:t> to discuss your project idea prior to submitting the pre-application</a:t>
            </a:r>
          </a:p>
          <a:p>
            <a:r>
              <a:rPr lang="en-US" dirty="0" smtClean="0"/>
              <a:t>Contact your </a:t>
            </a:r>
            <a:r>
              <a:rPr lang="en-US" dirty="0" smtClean="0">
                <a:hlinkClick r:id="rId5"/>
              </a:rPr>
              <a:t>National CCHD Grants Specialist</a:t>
            </a:r>
            <a:r>
              <a:rPr lang="en-US" dirty="0" smtClean="0"/>
              <a:t> to discuss your project idea prior to submitting the pre-application</a:t>
            </a:r>
          </a:p>
          <a:p>
            <a:r>
              <a:rPr lang="en-US" dirty="0" smtClean="0"/>
              <a:t>Access and complete CCHD’s pre-application (open Sept. 1 – Nov. 1, 2012)  </a:t>
            </a:r>
            <a:r>
              <a:rPr lang="en-US" dirty="0" smtClean="0">
                <a:hlinkClick r:id="rId6"/>
              </a:rPr>
              <a:t>Economic Development pre-application link</a:t>
            </a:r>
            <a:endParaRPr lang="en-US" dirty="0" smtClean="0"/>
          </a:p>
          <a:p>
            <a:r>
              <a:rPr lang="en-US" dirty="0" smtClean="0"/>
              <a:t>Rural groups can contact Beth Hyser at 651-962-5955 (central time), </a:t>
            </a:r>
            <a:r>
              <a:rPr lang="en-US" dirty="0" smtClean="0">
                <a:hlinkClick r:id="rId7"/>
              </a:rPr>
              <a:t>beth@ncrlc.com</a:t>
            </a:r>
            <a:r>
              <a:rPr lang="en-US" dirty="0" smtClean="0"/>
              <a:t> with questions</a:t>
            </a:r>
            <a:endParaRPr lang="en-US" dirty="0"/>
          </a:p>
        </p:txBody>
      </p:sp>
      <p:pic>
        <p:nvPicPr>
          <p:cNvPr id="4" name="Picture 3"/>
          <p:cNvPicPr/>
          <p:nvPr/>
        </p:nvPicPr>
        <p:blipFill>
          <a:blip r:embed="rId8">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318657996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33400"/>
            <a:ext cx="8042276" cy="936532"/>
          </a:xfrm>
        </p:spPr>
        <p:txBody>
          <a:bodyPr/>
          <a:lstStyle/>
          <a:p>
            <a:r>
              <a:rPr lang="en-US" sz="4400" dirty="0" smtClean="0"/>
              <a:t>Reference Page - Links</a:t>
            </a:r>
            <a:endParaRPr lang="en-US" sz="4400" dirty="0"/>
          </a:p>
        </p:txBody>
      </p:sp>
      <p:sp>
        <p:nvSpPr>
          <p:cNvPr id="3" name="Content Placeholder 2"/>
          <p:cNvSpPr>
            <a:spLocks noGrp="1"/>
          </p:cNvSpPr>
          <p:nvPr>
            <p:ph idx="1"/>
          </p:nvPr>
        </p:nvSpPr>
        <p:spPr/>
        <p:txBody>
          <a:bodyPr>
            <a:normAutofit/>
          </a:bodyPr>
          <a:lstStyle/>
          <a:p>
            <a:r>
              <a:rPr lang="en-US" sz="2000" dirty="0">
                <a:hlinkClick r:id="rId2"/>
              </a:rPr>
              <a:t>NCRLC</a:t>
            </a:r>
            <a:r>
              <a:rPr lang="en-US" sz="2000" dirty="0"/>
              <a:t> </a:t>
            </a:r>
            <a:r>
              <a:rPr lang="en-US" sz="2000" dirty="0" smtClean="0"/>
              <a:t>homepage</a:t>
            </a:r>
          </a:p>
          <a:p>
            <a:r>
              <a:rPr lang="en-US" sz="2000" dirty="0" smtClean="0">
                <a:hlinkClick r:id="rId3"/>
              </a:rPr>
              <a:t>CCHD</a:t>
            </a:r>
            <a:r>
              <a:rPr lang="en-US" sz="2000" dirty="0" smtClean="0"/>
              <a:t> resources/success stories at NCRLC</a:t>
            </a:r>
            <a:endParaRPr lang="en-US" sz="2000" dirty="0"/>
          </a:p>
          <a:p>
            <a:r>
              <a:rPr lang="en-US" sz="2000" dirty="0" smtClean="0">
                <a:hlinkClick r:id="rId4"/>
              </a:rPr>
              <a:t>CCHD</a:t>
            </a:r>
            <a:r>
              <a:rPr lang="en-US" sz="2000" dirty="0" smtClean="0"/>
              <a:t> homepage (USCCB site)</a:t>
            </a:r>
          </a:p>
          <a:p>
            <a:r>
              <a:rPr lang="en-US" sz="2000" dirty="0" smtClean="0">
                <a:hlinkClick r:id="rId5"/>
              </a:rPr>
              <a:t>Application process</a:t>
            </a:r>
            <a:r>
              <a:rPr lang="en-US" sz="2000" dirty="0" smtClean="0"/>
              <a:t>, policies &amp; timeline</a:t>
            </a:r>
          </a:p>
          <a:p>
            <a:r>
              <a:rPr lang="en-US" sz="2000" dirty="0" smtClean="0">
                <a:hlinkClick r:id="rId6"/>
              </a:rPr>
              <a:t>General information</a:t>
            </a:r>
            <a:r>
              <a:rPr lang="pl-PL" sz="2000" dirty="0" smtClean="0"/>
              <a:t>, grant guide, trainings, contacts</a:t>
            </a:r>
          </a:p>
          <a:p>
            <a:r>
              <a:rPr lang="pl-PL" sz="2000" dirty="0" smtClean="0">
                <a:hlinkClick r:id="rId7"/>
              </a:rPr>
              <a:t>Economic Development</a:t>
            </a:r>
            <a:r>
              <a:rPr lang="pl-PL" sz="2000" dirty="0" smtClean="0"/>
              <a:t> program details</a:t>
            </a:r>
            <a:endParaRPr lang="pl-PL" sz="2000" dirty="0"/>
          </a:p>
          <a:p>
            <a:pPr marL="0" indent="0">
              <a:buNone/>
            </a:pPr>
            <a:endParaRPr lang="en-US" dirty="0"/>
          </a:p>
          <a:p>
            <a:endParaRPr lang="en-US" dirty="0"/>
          </a:p>
        </p:txBody>
      </p:sp>
      <p:pic>
        <p:nvPicPr>
          <p:cNvPr id="4" name="Picture 3"/>
          <p:cNvPicPr/>
          <p:nvPr/>
        </p:nvPicPr>
        <p:blipFill>
          <a:blip r:embed="rId8">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pic>
        <p:nvPicPr>
          <p:cNvPr id="5" name="Picture 4" descr="Screen shot 2011-11-03 at 9.03.06 AM.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585049" y="1600201"/>
            <a:ext cx="2108451" cy="1409699"/>
          </a:xfrm>
          <a:prstGeom prst="rect">
            <a:avLst/>
          </a:prstGeom>
        </p:spPr>
      </p:pic>
      <p:pic>
        <p:nvPicPr>
          <p:cNvPr id="6" name="Picture 5" descr="Screen shot CCHD Website.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85049" y="4628203"/>
            <a:ext cx="2220659" cy="1874197"/>
          </a:xfrm>
          <a:prstGeom prst="rect">
            <a:avLst/>
          </a:prstGeom>
          <a:ln>
            <a:solidFill>
              <a:srgbClr val="4F81BD"/>
            </a:solidFill>
          </a:ln>
        </p:spPr>
      </p:pic>
    </p:spTree>
    <p:extLst>
      <p:ext uri="{BB962C8B-B14F-4D97-AF65-F5344CB8AC3E}">
        <p14:creationId xmlns:p14="http://schemas.microsoft.com/office/powerpoint/2010/main" val="6844786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77173"/>
            <a:ext cx="8042276" cy="776054"/>
          </a:xfrm>
        </p:spPr>
        <p:txBody>
          <a:bodyPr/>
          <a:lstStyle/>
          <a:p>
            <a:r>
              <a:rPr lang="en-US" sz="3600" dirty="0" smtClean="0"/>
              <a:t>About CCHD</a:t>
            </a:r>
            <a:endParaRPr lang="en-US" sz="3600" dirty="0"/>
          </a:p>
        </p:txBody>
      </p:sp>
      <p:sp>
        <p:nvSpPr>
          <p:cNvPr id="3" name="Content Placeholder 2"/>
          <p:cNvSpPr>
            <a:spLocks noGrp="1"/>
          </p:cNvSpPr>
          <p:nvPr>
            <p:ph idx="1"/>
          </p:nvPr>
        </p:nvSpPr>
        <p:spPr>
          <a:xfrm>
            <a:off x="549275" y="1353228"/>
            <a:ext cx="8042276" cy="5149172"/>
          </a:xfrm>
        </p:spPr>
        <p:txBody>
          <a:bodyPr>
            <a:normAutofit/>
          </a:bodyPr>
          <a:lstStyle/>
          <a:p>
            <a:r>
              <a:rPr lang="en-US" sz="2000" dirty="0" smtClean="0"/>
              <a:t>Created in 1970, CCHD is the domestic anti-poverty, social justice program of the United States Conference of Catholic Bishops (USCCB).  </a:t>
            </a:r>
          </a:p>
          <a:p>
            <a:endParaRPr lang="en-US" dirty="0" smtClean="0"/>
          </a:p>
          <a:p>
            <a:endParaRPr lang="en-US" sz="2000" dirty="0" smtClean="0"/>
          </a:p>
          <a:p>
            <a:endParaRPr lang="en-US" sz="2000" dirty="0"/>
          </a:p>
          <a:p>
            <a:endParaRPr lang="en-US" sz="2000" dirty="0" smtClean="0"/>
          </a:p>
          <a:p>
            <a:r>
              <a:rPr lang="en-US" sz="2000" dirty="0" smtClean="0"/>
              <a:t>CCHD’s mission is </a:t>
            </a:r>
            <a:r>
              <a:rPr lang="en-US" sz="2000" b="1" i="1" dirty="0" smtClean="0"/>
              <a:t>to address the root causes of poverty in the United States through promotion and support of low-income controlled Community Organizing and Economic Development initiatives and through transformative education in non-low-income communities.</a:t>
            </a:r>
            <a:endParaRPr lang="en-US" sz="2000" b="1" i="1"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pic>
        <p:nvPicPr>
          <p:cNvPr id="5" name="Picture 4" descr="NCRLC_CCHDAd_TheCrossRoads_submit.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2888" y="2291630"/>
            <a:ext cx="3951163" cy="2173139"/>
          </a:xfrm>
          <a:prstGeom prst="rect">
            <a:avLst/>
          </a:prstGeom>
        </p:spPr>
      </p:pic>
      <p:sp>
        <p:nvSpPr>
          <p:cNvPr id="7" name="TextBox 6"/>
          <p:cNvSpPr txBox="1"/>
          <p:nvPr/>
        </p:nvSpPr>
        <p:spPr>
          <a:xfrm>
            <a:off x="1041401" y="2635249"/>
            <a:ext cx="2730499" cy="1815882"/>
          </a:xfrm>
          <a:prstGeom prst="rect">
            <a:avLst/>
          </a:prstGeom>
          <a:noFill/>
          <a:ln>
            <a:solidFill>
              <a:srgbClr val="2C7C9F"/>
            </a:solidFill>
            <a:prstDash val="sysDash"/>
          </a:ln>
        </p:spPr>
        <p:txBody>
          <a:bodyPr wrap="square" rtlCol="0">
            <a:spAutoFit/>
          </a:bodyPr>
          <a:lstStyle/>
          <a:p>
            <a:r>
              <a:rPr lang="en-US" sz="1600" dirty="0" smtClean="0"/>
              <a:t>CCHD is rooted </a:t>
            </a:r>
            <a:r>
              <a:rPr lang="en-US" sz="1600" dirty="0"/>
              <a:t>in the gospel call to “bring good news to the poor, liberty to the captives, new sight to the blind, and to set the downtrodden free” (Luke 4:18-19a)</a:t>
            </a:r>
          </a:p>
        </p:txBody>
      </p:sp>
    </p:spTree>
    <p:extLst>
      <p:ext uri="{BB962C8B-B14F-4D97-AF65-F5344CB8AC3E}">
        <p14:creationId xmlns:p14="http://schemas.microsoft.com/office/powerpoint/2010/main" val="336997178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776054"/>
            <a:ext cx="8042276" cy="812801"/>
          </a:xfrm>
        </p:spPr>
        <p:txBody>
          <a:bodyPr/>
          <a:lstStyle/>
          <a:p>
            <a:r>
              <a:rPr lang="en-US" sz="3600" dirty="0" smtClean="0"/>
              <a:t>About NCRLC</a:t>
            </a:r>
            <a:endParaRPr lang="en-US" sz="3600" dirty="0"/>
          </a:p>
        </p:txBody>
      </p:sp>
      <p:sp>
        <p:nvSpPr>
          <p:cNvPr id="3" name="Content Placeholder 2"/>
          <p:cNvSpPr>
            <a:spLocks noGrp="1"/>
          </p:cNvSpPr>
          <p:nvPr>
            <p:ph idx="1"/>
          </p:nvPr>
        </p:nvSpPr>
        <p:spPr>
          <a:xfrm>
            <a:off x="549275" y="1701801"/>
            <a:ext cx="8042276" cy="4343400"/>
          </a:xfrm>
        </p:spPr>
        <p:txBody>
          <a:bodyPr>
            <a:normAutofit lnSpcReduction="10000"/>
          </a:bodyPr>
          <a:lstStyle/>
          <a:p>
            <a:r>
              <a:rPr lang="en-US" dirty="0" smtClean="0"/>
              <a:t>Founded in 1923, our mission is to apply the teachings of Jesus Christ for the social, economic, and spiritual development of rural America with responsibility for the care of God’s creation.</a:t>
            </a:r>
          </a:p>
          <a:p>
            <a:r>
              <a:rPr lang="en-US" dirty="0" smtClean="0"/>
              <a:t>NCRLC Program Areas:</a:t>
            </a:r>
          </a:p>
          <a:p>
            <a:pPr lvl="1"/>
            <a:r>
              <a:rPr lang="en-US" dirty="0" smtClean="0"/>
              <a:t>Rural Outreach/Ministry</a:t>
            </a:r>
            <a:endParaRPr lang="en-US" dirty="0"/>
          </a:p>
          <a:p>
            <a:pPr lvl="1"/>
            <a:r>
              <a:rPr lang="en-US" dirty="0" smtClean="0"/>
              <a:t>Stewardship of Creation</a:t>
            </a:r>
          </a:p>
          <a:p>
            <a:pPr lvl="1"/>
            <a:r>
              <a:rPr lang="en-US" dirty="0" smtClean="0"/>
              <a:t>Agriculture and Food</a:t>
            </a:r>
          </a:p>
          <a:p>
            <a:pPr marL="349250" lvl="1" indent="0">
              <a:buNone/>
            </a:pPr>
            <a:r>
              <a:rPr lang="en-US" dirty="0" smtClean="0"/>
              <a:t>* Current topics include: the Farm </a:t>
            </a:r>
            <a:r>
              <a:rPr lang="en-US" dirty="0"/>
              <a:t>B</a:t>
            </a:r>
            <a:r>
              <a:rPr lang="en-US" dirty="0" smtClean="0"/>
              <a:t>ill, food &amp; farm worker justice, caring for the earth, pastoral support, and lay leadership.  Read more on our </a:t>
            </a:r>
            <a:r>
              <a:rPr lang="en-US" dirty="0" smtClean="0">
                <a:hlinkClick r:id="rId2"/>
              </a:rPr>
              <a:t>website</a:t>
            </a:r>
            <a:r>
              <a:rPr lang="en-US" dirty="0" smtClean="0"/>
              <a:t>!</a:t>
            </a:r>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39032867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49054"/>
            <a:ext cx="8042276" cy="824146"/>
          </a:xfrm>
        </p:spPr>
        <p:txBody>
          <a:bodyPr/>
          <a:lstStyle/>
          <a:p>
            <a:r>
              <a:rPr lang="en-US" sz="4000" dirty="0" smtClean="0"/>
              <a:t>Outreach/Consulting Services</a:t>
            </a:r>
            <a:endParaRPr lang="en-US" sz="4000" dirty="0"/>
          </a:p>
        </p:txBody>
      </p:sp>
      <p:sp>
        <p:nvSpPr>
          <p:cNvPr id="3" name="Content Placeholder 2"/>
          <p:cNvSpPr>
            <a:spLocks noGrp="1"/>
          </p:cNvSpPr>
          <p:nvPr>
            <p:ph idx="1"/>
          </p:nvPr>
        </p:nvSpPr>
        <p:spPr>
          <a:xfrm>
            <a:off x="549275" y="1600200"/>
            <a:ext cx="8042276" cy="4775199"/>
          </a:xfrm>
        </p:spPr>
        <p:txBody>
          <a:bodyPr>
            <a:normAutofit fontScale="92500" lnSpcReduction="10000"/>
          </a:bodyPr>
          <a:lstStyle/>
          <a:p>
            <a:r>
              <a:rPr lang="en-US" b="1" dirty="0" smtClean="0"/>
              <a:t>Goal: </a:t>
            </a:r>
            <a:r>
              <a:rPr lang="en-US" dirty="0" smtClean="0"/>
              <a:t>Increase the number of successful grant applications from rural communities to address poverty</a:t>
            </a:r>
            <a:endParaRPr lang="en-US" dirty="0"/>
          </a:p>
          <a:p>
            <a:r>
              <a:rPr lang="en-US" b="1" dirty="0" smtClean="0"/>
              <a:t>Outreach: </a:t>
            </a:r>
            <a:r>
              <a:rPr lang="en-US" dirty="0" smtClean="0"/>
              <a:t>targeted outreach in 40 dioceses in 15 states with high rural poverty and key NCRLC contacts</a:t>
            </a:r>
          </a:p>
          <a:p>
            <a:r>
              <a:rPr lang="en-US" b="1" dirty="0" smtClean="0"/>
              <a:t>Strategies: </a:t>
            </a:r>
            <a:r>
              <a:rPr lang="en-US" dirty="0" smtClean="0"/>
              <a:t>phone, email, PSA’s, Catholic newspapers, conference calls, diocesan websites, articles featuring CCHD rural success stories, and NCRLC media: website, e-bulletin, and Catholic Rural Life magazine</a:t>
            </a:r>
            <a:r>
              <a:rPr lang="en-US" dirty="0"/>
              <a:t> </a:t>
            </a:r>
            <a:endParaRPr lang="en-US" dirty="0" smtClean="0"/>
          </a:p>
          <a:p>
            <a:r>
              <a:rPr lang="en-US" b="1" dirty="0" smtClean="0"/>
              <a:t>Consulting: </a:t>
            </a:r>
            <a:r>
              <a:rPr lang="en-US" dirty="0" smtClean="0"/>
              <a:t>email, phone, conference calls, etc. to screen project ideas, review proposal process, highlight best practices,</a:t>
            </a:r>
            <a:r>
              <a:rPr lang="en-US" dirty="0"/>
              <a:t> </a:t>
            </a:r>
            <a:r>
              <a:rPr lang="en-US" dirty="0" smtClean="0"/>
              <a:t>link to resources, review draft applications </a:t>
            </a:r>
            <a:endParaRPr lang="en-US" dirty="0"/>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21345747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66376"/>
            <a:ext cx="8042276" cy="794124"/>
          </a:xfrm>
        </p:spPr>
        <p:txBody>
          <a:bodyPr/>
          <a:lstStyle/>
          <a:p>
            <a:r>
              <a:rPr lang="en-US" sz="3600" dirty="0" smtClean="0"/>
              <a:t>Types of Projects Funded by CCHD</a:t>
            </a:r>
            <a:endParaRPr lang="en-US" sz="3600" dirty="0"/>
          </a:p>
        </p:txBody>
      </p:sp>
      <p:sp>
        <p:nvSpPr>
          <p:cNvPr id="3" name="Content Placeholder 2"/>
          <p:cNvSpPr>
            <a:spLocks noGrp="1"/>
          </p:cNvSpPr>
          <p:nvPr>
            <p:ph idx="1"/>
          </p:nvPr>
        </p:nvSpPr>
        <p:spPr>
          <a:xfrm>
            <a:off x="549275" y="1600200"/>
            <a:ext cx="8042276" cy="4686299"/>
          </a:xfrm>
        </p:spPr>
        <p:txBody>
          <a:bodyPr>
            <a:normAutofit fontScale="92500" lnSpcReduction="20000"/>
          </a:bodyPr>
          <a:lstStyle/>
          <a:p>
            <a:r>
              <a:rPr lang="en-US" b="1" dirty="0" smtClean="0"/>
              <a:t>Community Organizing </a:t>
            </a:r>
            <a:endParaRPr lang="en-US" b="1" dirty="0"/>
          </a:p>
          <a:p>
            <a:pPr marL="0" indent="0">
              <a:buNone/>
            </a:pPr>
            <a:r>
              <a:rPr lang="en-US" b="1" dirty="0" smtClean="0"/>
              <a:t>* </a:t>
            </a:r>
            <a:r>
              <a:rPr lang="en-US" dirty="0" smtClean="0"/>
              <a:t>Topics include: environmental justice, farm labor issues, immigrant rights, senior issues, education, crime/safety, etc.</a:t>
            </a:r>
          </a:p>
          <a:p>
            <a:r>
              <a:rPr lang="en-US" b="1" dirty="0" smtClean="0"/>
              <a:t>Economic Development </a:t>
            </a:r>
          </a:p>
          <a:p>
            <a:pPr marL="0" indent="0">
              <a:buNone/>
            </a:pPr>
            <a:r>
              <a:rPr lang="en-US" b="1" dirty="0" smtClean="0"/>
              <a:t>* </a:t>
            </a:r>
            <a:r>
              <a:rPr lang="en-US" dirty="0"/>
              <a:t>T</a:t>
            </a:r>
            <a:r>
              <a:rPr lang="en-US" dirty="0" smtClean="0"/>
              <a:t>opics are focused in five categories:</a:t>
            </a:r>
          </a:p>
          <a:p>
            <a:pPr lvl="1"/>
            <a:r>
              <a:rPr lang="en-US" dirty="0" smtClean="0"/>
              <a:t>Real Estate – land trusts, cooperatives</a:t>
            </a:r>
          </a:p>
          <a:p>
            <a:pPr lvl="1"/>
            <a:r>
              <a:rPr lang="en-US" dirty="0" smtClean="0"/>
              <a:t>Business Incubators and Marketplaces</a:t>
            </a:r>
          </a:p>
          <a:p>
            <a:pPr lvl="1"/>
            <a:r>
              <a:rPr lang="en-US" dirty="0" smtClean="0"/>
              <a:t>Community Development Financial Institutions – credit unions, loan funds, community banks</a:t>
            </a:r>
          </a:p>
          <a:p>
            <a:pPr lvl="1"/>
            <a:r>
              <a:rPr lang="en-US" dirty="0" smtClean="0"/>
              <a:t>Social Purpose/Training Businesses</a:t>
            </a:r>
          </a:p>
          <a:p>
            <a:pPr lvl="1"/>
            <a:r>
              <a:rPr lang="en-US" dirty="0" smtClean="0"/>
              <a:t>Worker Owned and Community Owned Businesses</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38209997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13976"/>
            <a:ext cx="8042276" cy="1111624"/>
          </a:xfrm>
        </p:spPr>
        <p:txBody>
          <a:bodyPr/>
          <a:lstStyle/>
          <a:p>
            <a:r>
              <a:rPr lang="en-US" sz="4400" dirty="0" smtClean="0"/>
              <a:t>Economic Development</a:t>
            </a:r>
            <a:endParaRPr lang="en-US" sz="4400" dirty="0"/>
          </a:p>
        </p:txBody>
      </p:sp>
      <p:sp>
        <p:nvSpPr>
          <p:cNvPr id="4" name="Subtitle 2"/>
          <p:cNvSpPr txBox="1">
            <a:spLocks/>
          </p:cNvSpPr>
          <p:nvPr/>
        </p:nvSpPr>
        <p:spPr>
          <a:xfrm>
            <a:off x="685800" y="1996582"/>
            <a:ext cx="7772399" cy="4513506"/>
          </a:xfrm>
          <a:prstGeom prst="rect">
            <a:avLst/>
          </a:prstGeom>
        </p:spPr>
        <p:txBody>
          <a:bodyPr vert="horz" lIns="91440" tIns="45720" rIns="91440" bIns="45720" rtlCol="0">
            <a:norm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0" indent="0">
              <a:buNone/>
            </a:pPr>
            <a:r>
              <a:rPr lang="en-US" dirty="0" smtClean="0"/>
              <a:t>Projects under this category seek to foster human &amp; economic development by:</a:t>
            </a:r>
          </a:p>
          <a:p>
            <a:pPr marL="457200" indent="-457200">
              <a:buFont typeface="Arial"/>
              <a:buChar char="•"/>
            </a:pPr>
            <a:r>
              <a:rPr lang="en-US" dirty="0" smtClean="0"/>
              <a:t>Developing Alternative Economic Structures (Economic Development Institutions)</a:t>
            </a:r>
          </a:p>
          <a:p>
            <a:pPr marL="457200" indent="-457200">
              <a:buFont typeface="Arial"/>
              <a:buChar char="•"/>
            </a:pPr>
            <a:r>
              <a:rPr lang="en-US" dirty="0" smtClean="0"/>
              <a:t>Creating Living Wage jobs or other assets </a:t>
            </a:r>
          </a:p>
          <a:p>
            <a:pPr marL="457200" indent="-457200">
              <a:buFont typeface="Arial"/>
              <a:buChar char="•"/>
            </a:pPr>
            <a:r>
              <a:rPr lang="en-US" dirty="0" smtClean="0"/>
              <a:t>Engaging low-income people to participate in decision making &amp; benefit from asset development</a:t>
            </a:r>
          </a:p>
          <a:p>
            <a:pPr marL="457200" indent="-457200">
              <a:buFont typeface="Arial"/>
              <a:buChar char="•"/>
            </a:pPr>
            <a:r>
              <a:rPr lang="en-US" dirty="0" smtClean="0"/>
              <a:t>Benefiting </a:t>
            </a:r>
            <a:r>
              <a:rPr lang="en-US" dirty="0"/>
              <a:t>l</a:t>
            </a:r>
            <a:r>
              <a:rPr lang="en-US" dirty="0" smtClean="0"/>
              <a:t>arger communities</a:t>
            </a:r>
            <a:endParaRPr lang="en-US" dirty="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22792793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63244"/>
            <a:ext cx="8042276" cy="1159156"/>
          </a:xfrm>
        </p:spPr>
        <p:txBody>
          <a:bodyPr/>
          <a:lstStyle/>
          <a:p>
            <a:r>
              <a:rPr lang="en-US" sz="3600" dirty="0" smtClean="0"/>
              <a:t>Economic Development Criteria</a:t>
            </a:r>
            <a:endParaRPr lang="en-US" sz="3600" dirty="0"/>
          </a:p>
        </p:txBody>
      </p:sp>
      <p:sp>
        <p:nvSpPr>
          <p:cNvPr id="3" name="Content Placeholder 2"/>
          <p:cNvSpPr>
            <a:spLocks noGrp="1"/>
          </p:cNvSpPr>
          <p:nvPr>
            <p:ph idx="1"/>
          </p:nvPr>
        </p:nvSpPr>
        <p:spPr>
          <a:xfrm>
            <a:off x="549275" y="1600200"/>
            <a:ext cx="8042276" cy="4864100"/>
          </a:xfrm>
        </p:spPr>
        <p:txBody>
          <a:bodyPr>
            <a:normAutofit fontScale="77500" lnSpcReduction="20000"/>
          </a:bodyPr>
          <a:lstStyle/>
          <a:p>
            <a:r>
              <a:rPr lang="en-US" dirty="0" smtClean="0"/>
              <a:t>Does not contradict Catholic Teaching and does not do business in a partisan way</a:t>
            </a:r>
          </a:p>
          <a:p>
            <a:r>
              <a:rPr lang="en-US" dirty="0" smtClean="0"/>
              <a:t>Will create income, jobs and/or </a:t>
            </a:r>
            <a:r>
              <a:rPr lang="en-US" dirty="0" smtClean="0"/>
              <a:t>assets for </a:t>
            </a:r>
            <a:r>
              <a:rPr lang="en-US" dirty="0" smtClean="0"/>
              <a:t>low income people and communities</a:t>
            </a:r>
          </a:p>
          <a:p>
            <a:r>
              <a:rPr lang="en-US" dirty="0" smtClean="0"/>
              <a:t>One-third of those who plan, implement, and make policy for the applicant organization (board of directors or project board) are low income</a:t>
            </a:r>
          </a:p>
          <a:p>
            <a:r>
              <a:rPr lang="en-US" dirty="0" smtClean="0"/>
              <a:t>One half of the intended beneficiaries from the EDI must be low income (80% HUD Area Median Income)</a:t>
            </a:r>
          </a:p>
          <a:p>
            <a:r>
              <a:rPr lang="en-US" dirty="0" smtClean="0"/>
              <a:t>Leaders must be involved in training and development</a:t>
            </a:r>
          </a:p>
          <a:p>
            <a:r>
              <a:rPr lang="en-US" dirty="0" smtClean="0"/>
              <a:t>1:1 Cash matching funds are committed to the request for CCHD </a:t>
            </a:r>
            <a:r>
              <a:rPr lang="en-US" dirty="0" smtClean="0"/>
              <a:t>funds (Grant range between $25,000 - $75,000)</a:t>
            </a:r>
            <a:endParaRPr lang="en-US" dirty="0" smtClean="0"/>
          </a:p>
          <a:p>
            <a:r>
              <a:rPr lang="en-US" dirty="0" smtClean="0"/>
              <a:t>Must have a comprehensive Business or Strategic plan for 3-5 years  </a:t>
            </a:r>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92484840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1790700"/>
            <a:ext cx="8042276" cy="4343400"/>
          </a:xfrm>
        </p:spPr>
        <p:txBody>
          <a:bodyPr>
            <a:normAutofit fontScale="92500" lnSpcReduction="10000"/>
          </a:bodyPr>
          <a:lstStyle/>
          <a:p>
            <a:pPr marL="457200" indent="-457200">
              <a:buFont typeface="Arial"/>
              <a:buChar char="•"/>
            </a:pPr>
            <a:r>
              <a:rPr lang="en-US" dirty="0"/>
              <a:t>Projects owned or controlled by governmental agencies (federal, state, or local) or educational </a:t>
            </a:r>
            <a:r>
              <a:rPr lang="en-US" dirty="0" smtClean="0"/>
              <a:t>bodies</a:t>
            </a:r>
            <a:endParaRPr lang="en-US" dirty="0"/>
          </a:p>
          <a:p>
            <a:pPr marL="457200" indent="-457200">
              <a:buFont typeface="Arial"/>
              <a:buChar char="•"/>
            </a:pPr>
            <a:r>
              <a:rPr lang="en-US" dirty="0"/>
              <a:t>Projects focused on direct service (e.g. business consulting, financial literacy, savings programs, homeownership education programs by themselves are not eligible)</a:t>
            </a:r>
          </a:p>
          <a:p>
            <a:pPr marL="457200" indent="-457200">
              <a:buFont typeface="Arial"/>
              <a:buChar char="•"/>
            </a:pPr>
            <a:r>
              <a:rPr lang="en-US" dirty="0"/>
              <a:t>Projects focused on sole proprietorships, simple partnerships, or fee simple housing projects</a:t>
            </a:r>
          </a:p>
          <a:p>
            <a:pPr marL="457200" indent="-457200">
              <a:buFont typeface="Arial"/>
              <a:buChar char="•"/>
            </a:pPr>
            <a:r>
              <a:rPr lang="en-US" dirty="0"/>
              <a:t>Projects with fiscal agents</a:t>
            </a:r>
          </a:p>
          <a:p>
            <a:pPr marL="457200" indent="-457200">
              <a:buFont typeface="Arial"/>
              <a:buChar char="•"/>
            </a:pPr>
            <a:r>
              <a:rPr lang="en-US" dirty="0"/>
              <a:t>Projects intending to re-grant CCHD monies</a:t>
            </a:r>
          </a:p>
          <a:p>
            <a:endParaRPr lang="en-US" dirty="0"/>
          </a:p>
        </p:txBody>
      </p:sp>
      <p:sp>
        <p:nvSpPr>
          <p:cNvPr id="4" name="Subtitle 2"/>
          <p:cNvSpPr txBox="1">
            <a:spLocks noGrp="1"/>
          </p:cNvSpPr>
          <p:nvPr>
            <p:ph type="title"/>
          </p:nvPr>
        </p:nvSpPr>
        <p:spPr>
          <a:xfrm>
            <a:off x="116206" y="546099"/>
            <a:ext cx="9027794" cy="1244601"/>
          </a:xfrm>
          <a:prstGeom prst="rect">
            <a:avLst/>
          </a:prstGeom>
        </p:spPr>
        <p:txBody>
          <a:bodyPr vert="horz" lIns="91440" tIns="45720" rIns="91440" bIns="45720" rtlCol="0">
            <a:noAutofit/>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0" indent="0" algn="ctr">
              <a:buNone/>
            </a:pPr>
            <a:r>
              <a:rPr lang="en-US" sz="3200" dirty="0" smtClean="0">
                <a:solidFill>
                  <a:srgbClr val="2C7C9F"/>
                </a:solidFill>
                <a:ea typeface="+mj-ea"/>
                <a:cs typeface="+mj-cs"/>
              </a:rPr>
              <a:t>Not Eligible for Economic Development Grants</a:t>
            </a:r>
            <a:endParaRPr lang="en-US" sz="1800" dirty="0" smtClean="0"/>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206614290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523688"/>
            <a:ext cx="8042276" cy="832224"/>
          </a:xfrm>
        </p:spPr>
        <p:txBody>
          <a:bodyPr/>
          <a:lstStyle/>
          <a:p>
            <a:r>
              <a:rPr lang="en-US" sz="3200" dirty="0" smtClean="0"/>
              <a:t>Economic Development Program Areas</a:t>
            </a:r>
            <a:endParaRPr lang="en-US" sz="3200" dirty="0"/>
          </a:p>
        </p:txBody>
      </p:sp>
      <p:sp>
        <p:nvSpPr>
          <p:cNvPr id="3" name="Content Placeholder 2"/>
          <p:cNvSpPr>
            <a:spLocks noGrp="1"/>
          </p:cNvSpPr>
          <p:nvPr>
            <p:ph idx="1"/>
          </p:nvPr>
        </p:nvSpPr>
        <p:spPr>
          <a:xfrm>
            <a:off x="549275" y="1394012"/>
            <a:ext cx="8042276" cy="5006788"/>
          </a:xfrm>
        </p:spPr>
        <p:txBody>
          <a:bodyPr>
            <a:normAutofit/>
          </a:bodyPr>
          <a:lstStyle/>
          <a:p>
            <a:r>
              <a:rPr lang="en-US" sz="2000" b="1" dirty="0" smtClean="0"/>
              <a:t>Business Incubators/Marketplaces </a:t>
            </a:r>
            <a:r>
              <a:rPr lang="en-US" sz="2000" dirty="0" smtClean="0"/>
              <a:t>- provide </a:t>
            </a:r>
            <a:r>
              <a:rPr lang="en-US" sz="2000" dirty="0"/>
              <a:t>a </a:t>
            </a:r>
            <a:r>
              <a:rPr lang="en-US" sz="2000" dirty="0" smtClean="0"/>
              <a:t>facility, peer network, </a:t>
            </a:r>
            <a:r>
              <a:rPr lang="en-US" sz="2000" dirty="0"/>
              <a:t>and ongoing support for small business development. </a:t>
            </a:r>
            <a:r>
              <a:rPr lang="en-US" sz="2000" dirty="0" smtClean="0"/>
              <a:t>Marketplaces emphasize developing </a:t>
            </a:r>
            <a:r>
              <a:rPr lang="en-US" sz="2000" dirty="0"/>
              <a:t>a growing base of customers in one shared location</a:t>
            </a:r>
            <a:r>
              <a:rPr lang="en-US" sz="2000" dirty="0" smtClean="0"/>
              <a:t>.</a:t>
            </a:r>
          </a:p>
          <a:p>
            <a:r>
              <a:rPr lang="en-US" sz="2000" b="1" dirty="0" smtClean="0"/>
              <a:t>Community Development Financial Institutions </a:t>
            </a:r>
            <a:r>
              <a:rPr lang="en-US" sz="2000" dirty="0" smtClean="0"/>
              <a:t>- such </a:t>
            </a:r>
            <a:r>
              <a:rPr lang="en-US" sz="2000" dirty="0"/>
              <a:t>as community development credit unions, loan funds, and community </a:t>
            </a:r>
            <a:r>
              <a:rPr lang="en-US" sz="2000" dirty="0" smtClean="0"/>
              <a:t>banks help </a:t>
            </a:r>
            <a:r>
              <a:rPr lang="en-US" sz="2000" dirty="0"/>
              <a:t>low-income people, community-based organizations, and businesses by providing financing for community development</a:t>
            </a:r>
            <a:r>
              <a:rPr lang="en-US" sz="2000" dirty="0" smtClean="0"/>
              <a:t>.</a:t>
            </a:r>
          </a:p>
          <a:p>
            <a:r>
              <a:rPr lang="en-US" sz="2000" b="1" dirty="0"/>
              <a:t>Worker-Owned and Community Owned Businesses </a:t>
            </a:r>
            <a:r>
              <a:rPr lang="en-US" sz="2000" dirty="0"/>
              <a:t>- have ownership and organizational structures that create both income and assets for low-income people. Ownership may be held by workers, a community-based organization, or in a form that combines both. </a:t>
            </a:r>
          </a:p>
          <a:p>
            <a:endParaRPr lang="en-US" sz="1900"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116206" y="90254"/>
            <a:ext cx="2963545" cy="685800"/>
          </a:xfrm>
          <a:prstGeom prst="rect">
            <a:avLst/>
          </a:prstGeom>
          <a:ln>
            <a:solidFill>
              <a:srgbClr val="99CCCC"/>
            </a:solidFill>
          </a:ln>
        </p:spPr>
      </p:pic>
    </p:spTree>
    <p:extLst>
      <p:ext uri="{BB962C8B-B14F-4D97-AF65-F5344CB8AC3E}">
        <p14:creationId xmlns:p14="http://schemas.microsoft.com/office/powerpoint/2010/main" val="280760665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1621</TotalTime>
  <Words>1309</Words>
  <Application>Microsoft Macintosh PowerPoint</Application>
  <PresentationFormat>On-screen Show (4:3)</PresentationFormat>
  <Paragraphs>95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Introduction to the Catholic Campaign for Human Development (CCHD) and  the National Catholic Rural Life Conference (NCRLC)</vt:lpstr>
      <vt:lpstr>About CCHD</vt:lpstr>
      <vt:lpstr>About NCRLC</vt:lpstr>
      <vt:lpstr>Outreach/Consulting Services</vt:lpstr>
      <vt:lpstr>Types of Projects Funded by CCHD</vt:lpstr>
      <vt:lpstr>Economic Development</vt:lpstr>
      <vt:lpstr>Economic Development Criteria</vt:lpstr>
      <vt:lpstr>Not Eligible for Economic Development Grants</vt:lpstr>
      <vt:lpstr>Economic Development Program Areas</vt:lpstr>
      <vt:lpstr>Economic Development Program Areas</vt:lpstr>
      <vt:lpstr>Outcomes</vt:lpstr>
      <vt:lpstr>Uses of CCHD Funding</vt:lpstr>
      <vt:lpstr>Timeline/Review Process</vt:lpstr>
      <vt:lpstr>Next Steps</vt:lpstr>
      <vt:lpstr>Reference Page - Links</vt:lpstr>
    </vt:vector>
  </TitlesOfParts>
  <Company>Nat'l Catholic Rural Life Conference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Catholic Campaign for Human Development - National Catholic Rural Life Conference Rural Outreach &amp; Consulting Assistance Initiative </dc:title>
  <dc:creator>Beth Heyser</dc:creator>
  <cp:lastModifiedBy>Beth Heyser</cp:lastModifiedBy>
  <cp:revision>67</cp:revision>
  <dcterms:created xsi:type="dcterms:W3CDTF">2012-09-19T18:22:46Z</dcterms:created>
  <dcterms:modified xsi:type="dcterms:W3CDTF">2012-09-26T03:49:28Z</dcterms:modified>
</cp:coreProperties>
</file>