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71" r:id="rId4"/>
    <p:sldId id="264" r:id="rId5"/>
    <p:sldId id="279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76377" autoAdjust="0"/>
  </p:normalViewPr>
  <p:slideViewPr>
    <p:cSldViewPr>
      <p:cViewPr varScale="1">
        <p:scale>
          <a:sx n="55" d="100"/>
          <a:sy n="55" d="100"/>
        </p:scale>
        <p:origin x="-17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E3D3CAC-73D8-479C-A6CB-80C577BB36B6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682AB2D-FAE2-43C2-B9D9-255B92AFA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0499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For CAMEO members only – those who are on the call who are not CAMEO members are free to audit this webinar</a:t>
            </a:r>
            <a:r>
              <a:rPr lang="en-US" baseline="0" dirty="0" smtClean="0"/>
              <a:t> and free to join after the call by emailing me</a:t>
            </a:r>
          </a:p>
          <a:p>
            <a:pPr>
              <a:spcBef>
                <a:spcPct val="0"/>
              </a:spcBef>
            </a:pPr>
            <a:endParaRPr lang="en-US" baseline="0" dirty="0" smtClean="0"/>
          </a:p>
          <a:p>
            <a:pPr>
              <a:spcBef>
                <a:spcPct val="0"/>
              </a:spcBef>
            </a:pPr>
            <a:r>
              <a:rPr lang="en-US" baseline="0" dirty="0" smtClean="0"/>
              <a:t>*6 to mute </a:t>
            </a:r>
          </a:p>
          <a:p>
            <a:pPr>
              <a:spcBef>
                <a:spcPct val="0"/>
              </a:spcBef>
            </a:pPr>
            <a:r>
              <a:rPr lang="en-US" baseline="0" dirty="0" smtClean="0"/>
              <a:t>*7 to unmute</a:t>
            </a:r>
            <a:endParaRPr lang="en-US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DBE45AE-B468-4D7F-AACD-F048BB593A3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7882C88-2B5A-4B75-B897-1E58BB4FB9D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sz="1200" dirty="0" smtClean="0">
                <a:latin typeface="Antenna Regular" pitchFamily="50" charset="0"/>
              </a:rPr>
              <a:t>Someone from your organization</a:t>
            </a:r>
          </a:p>
          <a:p>
            <a:pPr marL="0" indent="0">
              <a:buNone/>
            </a:pPr>
            <a:r>
              <a:rPr lang="en-US" sz="1200" dirty="0" smtClean="0">
                <a:latin typeface="Antenna Regular" pitchFamily="50" charset="0"/>
              </a:rPr>
              <a:t>A person of influence – politician</a:t>
            </a:r>
            <a:r>
              <a:rPr lang="en-US" sz="1200" baseline="0" dirty="0" smtClean="0">
                <a:latin typeface="Antenna Regular" pitchFamily="50" charset="0"/>
              </a:rPr>
              <a:t> – might need more than one - </a:t>
            </a:r>
            <a:endParaRPr lang="en-US" sz="1200" dirty="0" smtClean="0">
              <a:latin typeface="Antenna Regular" pitchFamily="50" charset="0"/>
            </a:endParaRPr>
          </a:p>
          <a:p>
            <a:pPr marL="0" indent="0">
              <a:buNone/>
            </a:pPr>
            <a:r>
              <a:rPr lang="en-US" sz="1200" dirty="0" smtClean="0">
                <a:latin typeface="Antenna Regular" pitchFamily="50" charset="0"/>
              </a:rPr>
              <a:t>A beneficiary</a:t>
            </a:r>
          </a:p>
          <a:p>
            <a:pPr marL="0" indent="0">
              <a:buNone/>
            </a:pPr>
            <a:endParaRPr lang="en-US" sz="1200" dirty="0" smtClean="0">
              <a:latin typeface="Antenna Regular" pitchFamily="50" charset="0"/>
            </a:endParaRPr>
          </a:p>
          <a:p>
            <a:pPr marL="0" indent="0">
              <a:buNone/>
            </a:pPr>
            <a:r>
              <a:rPr lang="en-US" sz="1200" dirty="0" smtClean="0">
                <a:latin typeface="Antenna Regular" pitchFamily="50" charset="0"/>
              </a:rPr>
              <a:t>Writing good quotes – </a:t>
            </a:r>
            <a:r>
              <a:rPr lang="en-US" sz="1200" baseline="0" dirty="0" smtClean="0">
                <a:latin typeface="Antenna Regular" pitchFamily="50" charset="0"/>
              </a:rPr>
              <a:t>ON MESSAGE, in speaker’s voice – create the passion – writing in and out of a quote – writing into it</a:t>
            </a:r>
            <a:endParaRPr lang="en-US" dirty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F82756F-8B49-4B6E-AFE5-8F4359FB102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 smtClean="0"/>
              <a:t>Press databases expensive – annual fee of $2000 to $5000</a:t>
            </a:r>
          </a:p>
          <a:p>
            <a:r>
              <a:rPr lang="en-US" b="0" dirty="0" smtClean="0"/>
              <a:t>Easy Media list: about</a:t>
            </a:r>
            <a:r>
              <a:rPr lang="en-US" b="0" baseline="0" dirty="0" smtClean="0"/>
              <a:t> $200 for northern, $200 for southern </a:t>
            </a:r>
          </a:p>
          <a:p>
            <a:r>
              <a:rPr lang="en-US" b="0" dirty="0" smtClean="0"/>
              <a:t>How many people would be interested</a:t>
            </a:r>
            <a:r>
              <a:rPr lang="en-US" b="0" baseline="0" dirty="0" smtClean="0"/>
              <a:t> in access to a database (and could get the budget for it)</a:t>
            </a:r>
          </a:p>
          <a:p>
            <a:r>
              <a:rPr lang="en-US" b="0" baseline="0" dirty="0" smtClean="0"/>
              <a:t>Wire services $250 for under 400 words</a:t>
            </a:r>
            <a:endParaRPr lang="en-US" b="0" dirty="0" smtClean="0"/>
          </a:p>
          <a:p>
            <a:endParaRPr lang="en-US" b="1" dirty="0" smtClean="0"/>
          </a:p>
          <a:p>
            <a:r>
              <a:rPr lang="en-US" b="1" dirty="0" smtClean="0"/>
              <a:t>Names and titles matter</a:t>
            </a:r>
            <a:endParaRPr lang="en-US" dirty="0" smtClean="0"/>
          </a:p>
          <a:p>
            <a:r>
              <a:rPr lang="en-US" dirty="0" smtClean="0"/>
              <a:t>News releases should always be sent to a specific reporter or reporters when possible, rather than the generic, catch-all email addresses you often find in the contact section of websites.</a:t>
            </a:r>
          </a:p>
          <a:p>
            <a:r>
              <a:rPr lang="en-US" dirty="0" smtClean="0"/>
              <a:t>You should also understand how stories are developed and assigned. For example, the producer of a broadcast show is often better to approach than an anchor.</a:t>
            </a:r>
          </a:p>
          <a:p>
            <a:r>
              <a:rPr lang="en-US" b="1" dirty="0" smtClean="0"/>
              <a:t>Stay up-to-date</a:t>
            </a:r>
            <a:endParaRPr lang="en-US" dirty="0" smtClean="0"/>
          </a:p>
          <a:p>
            <a:r>
              <a:rPr lang="en-US" dirty="0" smtClean="0"/>
              <a:t>Updating your media list is a continuous process. Reporters can change jobs or change their focus at an outlet. New outlets appear and others can go out of business.</a:t>
            </a:r>
          </a:p>
          <a:p>
            <a:r>
              <a:rPr lang="en-US" dirty="0" smtClean="0"/>
              <a:t>Add the wide range of outlets-local weeklies, special-interest publications, “shoppers” or trade-association publications. It is sometimes easy to focus only on the major daily or 6 p.m. news broadcast, but coverage in smaller outlets can make a big impact. If you will be targeting a new geographic area, call a colleague to help identify all possible outlets.</a:t>
            </a:r>
          </a:p>
          <a:p>
            <a:r>
              <a:rPr lang="en-US" dirty="0" smtClean="0"/>
              <a:t>Many news and feature outlets are now exclusively online. Make sure these are included on your media list.</a:t>
            </a:r>
          </a:p>
          <a:p>
            <a:r>
              <a:rPr lang="en-US" b="1" dirty="0" smtClean="0"/>
              <a:t>Tailor and target</a:t>
            </a:r>
            <a:endParaRPr lang="en-US" dirty="0" smtClean="0"/>
          </a:p>
          <a:p>
            <a:r>
              <a:rPr lang="en-US" dirty="0" smtClean="0"/>
              <a:t>News about nonprofit organizations appeals to a variety of reporters-news, business, feature and calendar reporters to name a few-but not every news release should go to every reporter.</a:t>
            </a:r>
          </a:p>
          <a:p>
            <a:r>
              <a:rPr lang="en-US" dirty="0" smtClean="0"/>
              <a:t>Monitor the top “target outlets” where you would like news coverage. Learn the issues and angles each reporter covers and add them to your media list when you see a good fit. One idea is to create Google alerts for specific reporters to help you track coverage and see who is covering an issue more frequently or in greater depth.</a:t>
            </a:r>
          </a:p>
          <a:p>
            <a:r>
              <a:rPr lang="en-US" dirty="0" smtClean="0"/>
              <a:t>Keep track of what you have sent reporters previously, what conversations you have had with them and what coverage you or similar organizations have received from them. There are a variety of media databases available, but you can easily create your own tracking document.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82AB2D-FAE2-43C2-B9D9-255B92AFA15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513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correct spelling, punctuation, and grammar 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No one notices when it is done well, but they see your mistakes clearly.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So much info out there – you want to present yourself and your organization in the best possible light.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  If you don’t know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google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it – or get a guide - "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Strunk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White"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Print out a hard copy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How many of you compose directly onto a computer?  I do.  It is easier to read and to find your mistakes on paper. 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Read your work aloud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the single best self-editing technique.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catch the ‘form’ ‘from’ mistake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will find awkward places or unclear references as soon as the words are out of your mouth.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After you've fixed the problems, read it aloud again. 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Keep doing this until you can't find any more problems.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Find an editor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Always have a 2</a:t>
            </a:r>
            <a:r>
              <a:rPr lang="en-US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pair of eyes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87C01DF-89AC-4AE7-897F-2EFDB6C0F93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A5009-237B-4C60-A999-CC312013D585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1D4BA-D457-453C-ABD8-E6EFEAEAB9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505DC-312D-41D1-AC85-D28729F0D32E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FE9E1-D981-46A2-9D62-4F0E611078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504CE-B862-4A42-B27B-14774B584E16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FADDD-FC2A-4099-9D5C-227BE06675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ADC2D-531B-42A7-B6E0-19E9285E08BD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9223A-0199-422D-8D72-C517AB4A32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5EE98-1E31-4599-9911-17E0B7CA94CC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85A09-5140-45EF-BE54-CC962E3A9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6B2B3-39B3-47B3-8788-F9860EECB178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20A42-4F0F-487C-A1D7-A9852AD712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AEA46-ED5A-42A6-A8CD-026A55A59460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D59C8-C674-41E4-8096-125A5EAB4F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4EE5E-6B3D-4E20-9AF8-F5A1BE992355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DCB51-6A83-41BC-B8CF-5296F657D8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C0192-AB7A-4DE0-AE02-5A1AF97DA1E7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DFA62-C203-483F-B2A8-EED1386260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F7A88-6F7C-4022-9609-F403A230D5AB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B96DF-CAB3-4350-BCBD-2CDFD7A90D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03226-0B25-4CE7-AC2A-6C2EEA0AC30C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A2BA7-DDF0-467C-B8FB-0B5FBAFC46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7B69AA-A5B0-427A-ACCE-4144272597D5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D6F0375-7160-4249-8FFF-F2FBDBE602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rweb.com/" TargetMode="External"/><Relationship Id="rId3" Type="http://schemas.openxmlformats.org/officeDocument/2006/relationships/image" Target="../media/image3.jpeg"/><Relationship Id="rId7" Type="http://schemas.openxmlformats.org/officeDocument/2006/relationships/hyperlink" Target="http://www.prnewswire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usinesswire.com/" TargetMode="External"/><Relationship Id="rId5" Type="http://schemas.openxmlformats.org/officeDocument/2006/relationships/hyperlink" Target="http://www.mondotimes.com/1/world/us/5" TargetMode="External"/><Relationship Id="rId4" Type="http://schemas.openxmlformats.org/officeDocument/2006/relationships/hyperlink" Target="http://www.easymedialist.com/usa/state/california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4456" y="2514600"/>
            <a:ext cx="6400800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dirty="0" smtClean="0">
                <a:latin typeface="Antenna Regular" pitchFamily="50" charset="0"/>
              </a:rPr>
              <a:t>Press Releases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dirty="0" smtClean="0">
                <a:latin typeface="Antenna Regular" pitchFamily="50" charset="0"/>
              </a:rPr>
              <a:t>A-to-Z Webinar</a:t>
            </a:r>
            <a:endParaRPr lang="en-US" sz="4400" dirty="0">
              <a:latin typeface="Antenna Regular" pitchFamily="50" charset="0"/>
            </a:endParaRPr>
          </a:p>
        </p:txBody>
      </p:sp>
      <p:pic>
        <p:nvPicPr>
          <p:cNvPr id="2051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525" y="1066800"/>
            <a:ext cx="78406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5867400"/>
            <a:ext cx="7772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14500" y="2184853"/>
            <a:ext cx="579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b="1" i="1" dirty="0" smtClean="0">
                <a:latin typeface="Antenna Regular" pitchFamily="50" charset="0"/>
              </a:rPr>
              <a:t>Media Advisory</a:t>
            </a:r>
            <a:r>
              <a:rPr lang="en-US" sz="2400" dirty="0" smtClean="0">
                <a:latin typeface="Antenna Regular" pitchFamily="50" charset="0"/>
              </a:rPr>
              <a:t>:</a:t>
            </a:r>
          </a:p>
          <a:p>
            <a:r>
              <a:rPr lang="en-US" sz="2400" dirty="0" smtClean="0">
                <a:latin typeface="Antenna Regular" pitchFamily="50" charset="0"/>
              </a:rPr>
              <a:t>For an event </a:t>
            </a:r>
          </a:p>
          <a:p>
            <a:r>
              <a:rPr lang="en-US" sz="2400" dirty="0">
                <a:latin typeface="Antenna Regular" pitchFamily="50" charset="0"/>
              </a:rPr>
              <a:t> </a:t>
            </a:r>
            <a:r>
              <a:rPr lang="en-US" sz="2400" dirty="0" smtClean="0">
                <a:latin typeface="Antenna Regular" pitchFamily="50" charset="0"/>
              </a:rPr>
              <a:t> before the event – details only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/>
          <a:lstStyle/>
          <a:p>
            <a:r>
              <a:rPr lang="en-US" sz="4000" dirty="0" smtClean="0">
                <a:latin typeface="Antenna Regular" pitchFamily="50" charset="0"/>
              </a:rPr>
              <a:t>Media Advisory v Press Release</a:t>
            </a:r>
            <a:endParaRPr lang="en-US" sz="4000" dirty="0">
              <a:latin typeface="Antenna Regular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28800" y="3504749"/>
            <a:ext cx="556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b="1" i="1" dirty="0" smtClean="0">
                <a:latin typeface="Antenna Regular" pitchFamily="50" charset="0"/>
              </a:rPr>
              <a:t>Press Release</a:t>
            </a:r>
            <a:endParaRPr lang="en-US" sz="2400" dirty="0" smtClean="0">
              <a:latin typeface="Antenna Regular" pitchFamily="50" charset="0"/>
            </a:endParaRPr>
          </a:p>
          <a:p>
            <a:r>
              <a:rPr lang="en-US" sz="2400" dirty="0" smtClean="0">
                <a:latin typeface="Antenna Regular" pitchFamily="50" charset="0"/>
              </a:rPr>
              <a:t>Making news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5640388"/>
            <a:ext cx="77724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ntenna Regular" pitchFamily="50" charset="0"/>
              </a:rPr>
              <a:t>Quotes</a:t>
            </a:r>
            <a:endParaRPr lang="en-US" dirty="0" smtClean="0">
              <a:latin typeface="Antenna Regular" pitchFamily="50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 rtlCol="0"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>
                <a:latin typeface="Antenna Regular" pitchFamily="50" charset="0"/>
              </a:rPr>
              <a:t>Include a few quotes in your press release</a:t>
            </a:r>
          </a:p>
          <a:p>
            <a:pPr marL="400050" lvl="1" indent="0">
              <a:buNone/>
            </a:pPr>
            <a:r>
              <a:rPr lang="en-US" sz="2000" dirty="0" smtClean="0">
                <a:latin typeface="Antenna Regular" pitchFamily="50" charset="0"/>
              </a:rPr>
              <a:t>Someone from your organization</a:t>
            </a:r>
          </a:p>
          <a:p>
            <a:pPr marL="400050" lvl="1" indent="0">
              <a:buNone/>
            </a:pPr>
            <a:r>
              <a:rPr lang="en-US" sz="2000" dirty="0" smtClean="0">
                <a:latin typeface="Antenna Regular" pitchFamily="50" charset="0"/>
              </a:rPr>
              <a:t>A person of influence</a:t>
            </a:r>
          </a:p>
          <a:p>
            <a:pPr marL="400050" lvl="1" indent="0">
              <a:buNone/>
            </a:pPr>
            <a:r>
              <a:rPr lang="en-US" sz="2000" dirty="0" smtClean="0">
                <a:latin typeface="Antenna Regular" pitchFamily="50" charset="0"/>
              </a:rPr>
              <a:t>A beneficiary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>
                <a:latin typeface="Antenna Regular" pitchFamily="50" charset="0"/>
              </a:rPr>
              <a:t>Protocol for getting quotes from people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>
                <a:latin typeface="Antenna Regular" pitchFamily="50" charset="0"/>
              </a:rPr>
              <a:t>Format</a:t>
            </a:r>
          </a:p>
          <a:p>
            <a:pPr marL="400050" lvl="1" indent="0">
              <a:buNone/>
            </a:pPr>
            <a:r>
              <a:rPr lang="en-US" sz="2000" dirty="0" smtClean="0">
                <a:latin typeface="Antenna Regular" pitchFamily="50" charset="0"/>
              </a:rPr>
              <a:t>“Micro </a:t>
            </a:r>
            <a:r>
              <a:rPr lang="en-US" sz="2000" dirty="0">
                <a:latin typeface="Antenna Regular" pitchFamily="50" charset="0"/>
              </a:rPr>
              <a:t>Enterprise </a:t>
            </a:r>
            <a:r>
              <a:rPr lang="en-US" sz="2000" dirty="0" smtClean="0">
                <a:latin typeface="Antenna Regular" pitchFamily="50" charset="0"/>
              </a:rPr>
              <a:t>helps </a:t>
            </a:r>
            <a:r>
              <a:rPr lang="en-US" sz="2000" dirty="0">
                <a:latin typeface="Antenna Regular" pitchFamily="50" charset="0"/>
              </a:rPr>
              <a:t>people fulfill their dreams,” said Claudia </a:t>
            </a:r>
            <a:r>
              <a:rPr lang="en-US" sz="2000" dirty="0" err="1">
                <a:latin typeface="Antenna Regular" pitchFamily="50" charset="0"/>
              </a:rPr>
              <a:t>Viek</a:t>
            </a:r>
            <a:r>
              <a:rPr lang="en-US" sz="2000" dirty="0">
                <a:latin typeface="Antenna Regular" pitchFamily="50" charset="0"/>
              </a:rPr>
              <a:t>, CEO of </a:t>
            </a:r>
            <a:r>
              <a:rPr lang="en-US" sz="2000" dirty="0" smtClean="0">
                <a:latin typeface="Antenna Regular" pitchFamily="50" charset="0"/>
              </a:rPr>
              <a:t>the </a:t>
            </a:r>
            <a:r>
              <a:rPr lang="en-US" sz="2000" dirty="0">
                <a:latin typeface="Antenna Regular" pitchFamily="50" charset="0"/>
              </a:rPr>
              <a:t>California Association of Micro Enterprise Opportunity. </a:t>
            </a:r>
            <a:r>
              <a:rPr lang="en-US" sz="2000" dirty="0" smtClean="0">
                <a:latin typeface="Antenna Regular" pitchFamily="50" charset="0"/>
              </a:rPr>
              <a:t>“[</a:t>
            </a:r>
            <a:r>
              <a:rPr lang="en-US" sz="2000" i="1" dirty="0" smtClean="0">
                <a:latin typeface="Antenna Regular" pitchFamily="50" charset="0"/>
              </a:rPr>
              <a:t>Name of the business]</a:t>
            </a:r>
            <a:r>
              <a:rPr lang="en-US" sz="2000" dirty="0" smtClean="0">
                <a:latin typeface="Antenna Regular" pitchFamily="50" charset="0"/>
              </a:rPr>
              <a:t> creates </a:t>
            </a:r>
            <a:r>
              <a:rPr lang="en-US" sz="2000" dirty="0">
                <a:latin typeface="Antenna Regular" pitchFamily="50" charset="0"/>
              </a:rPr>
              <a:t>a satisfying job for </a:t>
            </a:r>
            <a:r>
              <a:rPr lang="en-US" sz="2000" dirty="0" smtClean="0">
                <a:latin typeface="Antenna Regular" pitchFamily="50" charset="0"/>
              </a:rPr>
              <a:t>[</a:t>
            </a:r>
            <a:r>
              <a:rPr lang="en-US" sz="2000" i="1" dirty="0" smtClean="0">
                <a:latin typeface="Antenna Regular" pitchFamily="50" charset="0"/>
              </a:rPr>
              <a:t>the owner’s name]</a:t>
            </a:r>
            <a:r>
              <a:rPr lang="en-US" sz="2000" dirty="0" smtClean="0">
                <a:latin typeface="Antenna Regular" pitchFamily="50" charset="0"/>
              </a:rPr>
              <a:t>, and [</a:t>
            </a:r>
            <a:r>
              <a:rPr lang="en-US" sz="2000" i="1" dirty="0" smtClean="0">
                <a:latin typeface="Antenna Regular" pitchFamily="50" charset="0"/>
              </a:rPr>
              <a:t>he/she]</a:t>
            </a:r>
            <a:r>
              <a:rPr lang="en-US" sz="2000" dirty="0" smtClean="0">
                <a:latin typeface="Antenna Regular" pitchFamily="50" charset="0"/>
              </a:rPr>
              <a:t> </a:t>
            </a:r>
            <a:r>
              <a:rPr lang="en-US" sz="2000" dirty="0">
                <a:latin typeface="Antenna Regular" pitchFamily="50" charset="0"/>
              </a:rPr>
              <a:t>will hire others and contribute to the </a:t>
            </a:r>
            <a:r>
              <a:rPr lang="en-US" sz="2000" dirty="0" smtClean="0">
                <a:latin typeface="Antenna Regular" pitchFamily="50" charset="0"/>
              </a:rPr>
              <a:t>community’s well-being.</a:t>
            </a:r>
            <a:endParaRPr lang="en-US" sz="2000" dirty="0">
              <a:latin typeface="Antenna Regular" pitchFamily="50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>
                <a:latin typeface="Antenna Regular" pitchFamily="50" charset="0"/>
              </a:rPr>
              <a:t>A good quote should…</a:t>
            </a:r>
          </a:p>
        </p:txBody>
      </p:sp>
    </p:spTree>
    <p:extLst>
      <p:ext uri="{BB962C8B-B14F-4D97-AF65-F5344CB8AC3E}">
        <p14:creationId xmlns:p14="http://schemas.microsoft.com/office/powerpoint/2010/main" val="41166015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5640388"/>
            <a:ext cx="77724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ntenna Regular" pitchFamily="50" charset="0"/>
              </a:rPr>
              <a:t>Who – Your Press List</a:t>
            </a:r>
            <a:endParaRPr lang="en-US" dirty="0">
              <a:latin typeface="Antenna Regular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344988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>
                <a:latin typeface="Antenna Regular" pitchFamily="50" charset="0"/>
              </a:rPr>
              <a:t>Press databases</a:t>
            </a:r>
          </a:p>
          <a:p>
            <a:pPr marL="0" indent="0">
              <a:buNone/>
            </a:pPr>
            <a:r>
              <a:rPr lang="en-US" sz="2000" dirty="0">
                <a:latin typeface="Antenna Regular" pitchFamily="50" charset="0"/>
                <a:hlinkClick r:id="rId4"/>
              </a:rPr>
              <a:t>http://</a:t>
            </a:r>
            <a:r>
              <a:rPr lang="en-US" sz="2000" dirty="0" smtClean="0">
                <a:latin typeface="Antenna Regular" pitchFamily="50" charset="0"/>
                <a:hlinkClick r:id="rId4"/>
              </a:rPr>
              <a:t>www.easymedialist.com/usa/state/california.html</a:t>
            </a:r>
            <a:endParaRPr lang="en-US" sz="2000" dirty="0" smtClean="0">
              <a:latin typeface="Antenna Regular" pitchFamily="50" charset="0"/>
            </a:endParaRPr>
          </a:p>
          <a:p>
            <a:pPr marL="0" indent="0">
              <a:buNone/>
            </a:pPr>
            <a:r>
              <a:rPr lang="en-US" sz="2000" dirty="0">
                <a:latin typeface="Antenna Regular" pitchFamily="50" charset="0"/>
                <a:hlinkClick r:id="rId5"/>
              </a:rPr>
              <a:t>http://</a:t>
            </a:r>
            <a:r>
              <a:rPr lang="en-US" sz="2000" dirty="0" smtClean="0">
                <a:latin typeface="Antenna Regular" pitchFamily="50" charset="0"/>
                <a:hlinkClick r:id="rId5"/>
              </a:rPr>
              <a:t>www.mondotimes.com/1/world/us/5</a:t>
            </a:r>
            <a:endParaRPr lang="en-US" sz="2000" dirty="0" smtClean="0">
              <a:latin typeface="Antenna Regular" pitchFamily="50" charset="0"/>
            </a:endParaRP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000" dirty="0" smtClean="0">
                <a:latin typeface="Antenna Regular" pitchFamily="50" charset="0"/>
              </a:rPr>
              <a:t>Target Press List</a:t>
            </a:r>
          </a:p>
          <a:p>
            <a:pPr marL="0" indent="0">
              <a:buNone/>
            </a:pPr>
            <a:r>
              <a:rPr lang="en-US" sz="2000" dirty="0" smtClean="0">
                <a:latin typeface="Antenna Regular" pitchFamily="50" charset="0"/>
              </a:rPr>
              <a:t>Wire Services</a:t>
            </a:r>
          </a:p>
          <a:p>
            <a:pPr marL="0" indent="0">
              <a:buNone/>
            </a:pPr>
            <a:r>
              <a:rPr lang="en-US" sz="2000" dirty="0">
                <a:latin typeface="Antenna Regular" pitchFamily="50" charset="0"/>
                <a:hlinkClick r:id="rId6"/>
              </a:rPr>
              <a:t>http://www.businesswire.com</a:t>
            </a:r>
            <a:r>
              <a:rPr lang="en-US" sz="2000" dirty="0" smtClean="0">
                <a:latin typeface="Antenna Regular" pitchFamily="50" charset="0"/>
                <a:hlinkClick r:id="rId6"/>
              </a:rPr>
              <a:t>/</a:t>
            </a:r>
            <a:endParaRPr lang="en-US" sz="2000" dirty="0" smtClean="0">
              <a:latin typeface="Antenna Regular" pitchFamily="50" charset="0"/>
            </a:endParaRPr>
          </a:p>
          <a:p>
            <a:pPr marL="0" indent="0">
              <a:buNone/>
            </a:pPr>
            <a:r>
              <a:rPr lang="en-US" sz="2000" dirty="0">
                <a:latin typeface="Antenna Regular" pitchFamily="50" charset="0"/>
                <a:hlinkClick r:id="rId7"/>
              </a:rPr>
              <a:t>http://www.prnewswire.com</a:t>
            </a:r>
            <a:r>
              <a:rPr lang="en-US" sz="2000" dirty="0" smtClean="0">
                <a:latin typeface="Antenna Regular" pitchFamily="50" charset="0"/>
                <a:hlinkClick r:id="rId7"/>
              </a:rPr>
              <a:t>/</a:t>
            </a:r>
            <a:endParaRPr lang="en-US" sz="2000" dirty="0" smtClean="0">
              <a:latin typeface="Antenna Regular" pitchFamily="50" charset="0"/>
            </a:endParaRPr>
          </a:p>
          <a:p>
            <a:pPr marL="0" indent="0">
              <a:buNone/>
            </a:pPr>
            <a:r>
              <a:rPr lang="en-US" sz="2000" dirty="0">
                <a:latin typeface="Antenna Regular" pitchFamily="50" charset="0"/>
                <a:hlinkClick r:id="rId8"/>
              </a:rPr>
              <a:t>http://www.prweb.com</a:t>
            </a:r>
            <a:r>
              <a:rPr lang="en-US" sz="2000" dirty="0" smtClean="0">
                <a:latin typeface="Antenna Regular" pitchFamily="50" charset="0"/>
                <a:hlinkClick r:id="rId8"/>
              </a:rPr>
              <a:t>/</a:t>
            </a:r>
            <a:endParaRPr lang="en-US" sz="2000" dirty="0" smtClean="0">
              <a:latin typeface="Antenna Regular" pitchFamily="50" charset="0"/>
            </a:endParaRP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000" dirty="0" smtClean="0">
                <a:latin typeface="Antenna Regular" pitchFamily="50" charset="0"/>
              </a:rPr>
              <a:t>Ethnic media </a:t>
            </a:r>
          </a:p>
          <a:p>
            <a:pPr marL="0" indent="0">
              <a:buNone/>
            </a:pPr>
            <a:r>
              <a:rPr lang="en-US" sz="2000" dirty="0" smtClean="0">
                <a:latin typeface="Antenna Regular" pitchFamily="50" charset="0"/>
              </a:rPr>
              <a:t>Local media and alternative publications</a:t>
            </a:r>
          </a:p>
          <a:p>
            <a:pPr marL="0" indent="0">
              <a:buNone/>
            </a:pPr>
            <a:endParaRPr lang="en-US" sz="2000" dirty="0">
              <a:latin typeface="Antenna Regular" pitchFamily="50" charset="0"/>
            </a:endParaRPr>
          </a:p>
          <a:p>
            <a:pPr marL="0" indent="0">
              <a:buNone/>
            </a:pPr>
            <a:endParaRPr lang="en-US" sz="2000" dirty="0">
              <a:latin typeface="Antenna Regular" pitchFamily="50" charset="0"/>
            </a:endParaRPr>
          </a:p>
          <a:p>
            <a:endParaRPr lang="en-US" sz="2000" dirty="0">
              <a:latin typeface="Antenna Regular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3151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5640388"/>
            <a:ext cx="77724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>
                <a:latin typeface="Antenna Regular" pitchFamily="50" charset="0"/>
              </a:rPr>
              <a:t>Always Proofread</a:t>
            </a:r>
            <a:endParaRPr lang="en-US" dirty="0" smtClean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832" y="1219200"/>
            <a:ext cx="8229600" cy="4573588"/>
          </a:xfrm>
        </p:spPr>
        <p:txBody>
          <a:bodyPr rtlCol="0"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Antenna Regular" pitchFamily="50" charset="0"/>
              </a:rPr>
              <a:t>Use </a:t>
            </a:r>
            <a:r>
              <a:rPr lang="en-US" sz="2400" b="1" dirty="0">
                <a:latin typeface="Antenna Regular" pitchFamily="50" charset="0"/>
              </a:rPr>
              <a:t>correct spelling, punctuation, and </a:t>
            </a:r>
            <a:r>
              <a:rPr lang="en-US" sz="2400" b="1" dirty="0" smtClean="0">
                <a:latin typeface="Antenna Regular" pitchFamily="50" charset="0"/>
              </a:rPr>
              <a:t>grammar</a:t>
            </a:r>
          </a:p>
          <a:p>
            <a:r>
              <a:rPr lang="en-US" sz="2400" dirty="0" smtClean="0">
                <a:latin typeface="Antenna Regular" pitchFamily="50" charset="0"/>
              </a:rPr>
              <a:t>Resources:  </a:t>
            </a:r>
            <a:r>
              <a:rPr lang="en-US" sz="2400" dirty="0" err="1" smtClean="0">
                <a:latin typeface="Antenna Regular" pitchFamily="50" charset="0"/>
              </a:rPr>
              <a:t>google</a:t>
            </a:r>
            <a:r>
              <a:rPr lang="en-US" sz="2400" dirty="0" smtClean="0">
                <a:latin typeface="Antenna Regular" pitchFamily="50" charset="0"/>
              </a:rPr>
              <a:t> - </a:t>
            </a:r>
            <a:r>
              <a:rPr lang="en-US" sz="2400" dirty="0">
                <a:latin typeface="Antenna Regular" pitchFamily="50" charset="0"/>
              </a:rPr>
              <a:t>"</a:t>
            </a:r>
            <a:r>
              <a:rPr lang="en-US" sz="2400" dirty="0" err="1">
                <a:latin typeface="Antenna Regular" pitchFamily="50" charset="0"/>
              </a:rPr>
              <a:t>Strunk</a:t>
            </a:r>
            <a:r>
              <a:rPr lang="en-US" sz="2400" dirty="0">
                <a:latin typeface="Antenna Regular" pitchFamily="50" charset="0"/>
              </a:rPr>
              <a:t> and White"</a:t>
            </a:r>
          </a:p>
          <a:p>
            <a:pPr marL="0" indent="0">
              <a:buNone/>
            </a:pPr>
            <a:endParaRPr lang="en-US" sz="2400" dirty="0">
              <a:latin typeface="Antenna Regular" pitchFamily="50" charset="0"/>
            </a:endParaRPr>
          </a:p>
          <a:p>
            <a:pPr marL="0" indent="0">
              <a:buNone/>
            </a:pPr>
            <a:r>
              <a:rPr lang="en-US" sz="2400" b="1" dirty="0">
                <a:latin typeface="Antenna Regular" pitchFamily="50" charset="0"/>
              </a:rPr>
              <a:t>Print out a hard copy</a:t>
            </a:r>
            <a:endParaRPr lang="en-US" sz="2400" dirty="0">
              <a:latin typeface="Antenna Regular" pitchFamily="50" charset="0"/>
            </a:endParaRPr>
          </a:p>
          <a:p>
            <a:pPr marL="0" indent="0">
              <a:buNone/>
            </a:pPr>
            <a:endParaRPr lang="en-US" sz="2400" dirty="0">
              <a:latin typeface="Antenna Regular" pitchFamily="50" charset="0"/>
            </a:endParaRPr>
          </a:p>
          <a:p>
            <a:pPr marL="0" indent="0">
              <a:buNone/>
            </a:pPr>
            <a:r>
              <a:rPr lang="en-US" sz="2400" b="1" dirty="0">
                <a:latin typeface="Antenna Regular" pitchFamily="50" charset="0"/>
              </a:rPr>
              <a:t>Read your work aloud</a:t>
            </a:r>
            <a:endParaRPr lang="en-US" sz="2400" dirty="0">
              <a:latin typeface="Antenna Regular" pitchFamily="50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ntenna Regular" pitchFamily="50" charset="0"/>
              </a:rPr>
              <a:t>‘Form</a:t>
            </a:r>
            <a:r>
              <a:rPr lang="en-US" sz="2400" dirty="0">
                <a:latin typeface="Antenna Regular" pitchFamily="50" charset="0"/>
              </a:rPr>
              <a:t>’ </a:t>
            </a:r>
            <a:r>
              <a:rPr lang="en-US" sz="2400" dirty="0" err="1" smtClean="0">
                <a:latin typeface="Antenna Regular" pitchFamily="50" charset="0"/>
              </a:rPr>
              <a:t>vs</a:t>
            </a:r>
            <a:r>
              <a:rPr lang="en-US" sz="2400" dirty="0" smtClean="0">
                <a:latin typeface="Antenna Regular" pitchFamily="50" charset="0"/>
              </a:rPr>
              <a:t>  ‘from</a:t>
            </a:r>
            <a:r>
              <a:rPr lang="en-US" sz="2400" dirty="0">
                <a:latin typeface="Antenna Regular" pitchFamily="50" charset="0"/>
              </a:rPr>
              <a:t>’ </a:t>
            </a:r>
            <a:r>
              <a:rPr lang="en-US" sz="2400" dirty="0" smtClean="0">
                <a:latin typeface="Antenna Regular" pitchFamily="50" charset="0"/>
              </a:rPr>
              <a:t>mistake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ntenna Regular" pitchFamily="50" charset="0"/>
              </a:rPr>
              <a:t>Awkward </a:t>
            </a:r>
            <a:r>
              <a:rPr lang="en-US" sz="2400" dirty="0">
                <a:latin typeface="Antenna Regular" pitchFamily="50" charset="0"/>
              </a:rPr>
              <a:t>places or unclear references </a:t>
            </a:r>
            <a:endParaRPr lang="en-US" sz="2400" dirty="0" smtClean="0">
              <a:latin typeface="Antenna Regular" pitchFamily="50" charset="0"/>
            </a:endParaRPr>
          </a:p>
          <a:p>
            <a:pPr marL="0" indent="0">
              <a:buNone/>
            </a:pPr>
            <a:r>
              <a:rPr lang="en-US" sz="2400" b="1" dirty="0">
                <a:latin typeface="Antenna Regular" pitchFamily="50" charset="0"/>
              </a:rPr>
              <a:t> </a:t>
            </a:r>
            <a:endParaRPr lang="en-US" sz="2400" dirty="0">
              <a:latin typeface="Antenna Regular" pitchFamily="50" charset="0"/>
            </a:endParaRPr>
          </a:p>
          <a:p>
            <a:pPr marL="0" indent="0">
              <a:buNone/>
            </a:pPr>
            <a:r>
              <a:rPr lang="en-US" sz="2400" b="1" dirty="0">
                <a:latin typeface="Antenna Regular" pitchFamily="50" charset="0"/>
              </a:rPr>
              <a:t>Find an </a:t>
            </a:r>
            <a:r>
              <a:rPr lang="en-US" sz="2400" b="1" dirty="0" smtClean="0">
                <a:latin typeface="Antenna Regular" pitchFamily="50" charset="0"/>
              </a:rPr>
              <a:t>editor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301261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13459</TotalTime>
  <Words>691</Words>
  <Application>Microsoft Office PowerPoint</Application>
  <PresentationFormat>On-screen Show (4:3)</PresentationFormat>
  <Paragraphs>87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Media Advisory v Press Release</vt:lpstr>
      <vt:lpstr>Quotes</vt:lpstr>
      <vt:lpstr>Who – Your Press List</vt:lpstr>
      <vt:lpstr>Always Proofread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user4</dc:creator>
  <cp:lastModifiedBy>user4</cp:lastModifiedBy>
  <cp:revision>60</cp:revision>
  <cp:lastPrinted>2011-06-21T16:47:39Z</cp:lastPrinted>
  <dcterms:created xsi:type="dcterms:W3CDTF">2011-04-28T16:30:03Z</dcterms:created>
  <dcterms:modified xsi:type="dcterms:W3CDTF">2011-11-02T19:56:20Z</dcterms:modified>
</cp:coreProperties>
</file>